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5"/>
  </p:notesMasterIdLst>
  <p:sldIdLst>
    <p:sldId id="329" r:id="rId5"/>
    <p:sldId id="325" r:id="rId6"/>
    <p:sldId id="1718" r:id="rId7"/>
    <p:sldId id="1716" r:id="rId8"/>
    <p:sldId id="1722" r:id="rId9"/>
    <p:sldId id="1733" r:id="rId10"/>
    <p:sldId id="1667" r:id="rId11"/>
    <p:sldId id="1725" r:id="rId12"/>
    <p:sldId id="1721" r:id="rId13"/>
    <p:sldId id="1727" r:id="rId14"/>
    <p:sldId id="1726" r:id="rId15"/>
    <p:sldId id="1728" r:id="rId16"/>
    <p:sldId id="1712" r:id="rId17"/>
    <p:sldId id="1729" r:id="rId18"/>
    <p:sldId id="1708" r:id="rId19"/>
    <p:sldId id="1719" r:id="rId20"/>
    <p:sldId id="1710" r:id="rId21"/>
    <p:sldId id="1687" r:id="rId22"/>
    <p:sldId id="1730" r:id="rId23"/>
    <p:sldId id="17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5B6"/>
    <a:srgbClr val="5B71FB"/>
    <a:srgbClr val="5B9BD5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84"/>
    <p:restoredTop sz="94663"/>
  </p:normalViewPr>
  <p:slideViewPr>
    <p:cSldViewPr snapToGrid="0" snapToObjects="1">
      <p:cViewPr varScale="1">
        <p:scale>
          <a:sx n="119" d="100"/>
          <a:sy n="119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EF0B7-E96D-B34F-94D2-836819BA2648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758D-8CFE-044D-BFE6-5E6C8B8D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0446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53" tIns="45827" rIns="91653" bIns="45827" anchor="b"/>
          <a:lstStyle/>
          <a:p>
            <a:pPr marL="0" marR="0" lvl="0" indent="0" algn="r" defTabSz="889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246FF-CA57-4F6B-BF4F-FB6B4C36606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ＭＳ Ｐゴシック" pitchFamily="34" charset="-128"/>
                <a:cs typeface="Arial" pitchFamily="34" charset="0"/>
              </a:rPr>
              <a:pPr marL="0" marR="0" lvl="0" indent="0" algn="r" defTabSz="88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3764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0446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53" tIns="45827" rIns="91653" bIns="45827" anchor="b"/>
          <a:lstStyle/>
          <a:p>
            <a:pPr algn="r" defTabSz="889758" fontAlgn="base">
              <a:spcBef>
                <a:spcPct val="0"/>
              </a:spcBef>
              <a:spcAft>
                <a:spcPct val="0"/>
              </a:spcAft>
            </a:pPr>
            <a:fld id="{CBF246FF-CA57-4F6B-BF4F-FB6B4C366068}" type="slidenum">
              <a:rPr lang="en-US" sz="1200" b="1">
                <a:solidFill>
                  <a:prstClr val="black"/>
                </a:solidFill>
                <a:latin typeface="Gill Sans"/>
                <a:ea typeface="ＭＳ Ｐゴシック" pitchFamily="34" charset="-128"/>
                <a:cs typeface="Arial" pitchFamily="34" charset="0"/>
              </a:rPr>
              <a:pPr algn="r" defTabSz="88975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b="1">
              <a:solidFill>
                <a:prstClr val="black"/>
              </a:solidFill>
              <a:latin typeface="Gill Sans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483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0446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53" tIns="45827" rIns="91653" bIns="45827" anchor="b"/>
          <a:lstStyle/>
          <a:p>
            <a:pPr marL="0" marR="0" lvl="0" indent="0" algn="r" defTabSz="889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246FF-CA57-4F6B-BF4F-FB6B4C36606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ＭＳ Ｐゴシック" pitchFamily="34" charset="-128"/>
                <a:cs typeface="Arial" pitchFamily="34" charset="0"/>
              </a:rPr>
              <a:pPr marL="0" marR="0" lvl="0" indent="0" algn="r" defTabSz="889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9770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0446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53" tIns="45827" rIns="91653" bIns="45827" anchor="b"/>
          <a:lstStyle/>
          <a:p>
            <a:pPr marL="0" marR="0" lvl="0" indent="0" algn="r" defTabSz="8897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246FF-CA57-4F6B-BF4F-FB6B4C36606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ＭＳ Ｐゴシック" pitchFamily="34" charset="-128"/>
                <a:cs typeface="Arial" pitchFamily="34" charset="0"/>
              </a:rPr>
              <a:pPr marL="0" marR="0" lvl="0" indent="0" algn="r" defTabSz="8897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679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A9138-6ACA-5C40-8774-480B16BF31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88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AC3BF-6E0C-734A-8423-0DB7373B8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02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C6976-01C0-E143-A69E-E19FCD47F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920DB-FA9B-1E4C-BE56-16DE59F59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B736-D7E5-A341-ABC8-3E7D6F35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4CB-2A49-9246-A6A6-C028A0AE483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C6968-B348-7A4D-BD34-4E3803DF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A801B-871D-8A40-9D8F-4BF719C0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A34E-2B7E-024A-B8AA-DE4970EF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9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34AF-69B7-D54A-846A-60C67901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C04AD-F1DE-2646-800C-D94F7D903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7DE1-2897-954D-8C11-B0848665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4CB-2A49-9246-A6A6-C028A0AE483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D7BF0-D30C-514B-BB99-A013197B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F4246-C614-7443-91B6-6F8B4EE4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A34E-2B7E-024A-B8AA-DE4970EF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5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46772B-73A9-6849-BB3F-3FDDCB330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00C6D-6BA3-5044-974A-4858F8FFD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09CE4-F1AB-EC46-A347-CBABE324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4CB-2A49-9246-A6A6-C028A0AE483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A40C1-5A55-0642-BE57-5CED7E88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8F446-46D0-B145-8700-19C5260A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A34E-2B7E-024A-B8AA-DE4970EF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E33E-CDB4-E046-8C50-7E41C06C1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3648B-D8A6-244F-8A3D-1179C0EF8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4B714-9B5C-F645-A1D6-93026723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2CE3-55F8-E145-91B4-9463FF7D5D2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32370-E0D9-3C42-A629-B6196D0B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9EFA5-98DE-AC4B-BEE9-FF3EA93C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5B7-74B2-9041-BF79-7C58F2A9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5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3E5B-6F53-8C43-AA87-8107DC25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42FD-5070-2C49-98CD-FA1656F0A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60AA-D4CD-A04B-BE31-2D363CC5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2CE3-55F8-E145-91B4-9463FF7D5D2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F2A76-4DF6-414A-897F-289881E7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E6F33-EC22-474F-B2BF-B23C51E0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5B7-74B2-9041-BF79-7C58F2A9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7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3A36B-A989-DC4B-B035-1189637D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F96CE-E89A-B942-9AA5-72D524C98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0CDE0-0EF8-0544-AE88-9680EFBF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2CE3-55F8-E145-91B4-9463FF7D5D2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F9762-955D-C440-894A-693E26CB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1AFF7-1C4A-2041-B095-FB4012840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5B7-74B2-9041-BF79-7C58F2A9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8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E352-C138-6043-9E68-970A003B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DA368-D4AB-D242-B748-4BB540D78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67865-9D98-7848-B738-7C1F385B8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5F657-3003-F34F-8B5F-9783007F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2CE3-55F8-E145-91B4-9463FF7D5D2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5B8E2-2FF7-C544-9D47-865778C4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3CF50-B542-FE47-B43F-5B489444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5B7-74B2-9041-BF79-7C58F2A9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1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6F5A-8342-1C45-92EF-DC6CC5BD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4D9DB-CC64-C546-9EC0-45656CCC9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E4D6C-3B90-3242-BF5A-4E03026C0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33380-9DF8-FD43-81D2-A58D7F247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4929F-1A72-0448-965E-BDB28BCE0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AF7EC-7417-9646-A84B-F53859AE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2CE3-55F8-E145-91B4-9463FF7D5D2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DF46C-4CA9-4E4C-8A5E-3D61EDFB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CB00B-508E-144C-A683-CAF4494D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5B7-74B2-9041-BF79-7C58F2A9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9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9CB3-C2B1-5C43-A27A-BC63E7DC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87D2C-25B0-3B47-A0A3-06527760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2CE3-55F8-E145-91B4-9463FF7D5D2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E21BB-8252-0C43-B040-20846110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068B1-2803-A14F-9D46-1765309B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5B7-74B2-9041-BF79-7C58F2A9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41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CC184-C8AB-C640-8D00-C8A9A5A0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2CE3-55F8-E145-91B4-9463FF7D5D2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E3633-357C-E14E-85C5-87AFF8E2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6AAFF-37AC-6D4C-B8EB-27DBBA30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5B7-74B2-9041-BF79-7C58F2A9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8AB0-611B-044B-B664-F8B43DF2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81D0A-40D6-C548-AE43-E306BCE3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92115-AFA3-9342-A4C0-274F7E1CA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A9551-71AF-9F4C-AF26-3A7A2B64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2CE3-55F8-E145-91B4-9463FF7D5D2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A9C50-4DB0-A14C-97A1-D37F9068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3AFF9-776B-8648-B8B1-7B58E211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5B7-74B2-9041-BF79-7C58F2A9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0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DEA3-EAB8-CD40-8CA0-A43623A3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8921-7E78-DF47-BEA7-D4A37C7E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E8A49-DBEE-5F4F-8A6D-20212FB1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4CB-2A49-9246-A6A6-C028A0AE483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B50D4-D560-9A4A-928B-EC7C10B2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6090A-2211-ED4C-A2E6-D3B43D1D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A34E-2B7E-024A-B8AA-DE4970EF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59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7FFF-89F0-6445-93B5-41C83FF7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859A8B-131D-8945-8A93-DD27A2BA2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E8709-46A7-F740-BA0D-1E861D89A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F459-55CB-D641-A3E4-555FB02F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2CE3-55F8-E145-91B4-9463FF7D5D2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F6CE9-4A4D-BD44-BE78-B1FBDAE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295BC-18C2-964A-A5A8-FD93FBFA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5B7-74B2-9041-BF79-7C58F2A9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62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3656-E22E-834A-8488-93B8DBC3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DCFD0-EE13-3645-80CB-6ACA9114F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8EA7C-5EBE-2349-A412-01621092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2CE3-55F8-E145-91B4-9463FF7D5D2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C8AB8-72FD-F846-9B7B-D8C2AE74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A4D3-BA1B-B840-84B9-9D3D5DDF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5B7-74B2-9041-BF79-7C58F2A9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13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6E045-465D-B94D-A277-D5A088F9E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FDA5C-74B5-A34F-9C60-170F6B1B2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011F9-4FA1-CE41-B922-3036C4FA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2CE3-55F8-E145-91B4-9463FF7D5D2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8BAB3-4F61-3D4C-B28D-E7999115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F7BA8-2DD8-844A-AD9D-9B1DB8AC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5B7-74B2-9041-BF79-7C58F2A9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24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033F-CD20-EB4D-BF2E-07488665C20A}" type="datetime1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997-E6BE-E145-9D0B-6F4319F5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33BE-9E6C-784B-86FB-60F46A8F00A3}" type="datetime1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997-E6BE-E145-9D0B-6F4319F5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05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9D13-52E7-254F-87EF-F1E337D4200C}" type="datetime1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997-E6BE-E145-9D0B-6F4319F5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13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5AAD-316B-EE48-9828-B7B7FDFCB116}" type="datetime1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997-E6BE-E145-9D0B-6F4319F5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8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4D12-E209-C54F-9717-DD5D152F130A}" type="datetime1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997-E6BE-E145-9D0B-6F4319F5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34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3770-081E-A742-B533-B1CF3F91C109}" type="datetime1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997-E6BE-E145-9D0B-6F4319F5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2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4E11-D965-1940-9310-62E4BA42B95C}" type="datetime1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997-E6BE-E145-9D0B-6F4319F5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8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69C3-86F8-F341-8065-43A3A938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74B7F-FF1E-E04C-84D6-C0658D1C4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50AE-2FFE-3246-8318-43F9855F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4CB-2A49-9246-A6A6-C028A0AE483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F96D-0227-FA42-BD5B-6D20F0F0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B5427-257A-4049-B63A-5F9539A3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A34E-2B7E-024A-B8AA-DE4970EF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8F32-DCFD-7446-A504-9EF3103AF1BA}" type="datetime1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997-E6BE-E145-9D0B-6F4319F5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68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D521-57D5-5049-BFE4-07FD9A2951A5}" type="datetime1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997-E6BE-E145-9D0B-6F4319F5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84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40D0-AE4D-6141-82C9-05555E467EC4}" type="datetime1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997-E6BE-E145-9D0B-6F4319F5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76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4366-CA25-A04C-92A3-8D61A7D37E8F}" type="datetime1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C997-E6BE-E145-9D0B-6F4319F5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47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4D8-CEEC-8749-9434-05B26BCA8CB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99CD-18EC-C247-9872-806B4EA5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44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4D8-CEEC-8749-9434-05B26BCA8CB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99CD-18EC-C247-9872-806B4EA5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5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4D8-CEEC-8749-9434-05B26BCA8CB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99CD-18EC-C247-9872-806B4EA5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84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4D8-CEEC-8749-9434-05B26BCA8CB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99CD-18EC-C247-9872-806B4EA5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9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4D8-CEEC-8749-9434-05B26BCA8CB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99CD-18EC-C247-9872-806B4EA5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6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4D8-CEEC-8749-9434-05B26BCA8CB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99CD-18EC-C247-9872-806B4EA5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8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D133-4A46-6142-A385-DE67B454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099BB-0493-FA4E-9DFE-993E6AA3D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0396A-4D7C-9648-84ED-6FA144170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B860C-4CF2-0D4D-8A8E-D82E3734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4CB-2A49-9246-A6A6-C028A0AE483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05C8E-AAC5-4A4C-AA75-B8785E87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7AD3F-54F1-6C4B-AE90-5A7ED65C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A34E-2B7E-024A-B8AA-DE4970EF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36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4D8-CEEC-8749-9434-05B26BCA8CB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99CD-18EC-C247-9872-806B4EA5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38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4D8-CEEC-8749-9434-05B26BCA8CB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99CD-18EC-C247-9872-806B4EA5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54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4D8-CEEC-8749-9434-05B26BCA8CB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99CD-18EC-C247-9872-806B4EA5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01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4D8-CEEC-8749-9434-05B26BCA8CB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99CD-18EC-C247-9872-806B4EA5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76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4D8-CEEC-8749-9434-05B26BCA8CB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99CD-18EC-C247-9872-806B4EA5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2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F44E-41E9-B34C-B14A-0BA782FC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A4094-FA23-D441-AE15-6D71B98D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9B713-0BF6-B641-A644-62149A3FF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86F8D-40DC-A647-9369-C2C476E63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B0543-6729-5744-986C-ACF9A9BD0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E16DF-396C-7E4C-8450-0BFDCA95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4CB-2A49-9246-A6A6-C028A0AE483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7B08C-1509-6041-9DE2-57D4EB8C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0953A-CDC0-254B-AB3E-9C29A0F7E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A34E-2B7E-024A-B8AA-DE4970EF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9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D26C-002C-2848-A425-F4919CE6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2374F-D5FB-9446-AD81-C941B57C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4CB-2A49-9246-A6A6-C028A0AE483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FE406-E072-5442-8E56-B90BC713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EA850-B3BD-534A-BC63-AA7F7E5E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A34E-2B7E-024A-B8AA-DE4970EF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9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3DD33-E4DD-3F41-8A7A-DA1EE9A7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4CB-2A49-9246-A6A6-C028A0AE483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FC9C7-A3C6-DC48-B4E0-AE772BD4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7AA16-B35A-B842-A2C7-8EC6438E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A34E-2B7E-024A-B8AA-DE4970EF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8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F87A-C3AD-D243-8115-8736BC5F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2B3A-AE35-E24A-BAB6-AF240C644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1DB29-10E5-6942-9C06-EF634AF9B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499E1-8EA4-A44F-8889-19B471A4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4CB-2A49-9246-A6A6-C028A0AE483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AA653-8925-4D45-8507-2BF82193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069B4-C683-9E48-B650-E233D42A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A34E-2B7E-024A-B8AA-DE4970EF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943C-5DF9-1340-AA9A-12BF83E0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02C6E-0B29-054B-98A8-2860B4138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FA25B-7E8A-FF4F-BECC-266251287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540D0-6D15-7145-A6E4-F4813A43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94CB-2A49-9246-A6A6-C028A0AE483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053AF-5412-DF47-BAA0-C5A6A4E0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014BD-B4FE-2E49-B603-6455AD4D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A34E-2B7E-024A-B8AA-DE4970EF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06163-5379-4F46-B7E0-9F1E0E4D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5DE-1B8D-C041-AE22-70577919F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643F-DE2E-F64E-B30A-D48223922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C94CB-2A49-9246-A6A6-C028A0AE483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C47A2-D8FD-5141-9C70-F677ADF05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6AB1C-0698-DF4E-B1AA-02A89FB8F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A34E-2B7E-024A-B8AA-DE4970EF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6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B0AA97-E640-C74F-A5B1-5FBEB4A8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5292D-1DA3-3F4C-9C42-E357DEA44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BAA59-614F-8F4B-AB06-A2FF0459C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2CE3-55F8-E145-91B4-9463FF7D5D23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08434-4737-B343-A2AF-65FB92AFB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EDBFA-0E6C-354D-9F76-022660F2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285B7-74B2-9041-BF79-7C58F2A9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5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3B1F-0242-BF4B-B117-8E0A72E7ABF6}" type="datetime1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EC997-E6BE-E145-9D0B-6F4319F5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8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44D8-CEEC-8749-9434-05B26BCA8CB0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099CD-18EC-C247-9872-806B4EA5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ep3foundation.org/" TargetMode="External"/><Relationship Id="rId5" Type="http://schemas.openxmlformats.org/officeDocument/2006/relationships/hyperlink" Target="http://www.webshield.io/" TargetMode="External"/><Relationship Id="rId4" Type="http://schemas.openxmlformats.org/officeDocument/2006/relationships/hyperlink" Target="mailto:jonathan@webshield.i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image" Target="../media/image151.png"/><Relationship Id="rId7" Type="http://schemas.openxmlformats.org/officeDocument/2006/relationships/image" Target="../media/image1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png"/><Relationship Id="rId9" Type="http://schemas.openxmlformats.org/officeDocument/2006/relationships/image" Target="../media/image157.tif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9.jpeg"/><Relationship Id="rId18" Type="http://schemas.openxmlformats.org/officeDocument/2006/relationships/image" Target="../media/image174.jpeg"/><Relationship Id="rId26" Type="http://schemas.openxmlformats.org/officeDocument/2006/relationships/image" Target="../media/image180.jpeg"/><Relationship Id="rId39" Type="http://schemas.openxmlformats.org/officeDocument/2006/relationships/image" Target="../media/image193.jpeg"/><Relationship Id="rId21" Type="http://schemas.openxmlformats.org/officeDocument/2006/relationships/image" Target="../media/image177.jpeg"/><Relationship Id="rId34" Type="http://schemas.openxmlformats.org/officeDocument/2006/relationships/image" Target="../media/image188.jpeg"/><Relationship Id="rId7" Type="http://schemas.openxmlformats.org/officeDocument/2006/relationships/image" Target="../media/image163.jpeg"/><Relationship Id="rId12" Type="http://schemas.openxmlformats.org/officeDocument/2006/relationships/image" Target="../media/image168.jpeg"/><Relationship Id="rId17" Type="http://schemas.openxmlformats.org/officeDocument/2006/relationships/image" Target="../media/image173.jpeg"/><Relationship Id="rId25" Type="http://schemas.openxmlformats.org/officeDocument/2006/relationships/image" Target="../media/image179.jpeg"/><Relationship Id="rId33" Type="http://schemas.openxmlformats.org/officeDocument/2006/relationships/image" Target="../media/image187.jpeg"/><Relationship Id="rId38" Type="http://schemas.openxmlformats.org/officeDocument/2006/relationships/image" Target="../media/image192.jpeg"/><Relationship Id="rId2" Type="http://schemas.openxmlformats.org/officeDocument/2006/relationships/image" Target="../media/image158.jpeg"/><Relationship Id="rId16" Type="http://schemas.openxmlformats.org/officeDocument/2006/relationships/image" Target="../media/image172.jpeg"/><Relationship Id="rId20" Type="http://schemas.openxmlformats.org/officeDocument/2006/relationships/image" Target="../media/image176.jpeg"/><Relationship Id="rId29" Type="http://schemas.openxmlformats.org/officeDocument/2006/relationships/image" Target="../media/image1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jpeg"/><Relationship Id="rId11" Type="http://schemas.openxmlformats.org/officeDocument/2006/relationships/image" Target="../media/image167.jpeg"/><Relationship Id="rId24" Type="http://schemas.openxmlformats.org/officeDocument/2006/relationships/image" Target="../media/image178.jpeg"/><Relationship Id="rId32" Type="http://schemas.openxmlformats.org/officeDocument/2006/relationships/image" Target="../media/image186.jpeg"/><Relationship Id="rId37" Type="http://schemas.openxmlformats.org/officeDocument/2006/relationships/image" Target="../media/image191.jpeg"/><Relationship Id="rId40" Type="http://schemas.openxmlformats.org/officeDocument/2006/relationships/image" Target="../media/image194.jpeg"/><Relationship Id="rId5" Type="http://schemas.openxmlformats.org/officeDocument/2006/relationships/image" Target="../media/image161.jpeg"/><Relationship Id="rId15" Type="http://schemas.openxmlformats.org/officeDocument/2006/relationships/image" Target="../media/image171.jpeg"/><Relationship Id="rId23" Type="http://schemas.openxmlformats.org/officeDocument/2006/relationships/image" Target="../media/image131.jpeg"/><Relationship Id="rId28" Type="http://schemas.openxmlformats.org/officeDocument/2006/relationships/image" Target="../media/image182.jpeg"/><Relationship Id="rId36" Type="http://schemas.openxmlformats.org/officeDocument/2006/relationships/image" Target="../media/image190.jpeg"/><Relationship Id="rId10" Type="http://schemas.openxmlformats.org/officeDocument/2006/relationships/image" Target="../media/image166.jpeg"/><Relationship Id="rId19" Type="http://schemas.openxmlformats.org/officeDocument/2006/relationships/image" Target="../media/image175.jpeg"/><Relationship Id="rId31" Type="http://schemas.openxmlformats.org/officeDocument/2006/relationships/image" Target="../media/image185.jpeg"/><Relationship Id="rId4" Type="http://schemas.openxmlformats.org/officeDocument/2006/relationships/image" Target="../media/image160.jpeg"/><Relationship Id="rId9" Type="http://schemas.openxmlformats.org/officeDocument/2006/relationships/image" Target="../media/image165.jpeg"/><Relationship Id="rId14" Type="http://schemas.openxmlformats.org/officeDocument/2006/relationships/image" Target="../media/image170.jpeg"/><Relationship Id="rId22" Type="http://schemas.openxmlformats.org/officeDocument/2006/relationships/image" Target="../media/image2.jpeg"/><Relationship Id="rId27" Type="http://schemas.openxmlformats.org/officeDocument/2006/relationships/image" Target="../media/image181.jpeg"/><Relationship Id="rId30" Type="http://schemas.openxmlformats.org/officeDocument/2006/relationships/image" Target="../media/image184.jpeg"/><Relationship Id="rId35" Type="http://schemas.openxmlformats.org/officeDocument/2006/relationships/image" Target="../media/image189.jpeg"/><Relationship Id="rId8" Type="http://schemas.openxmlformats.org/officeDocument/2006/relationships/image" Target="../media/image164.jpeg"/><Relationship Id="rId3" Type="http://schemas.openxmlformats.org/officeDocument/2006/relationships/image" Target="../media/image159.jpe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9.jpeg"/><Relationship Id="rId18" Type="http://schemas.openxmlformats.org/officeDocument/2006/relationships/image" Target="../media/image174.jpeg"/><Relationship Id="rId26" Type="http://schemas.openxmlformats.org/officeDocument/2006/relationships/image" Target="../media/image180.jpeg"/><Relationship Id="rId39" Type="http://schemas.openxmlformats.org/officeDocument/2006/relationships/image" Target="../media/image197.png"/><Relationship Id="rId21" Type="http://schemas.openxmlformats.org/officeDocument/2006/relationships/image" Target="../media/image177.jpeg"/><Relationship Id="rId34" Type="http://schemas.openxmlformats.org/officeDocument/2006/relationships/image" Target="../media/image188.jpeg"/><Relationship Id="rId7" Type="http://schemas.openxmlformats.org/officeDocument/2006/relationships/image" Target="../media/image163.jpeg"/><Relationship Id="rId2" Type="http://schemas.openxmlformats.org/officeDocument/2006/relationships/image" Target="../media/image158.jpeg"/><Relationship Id="rId16" Type="http://schemas.openxmlformats.org/officeDocument/2006/relationships/image" Target="../media/image172.jpeg"/><Relationship Id="rId20" Type="http://schemas.openxmlformats.org/officeDocument/2006/relationships/image" Target="../media/image176.jpeg"/><Relationship Id="rId29" Type="http://schemas.openxmlformats.org/officeDocument/2006/relationships/image" Target="../media/image183.jpeg"/><Relationship Id="rId41" Type="http://schemas.openxmlformats.org/officeDocument/2006/relationships/image" Target="../media/image1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jpeg"/><Relationship Id="rId11" Type="http://schemas.openxmlformats.org/officeDocument/2006/relationships/image" Target="../media/image167.jpeg"/><Relationship Id="rId24" Type="http://schemas.openxmlformats.org/officeDocument/2006/relationships/image" Target="../media/image178.jpeg"/><Relationship Id="rId32" Type="http://schemas.openxmlformats.org/officeDocument/2006/relationships/image" Target="../media/image186.jpeg"/><Relationship Id="rId37" Type="http://schemas.openxmlformats.org/officeDocument/2006/relationships/image" Target="../media/image195.png"/><Relationship Id="rId40" Type="http://schemas.openxmlformats.org/officeDocument/2006/relationships/image" Target="../media/image198.svg"/><Relationship Id="rId5" Type="http://schemas.openxmlformats.org/officeDocument/2006/relationships/image" Target="../media/image161.jpeg"/><Relationship Id="rId15" Type="http://schemas.openxmlformats.org/officeDocument/2006/relationships/image" Target="../media/image171.jpeg"/><Relationship Id="rId23" Type="http://schemas.openxmlformats.org/officeDocument/2006/relationships/image" Target="../media/image131.jpeg"/><Relationship Id="rId28" Type="http://schemas.openxmlformats.org/officeDocument/2006/relationships/image" Target="../media/image182.jpeg"/><Relationship Id="rId36" Type="http://schemas.openxmlformats.org/officeDocument/2006/relationships/image" Target="../media/image192.jpeg"/><Relationship Id="rId10" Type="http://schemas.openxmlformats.org/officeDocument/2006/relationships/image" Target="../media/image166.jpeg"/><Relationship Id="rId19" Type="http://schemas.openxmlformats.org/officeDocument/2006/relationships/image" Target="../media/image175.jpeg"/><Relationship Id="rId31" Type="http://schemas.openxmlformats.org/officeDocument/2006/relationships/image" Target="../media/image185.jpeg"/><Relationship Id="rId4" Type="http://schemas.openxmlformats.org/officeDocument/2006/relationships/image" Target="../media/image160.jpeg"/><Relationship Id="rId9" Type="http://schemas.openxmlformats.org/officeDocument/2006/relationships/image" Target="../media/image165.jpeg"/><Relationship Id="rId14" Type="http://schemas.openxmlformats.org/officeDocument/2006/relationships/image" Target="../media/image170.jpeg"/><Relationship Id="rId22" Type="http://schemas.openxmlformats.org/officeDocument/2006/relationships/image" Target="../media/image2.jpeg"/><Relationship Id="rId27" Type="http://schemas.openxmlformats.org/officeDocument/2006/relationships/image" Target="../media/image181.jpeg"/><Relationship Id="rId30" Type="http://schemas.openxmlformats.org/officeDocument/2006/relationships/image" Target="../media/image184.jpeg"/><Relationship Id="rId35" Type="http://schemas.openxmlformats.org/officeDocument/2006/relationships/image" Target="../media/image191.jpeg"/><Relationship Id="rId8" Type="http://schemas.openxmlformats.org/officeDocument/2006/relationships/image" Target="../media/image164.jpeg"/><Relationship Id="rId3" Type="http://schemas.openxmlformats.org/officeDocument/2006/relationships/image" Target="../media/image159.jpeg"/><Relationship Id="rId12" Type="http://schemas.openxmlformats.org/officeDocument/2006/relationships/image" Target="../media/image168.jpeg"/><Relationship Id="rId17" Type="http://schemas.openxmlformats.org/officeDocument/2006/relationships/image" Target="../media/image173.jpeg"/><Relationship Id="rId25" Type="http://schemas.openxmlformats.org/officeDocument/2006/relationships/image" Target="../media/image179.jpeg"/><Relationship Id="rId33" Type="http://schemas.openxmlformats.org/officeDocument/2006/relationships/image" Target="../media/image187.jpeg"/><Relationship Id="rId38" Type="http://schemas.openxmlformats.org/officeDocument/2006/relationships/image" Target="../media/image196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.jpeg"/><Relationship Id="rId18" Type="http://schemas.openxmlformats.org/officeDocument/2006/relationships/image" Target="../media/image180.jpeg"/><Relationship Id="rId26" Type="http://schemas.openxmlformats.org/officeDocument/2006/relationships/image" Target="../media/image220.jpeg"/><Relationship Id="rId39" Type="http://schemas.openxmlformats.org/officeDocument/2006/relationships/image" Target="../media/image233.tiff"/><Relationship Id="rId21" Type="http://schemas.openxmlformats.org/officeDocument/2006/relationships/image" Target="../media/image184.jpeg"/><Relationship Id="rId34" Type="http://schemas.openxmlformats.org/officeDocument/2006/relationships/image" Target="../media/image228.jpeg"/><Relationship Id="rId42" Type="http://schemas.openxmlformats.org/officeDocument/2006/relationships/image" Target="../media/image236.jpeg"/><Relationship Id="rId47" Type="http://schemas.openxmlformats.org/officeDocument/2006/relationships/image" Target="../media/image240.jpeg"/><Relationship Id="rId50" Type="http://schemas.openxmlformats.org/officeDocument/2006/relationships/image" Target="../media/image243.jpeg"/><Relationship Id="rId55" Type="http://schemas.openxmlformats.org/officeDocument/2006/relationships/image" Target="../media/image248.jpeg"/><Relationship Id="rId7" Type="http://schemas.openxmlformats.org/officeDocument/2006/relationships/image" Target="../media/image205.tiff"/><Relationship Id="rId2" Type="http://schemas.openxmlformats.org/officeDocument/2006/relationships/image" Target="../media/image200.png"/><Relationship Id="rId16" Type="http://schemas.openxmlformats.org/officeDocument/2006/relationships/image" Target="../media/image213.jpeg"/><Relationship Id="rId29" Type="http://schemas.openxmlformats.org/officeDocument/2006/relationships/image" Target="../media/image223.jpeg"/><Relationship Id="rId11" Type="http://schemas.openxmlformats.org/officeDocument/2006/relationships/image" Target="../media/image209.tiff"/><Relationship Id="rId24" Type="http://schemas.openxmlformats.org/officeDocument/2006/relationships/image" Target="../media/image218.jpeg"/><Relationship Id="rId32" Type="http://schemas.openxmlformats.org/officeDocument/2006/relationships/image" Target="../media/image226.jpeg"/><Relationship Id="rId37" Type="http://schemas.openxmlformats.org/officeDocument/2006/relationships/image" Target="../media/image231.jpeg"/><Relationship Id="rId40" Type="http://schemas.openxmlformats.org/officeDocument/2006/relationships/image" Target="../media/image234.jpeg"/><Relationship Id="rId45" Type="http://schemas.openxmlformats.org/officeDocument/2006/relationships/image" Target="../media/image239.jpeg"/><Relationship Id="rId53" Type="http://schemas.openxmlformats.org/officeDocument/2006/relationships/image" Target="../media/image246.jpeg"/><Relationship Id="rId58" Type="http://schemas.openxmlformats.org/officeDocument/2006/relationships/image" Target="../media/image251.jpeg"/><Relationship Id="rId5" Type="http://schemas.openxmlformats.org/officeDocument/2006/relationships/image" Target="../media/image203.png"/><Relationship Id="rId61" Type="http://schemas.openxmlformats.org/officeDocument/2006/relationships/image" Target="../media/image191.jpeg"/><Relationship Id="rId19" Type="http://schemas.openxmlformats.org/officeDocument/2006/relationships/image" Target="../media/image215.jpeg"/><Relationship Id="rId14" Type="http://schemas.openxmlformats.org/officeDocument/2006/relationships/image" Target="../media/image212.tiff"/><Relationship Id="rId22" Type="http://schemas.openxmlformats.org/officeDocument/2006/relationships/image" Target="../media/image182.jpeg"/><Relationship Id="rId27" Type="http://schemas.openxmlformats.org/officeDocument/2006/relationships/image" Target="../media/image221.jpeg"/><Relationship Id="rId30" Type="http://schemas.openxmlformats.org/officeDocument/2006/relationships/image" Target="../media/image224.jpeg"/><Relationship Id="rId35" Type="http://schemas.openxmlformats.org/officeDocument/2006/relationships/image" Target="../media/image229.jpeg"/><Relationship Id="rId43" Type="http://schemas.openxmlformats.org/officeDocument/2006/relationships/image" Target="../media/image237.jpeg"/><Relationship Id="rId48" Type="http://schemas.openxmlformats.org/officeDocument/2006/relationships/image" Target="../media/image241.jpeg"/><Relationship Id="rId56" Type="http://schemas.openxmlformats.org/officeDocument/2006/relationships/image" Target="../media/image249.jpeg"/><Relationship Id="rId8" Type="http://schemas.openxmlformats.org/officeDocument/2006/relationships/image" Target="../media/image206.tiff"/><Relationship Id="rId51" Type="http://schemas.openxmlformats.org/officeDocument/2006/relationships/image" Target="../media/image244.jpeg"/><Relationship Id="rId3" Type="http://schemas.openxmlformats.org/officeDocument/2006/relationships/image" Target="../media/image201.png"/><Relationship Id="rId12" Type="http://schemas.openxmlformats.org/officeDocument/2006/relationships/image" Target="../media/image210.tiff"/><Relationship Id="rId17" Type="http://schemas.openxmlformats.org/officeDocument/2006/relationships/image" Target="../media/image214.jpeg"/><Relationship Id="rId25" Type="http://schemas.openxmlformats.org/officeDocument/2006/relationships/image" Target="../media/image219.jpeg"/><Relationship Id="rId33" Type="http://schemas.openxmlformats.org/officeDocument/2006/relationships/image" Target="../media/image227.jpeg"/><Relationship Id="rId38" Type="http://schemas.openxmlformats.org/officeDocument/2006/relationships/image" Target="../media/image232.jpeg"/><Relationship Id="rId46" Type="http://schemas.openxmlformats.org/officeDocument/2006/relationships/image" Target="../media/image185.jpeg"/><Relationship Id="rId59" Type="http://schemas.openxmlformats.org/officeDocument/2006/relationships/image" Target="../media/image187.jpeg"/><Relationship Id="rId20" Type="http://schemas.openxmlformats.org/officeDocument/2006/relationships/image" Target="../media/image216.jpeg"/><Relationship Id="rId41" Type="http://schemas.openxmlformats.org/officeDocument/2006/relationships/image" Target="../media/image235.jpeg"/><Relationship Id="rId54" Type="http://schemas.openxmlformats.org/officeDocument/2006/relationships/image" Target="../media/image2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jpeg"/><Relationship Id="rId15" Type="http://schemas.openxmlformats.org/officeDocument/2006/relationships/image" Target="../media/image2.jpeg"/><Relationship Id="rId23" Type="http://schemas.openxmlformats.org/officeDocument/2006/relationships/image" Target="../media/image217.jpeg"/><Relationship Id="rId28" Type="http://schemas.openxmlformats.org/officeDocument/2006/relationships/image" Target="../media/image222.jpeg"/><Relationship Id="rId36" Type="http://schemas.openxmlformats.org/officeDocument/2006/relationships/image" Target="../media/image230.jpeg"/><Relationship Id="rId49" Type="http://schemas.openxmlformats.org/officeDocument/2006/relationships/image" Target="../media/image242.jpeg"/><Relationship Id="rId57" Type="http://schemas.openxmlformats.org/officeDocument/2006/relationships/image" Target="../media/image250.jpeg"/><Relationship Id="rId10" Type="http://schemas.openxmlformats.org/officeDocument/2006/relationships/image" Target="../media/image208.tiff"/><Relationship Id="rId31" Type="http://schemas.openxmlformats.org/officeDocument/2006/relationships/image" Target="../media/image225.jpeg"/><Relationship Id="rId44" Type="http://schemas.openxmlformats.org/officeDocument/2006/relationships/image" Target="../media/image238.jpeg"/><Relationship Id="rId52" Type="http://schemas.openxmlformats.org/officeDocument/2006/relationships/image" Target="../media/image245.jpeg"/><Relationship Id="rId60" Type="http://schemas.openxmlformats.org/officeDocument/2006/relationships/image" Target="../media/image188.jpeg"/><Relationship Id="rId4" Type="http://schemas.openxmlformats.org/officeDocument/2006/relationships/image" Target="../media/image202.png"/><Relationship Id="rId9" Type="http://schemas.openxmlformats.org/officeDocument/2006/relationships/image" Target="../media/image207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tiff"/><Relationship Id="rId13" Type="http://schemas.openxmlformats.org/officeDocument/2006/relationships/image" Target="../media/image211.jpeg"/><Relationship Id="rId18" Type="http://schemas.openxmlformats.org/officeDocument/2006/relationships/image" Target="../media/image254.png"/><Relationship Id="rId26" Type="http://schemas.openxmlformats.org/officeDocument/2006/relationships/image" Target="../media/image262.png"/><Relationship Id="rId3" Type="http://schemas.openxmlformats.org/officeDocument/2006/relationships/image" Target="../media/image201.png"/><Relationship Id="rId21" Type="http://schemas.openxmlformats.org/officeDocument/2006/relationships/image" Target="../media/image257.png"/><Relationship Id="rId7" Type="http://schemas.openxmlformats.org/officeDocument/2006/relationships/image" Target="../media/image205.tiff"/><Relationship Id="rId12" Type="http://schemas.openxmlformats.org/officeDocument/2006/relationships/image" Target="../media/image210.tiff"/><Relationship Id="rId17" Type="http://schemas.openxmlformats.org/officeDocument/2006/relationships/image" Target="../media/image253.jpeg"/><Relationship Id="rId25" Type="http://schemas.openxmlformats.org/officeDocument/2006/relationships/image" Target="../media/image261.png"/><Relationship Id="rId2" Type="http://schemas.openxmlformats.org/officeDocument/2006/relationships/image" Target="../media/image200.png"/><Relationship Id="rId16" Type="http://schemas.openxmlformats.org/officeDocument/2006/relationships/image" Target="../media/image252.png"/><Relationship Id="rId20" Type="http://schemas.openxmlformats.org/officeDocument/2006/relationships/image" Target="../media/image256.png"/><Relationship Id="rId29" Type="http://schemas.openxmlformats.org/officeDocument/2006/relationships/image" Target="../media/image2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jpeg"/><Relationship Id="rId11" Type="http://schemas.openxmlformats.org/officeDocument/2006/relationships/image" Target="../media/image209.tiff"/><Relationship Id="rId24" Type="http://schemas.openxmlformats.org/officeDocument/2006/relationships/image" Target="../media/image260.png"/><Relationship Id="rId5" Type="http://schemas.openxmlformats.org/officeDocument/2006/relationships/image" Target="../media/image203.png"/><Relationship Id="rId15" Type="http://schemas.openxmlformats.org/officeDocument/2006/relationships/image" Target="../media/image2.jpeg"/><Relationship Id="rId23" Type="http://schemas.openxmlformats.org/officeDocument/2006/relationships/image" Target="../media/image259.png"/><Relationship Id="rId28" Type="http://schemas.openxmlformats.org/officeDocument/2006/relationships/image" Target="../media/image264.jpeg"/><Relationship Id="rId10" Type="http://schemas.openxmlformats.org/officeDocument/2006/relationships/image" Target="../media/image208.tiff"/><Relationship Id="rId19" Type="http://schemas.openxmlformats.org/officeDocument/2006/relationships/image" Target="../media/image255.png"/><Relationship Id="rId4" Type="http://schemas.openxmlformats.org/officeDocument/2006/relationships/image" Target="../media/image202.png"/><Relationship Id="rId9" Type="http://schemas.openxmlformats.org/officeDocument/2006/relationships/image" Target="../media/image207.tiff"/><Relationship Id="rId14" Type="http://schemas.openxmlformats.org/officeDocument/2006/relationships/image" Target="../media/image212.tiff"/><Relationship Id="rId22" Type="http://schemas.openxmlformats.org/officeDocument/2006/relationships/image" Target="../media/image258.png"/><Relationship Id="rId27" Type="http://schemas.openxmlformats.org/officeDocument/2006/relationships/image" Target="../media/image2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tiff"/><Relationship Id="rId13" Type="http://schemas.openxmlformats.org/officeDocument/2006/relationships/image" Target="../media/image211.jpeg"/><Relationship Id="rId18" Type="http://schemas.openxmlformats.org/officeDocument/2006/relationships/image" Target="../media/image240.jpeg"/><Relationship Id="rId3" Type="http://schemas.openxmlformats.org/officeDocument/2006/relationships/image" Target="../media/image201.png"/><Relationship Id="rId21" Type="http://schemas.openxmlformats.org/officeDocument/2006/relationships/image" Target="../media/image268.jpeg"/><Relationship Id="rId7" Type="http://schemas.openxmlformats.org/officeDocument/2006/relationships/image" Target="../media/image205.tiff"/><Relationship Id="rId12" Type="http://schemas.openxmlformats.org/officeDocument/2006/relationships/image" Target="../media/image210.tiff"/><Relationship Id="rId17" Type="http://schemas.openxmlformats.org/officeDocument/2006/relationships/image" Target="../media/image266.jpeg"/><Relationship Id="rId2" Type="http://schemas.openxmlformats.org/officeDocument/2006/relationships/image" Target="../media/image200.png"/><Relationship Id="rId16" Type="http://schemas.openxmlformats.org/officeDocument/2006/relationships/image" Target="../media/image265.jpeg"/><Relationship Id="rId20" Type="http://schemas.openxmlformats.org/officeDocument/2006/relationships/image" Target="../media/image2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jpeg"/><Relationship Id="rId11" Type="http://schemas.openxmlformats.org/officeDocument/2006/relationships/image" Target="../media/image209.tiff"/><Relationship Id="rId5" Type="http://schemas.openxmlformats.org/officeDocument/2006/relationships/image" Target="../media/image203.png"/><Relationship Id="rId15" Type="http://schemas.openxmlformats.org/officeDocument/2006/relationships/image" Target="../media/image2.jpeg"/><Relationship Id="rId10" Type="http://schemas.openxmlformats.org/officeDocument/2006/relationships/image" Target="../media/image208.tiff"/><Relationship Id="rId19" Type="http://schemas.openxmlformats.org/officeDocument/2006/relationships/hyperlink" Target="https://www.law.cornell.edu/cfr/text/45/164.512" TargetMode="External"/><Relationship Id="rId4" Type="http://schemas.openxmlformats.org/officeDocument/2006/relationships/image" Target="../media/image202.png"/><Relationship Id="rId9" Type="http://schemas.openxmlformats.org/officeDocument/2006/relationships/image" Target="../media/image207.tiff"/><Relationship Id="rId14" Type="http://schemas.openxmlformats.org/officeDocument/2006/relationships/image" Target="../media/image21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64.jpeg"/><Relationship Id="rId7" Type="http://schemas.openxmlformats.org/officeDocument/2006/relationships/image" Target="../media/image2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10" Type="http://schemas.openxmlformats.org/officeDocument/2006/relationships/image" Target="../media/image240.jpeg"/><Relationship Id="rId4" Type="http://schemas.openxmlformats.org/officeDocument/2006/relationships/image" Target="../media/image258.png"/><Relationship Id="rId9" Type="http://schemas.openxmlformats.org/officeDocument/2006/relationships/image" Target="../media/image2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jpeg"/><Relationship Id="rId13" Type="http://schemas.openxmlformats.org/officeDocument/2006/relationships/image" Target="../media/image280.jpeg"/><Relationship Id="rId18" Type="http://schemas.openxmlformats.org/officeDocument/2006/relationships/image" Target="../media/image284.png"/><Relationship Id="rId26" Type="http://schemas.openxmlformats.org/officeDocument/2006/relationships/image" Target="../media/image292.png"/><Relationship Id="rId3" Type="http://schemas.openxmlformats.org/officeDocument/2006/relationships/image" Target="../media/image271.jpeg"/><Relationship Id="rId21" Type="http://schemas.openxmlformats.org/officeDocument/2006/relationships/image" Target="../media/image287.svg"/><Relationship Id="rId7" Type="http://schemas.openxmlformats.org/officeDocument/2006/relationships/image" Target="../media/image274.jpeg"/><Relationship Id="rId12" Type="http://schemas.openxmlformats.org/officeDocument/2006/relationships/image" Target="../media/image279.jpeg"/><Relationship Id="rId17" Type="http://schemas.openxmlformats.org/officeDocument/2006/relationships/image" Target="../media/image283.jpeg"/><Relationship Id="rId25" Type="http://schemas.openxmlformats.org/officeDocument/2006/relationships/image" Target="../media/image291.svg"/><Relationship Id="rId2" Type="http://schemas.openxmlformats.org/officeDocument/2006/relationships/image" Target="../media/image270.jpeg"/><Relationship Id="rId16" Type="http://schemas.openxmlformats.org/officeDocument/2006/relationships/image" Target="../media/image188.jpeg"/><Relationship Id="rId20" Type="http://schemas.openxmlformats.org/officeDocument/2006/relationships/image" Target="../media/image286.png"/><Relationship Id="rId29" Type="http://schemas.openxmlformats.org/officeDocument/2006/relationships/image" Target="../media/image29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jpeg"/><Relationship Id="rId11" Type="http://schemas.openxmlformats.org/officeDocument/2006/relationships/image" Target="../media/image278.jpeg"/><Relationship Id="rId24" Type="http://schemas.openxmlformats.org/officeDocument/2006/relationships/image" Target="../media/image290.png"/><Relationship Id="rId32" Type="http://schemas.openxmlformats.org/officeDocument/2006/relationships/image" Target="../media/image298.jpeg"/><Relationship Id="rId5" Type="http://schemas.openxmlformats.org/officeDocument/2006/relationships/image" Target="../media/image272.jpeg"/><Relationship Id="rId15" Type="http://schemas.openxmlformats.org/officeDocument/2006/relationships/image" Target="../media/image282.jpeg"/><Relationship Id="rId23" Type="http://schemas.openxmlformats.org/officeDocument/2006/relationships/image" Target="../media/image289.svg"/><Relationship Id="rId28" Type="http://schemas.openxmlformats.org/officeDocument/2006/relationships/image" Target="../media/image294.png"/><Relationship Id="rId10" Type="http://schemas.openxmlformats.org/officeDocument/2006/relationships/image" Target="../media/image277.jpeg"/><Relationship Id="rId19" Type="http://schemas.openxmlformats.org/officeDocument/2006/relationships/image" Target="../media/image285.svg"/><Relationship Id="rId31" Type="http://schemas.openxmlformats.org/officeDocument/2006/relationships/image" Target="../media/image297.svg"/><Relationship Id="rId4" Type="http://schemas.openxmlformats.org/officeDocument/2006/relationships/image" Target="../media/image2.jpeg"/><Relationship Id="rId9" Type="http://schemas.openxmlformats.org/officeDocument/2006/relationships/image" Target="../media/image276.jpeg"/><Relationship Id="rId14" Type="http://schemas.openxmlformats.org/officeDocument/2006/relationships/image" Target="../media/image281.jpeg"/><Relationship Id="rId22" Type="http://schemas.openxmlformats.org/officeDocument/2006/relationships/image" Target="../media/image288.png"/><Relationship Id="rId27" Type="http://schemas.openxmlformats.org/officeDocument/2006/relationships/image" Target="../media/image293.svg"/><Relationship Id="rId30" Type="http://schemas.openxmlformats.org/officeDocument/2006/relationships/image" Target="../media/image2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tiff"/><Relationship Id="rId21" Type="http://schemas.openxmlformats.org/officeDocument/2006/relationships/image" Target="../media/image31.tiff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63" Type="http://schemas.openxmlformats.org/officeDocument/2006/relationships/image" Target="../media/image73.jpeg"/><Relationship Id="rId68" Type="http://schemas.openxmlformats.org/officeDocument/2006/relationships/image" Target="../media/image78.jpeg"/><Relationship Id="rId84" Type="http://schemas.openxmlformats.org/officeDocument/2006/relationships/image" Target="../media/image94.jpeg"/><Relationship Id="rId89" Type="http://schemas.openxmlformats.org/officeDocument/2006/relationships/image" Target="../media/image99.jpeg"/><Relationship Id="rId112" Type="http://schemas.openxmlformats.org/officeDocument/2006/relationships/image" Target="../media/image122.png"/><Relationship Id="rId16" Type="http://schemas.openxmlformats.org/officeDocument/2006/relationships/image" Target="../media/image26.tiff"/><Relationship Id="rId107" Type="http://schemas.openxmlformats.org/officeDocument/2006/relationships/image" Target="../media/image117.png"/><Relationship Id="rId11" Type="http://schemas.openxmlformats.org/officeDocument/2006/relationships/image" Target="../media/image21.png"/><Relationship Id="rId32" Type="http://schemas.openxmlformats.org/officeDocument/2006/relationships/image" Target="../media/image42.tiff"/><Relationship Id="rId37" Type="http://schemas.openxmlformats.org/officeDocument/2006/relationships/image" Target="../media/image47.tiff"/><Relationship Id="rId53" Type="http://schemas.openxmlformats.org/officeDocument/2006/relationships/image" Target="../media/image63.png"/><Relationship Id="rId58" Type="http://schemas.openxmlformats.org/officeDocument/2006/relationships/image" Target="../media/image68.jpeg"/><Relationship Id="rId74" Type="http://schemas.openxmlformats.org/officeDocument/2006/relationships/image" Target="../media/image84.jpeg"/><Relationship Id="rId79" Type="http://schemas.openxmlformats.org/officeDocument/2006/relationships/image" Target="../media/image89.jpeg"/><Relationship Id="rId102" Type="http://schemas.openxmlformats.org/officeDocument/2006/relationships/image" Target="../media/image112.jpeg"/><Relationship Id="rId5" Type="http://schemas.openxmlformats.org/officeDocument/2006/relationships/image" Target="../media/image15.jpeg"/><Relationship Id="rId90" Type="http://schemas.openxmlformats.org/officeDocument/2006/relationships/image" Target="../media/image100.jpeg"/><Relationship Id="rId95" Type="http://schemas.openxmlformats.org/officeDocument/2006/relationships/image" Target="../media/image105.jpeg"/><Relationship Id="rId22" Type="http://schemas.openxmlformats.org/officeDocument/2006/relationships/image" Target="../media/image32.tiff"/><Relationship Id="rId27" Type="http://schemas.openxmlformats.org/officeDocument/2006/relationships/image" Target="../media/image37.tiff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64" Type="http://schemas.openxmlformats.org/officeDocument/2006/relationships/image" Target="../media/image74.jpeg"/><Relationship Id="rId69" Type="http://schemas.openxmlformats.org/officeDocument/2006/relationships/image" Target="../media/image79.jpeg"/><Relationship Id="rId113" Type="http://schemas.openxmlformats.org/officeDocument/2006/relationships/image" Target="../media/image123.png"/><Relationship Id="rId80" Type="http://schemas.openxmlformats.org/officeDocument/2006/relationships/image" Target="../media/image90.jpeg"/><Relationship Id="rId85" Type="http://schemas.openxmlformats.org/officeDocument/2006/relationships/image" Target="../media/image95.jpeg"/><Relationship Id="rId12" Type="http://schemas.openxmlformats.org/officeDocument/2006/relationships/image" Target="../media/image22.tiff"/><Relationship Id="rId17" Type="http://schemas.openxmlformats.org/officeDocument/2006/relationships/image" Target="../media/image27.tiff"/><Relationship Id="rId33" Type="http://schemas.openxmlformats.org/officeDocument/2006/relationships/image" Target="../media/image43.tiff"/><Relationship Id="rId38" Type="http://schemas.openxmlformats.org/officeDocument/2006/relationships/image" Target="../media/image48.tiff"/><Relationship Id="rId59" Type="http://schemas.openxmlformats.org/officeDocument/2006/relationships/image" Target="../media/image69.jpeg"/><Relationship Id="rId103" Type="http://schemas.openxmlformats.org/officeDocument/2006/relationships/image" Target="../media/image113.jpeg"/><Relationship Id="rId108" Type="http://schemas.openxmlformats.org/officeDocument/2006/relationships/image" Target="../media/image118.jpeg"/><Relationship Id="rId54" Type="http://schemas.openxmlformats.org/officeDocument/2006/relationships/image" Target="../media/image64.png"/><Relationship Id="rId70" Type="http://schemas.openxmlformats.org/officeDocument/2006/relationships/image" Target="../media/image80.jpeg"/><Relationship Id="rId75" Type="http://schemas.openxmlformats.org/officeDocument/2006/relationships/image" Target="../media/image85.jpeg"/><Relationship Id="rId91" Type="http://schemas.openxmlformats.org/officeDocument/2006/relationships/image" Target="../media/image101.jpeg"/><Relationship Id="rId96" Type="http://schemas.openxmlformats.org/officeDocument/2006/relationships/image" Target="../media/image10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5" Type="http://schemas.openxmlformats.org/officeDocument/2006/relationships/image" Target="../media/image25.tiff"/><Relationship Id="rId23" Type="http://schemas.openxmlformats.org/officeDocument/2006/relationships/image" Target="../media/image33.tiff"/><Relationship Id="rId28" Type="http://schemas.openxmlformats.org/officeDocument/2006/relationships/image" Target="../media/image38.tiff"/><Relationship Id="rId36" Type="http://schemas.openxmlformats.org/officeDocument/2006/relationships/image" Target="../media/image46.tiff"/><Relationship Id="rId49" Type="http://schemas.openxmlformats.org/officeDocument/2006/relationships/image" Target="../media/image59.png"/><Relationship Id="rId57" Type="http://schemas.openxmlformats.org/officeDocument/2006/relationships/image" Target="../media/image67.jpeg"/><Relationship Id="rId106" Type="http://schemas.openxmlformats.org/officeDocument/2006/relationships/image" Target="../media/image116.jpeg"/><Relationship Id="rId114" Type="http://schemas.openxmlformats.org/officeDocument/2006/relationships/image" Target="../media/image124.jpeg"/><Relationship Id="rId10" Type="http://schemas.openxmlformats.org/officeDocument/2006/relationships/image" Target="../media/image20.png"/><Relationship Id="rId31" Type="http://schemas.openxmlformats.org/officeDocument/2006/relationships/image" Target="../media/image41.tiff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jpeg"/><Relationship Id="rId65" Type="http://schemas.openxmlformats.org/officeDocument/2006/relationships/image" Target="../media/image75.jpeg"/><Relationship Id="rId73" Type="http://schemas.openxmlformats.org/officeDocument/2006/relationships/image" Target="../media/image83.jpeg"/><Relationship Id="rId78" Type="http://schemas.openxmlformats.org/officeDocument/2006/relationships/image" Target="../media/image88.jpeg"/><Relationship Id="rId81" Type="http://schemas.openxmlformats.org/officeDocument/2006/relationships/image" Target="../media/image91.jpeg"/><Relationship Id="rId86" Type="http://schemas.openxmlformats.org/officeDocument/2006/relationships/image" Target="../media/image96.jpeg"/><Relationship Id="rId94" Type="http://schemas.openxmlformats.org/officeDocument/2006/relationships/image" Target="../media/image104.jpeg"/><Relationship Id="rId99" Type="http://schemas.openxmlformats.org/officeDocument/2006/relationships/image" Target="../media/image109.jpeg"/><Relationship Id="rId101" Type="http://schemas.openxmlformats.org/officeDocument/2006/relationships/image" Target="../media/image111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3" Type="http://schemas.openxmlformats.org/officeDocument/2006/relationships/image" Target="../media/image23.tiff"/><Relationship Id="rId18" Type="http://schemas.openxmlformats.org/officeDocument/2006/relationships/image" Target="../media/image28.tiff"/><Relationship Id="rId39" Type="http://schemas.openxmlformats.org/officeDocument/2006/relationships/image" Target="../media/image49.tiff"/><Relationship Id="rId109" Type="http://schemas.openxmlformats.org/officeDocument/2006/relationships/image" Target="../media/image119.jpeg"/><Relationship Id="rId34" Type="http://schemas.openxmlformats.org/officeDocument/2006/relationships/image" Target="../media/image44.tiff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6" Type="http://schemas.openxmlformats.org/officeDocument/2006/relationships/image" Target="../media/image86.jpeg"/><Relationship Id="rId97" Type="http://schemas.openxmlformats.org/officeDocument/2006/relationships/image" Target="../media/image107.jpeg"/><Relationship Id="rId104" Type="http://schemas.openxmlformats.org/officeDocument/2006/relationships/image" Target="../media/image114.jpeg"/><Relationship Id="rId7" Type="http://schemas.openxmlformats.org/officeDocument/2006/relationships/image" Target="../media/image17.jpeg"/><Relationship Id="rId71" Type="http://schemas.openxmlformats.org/officeDocument/2006/relationships/image" Target="../media/image81.jpeg"/><Relationship Id="rId92" Type="http://schemas.openxmlformats.org/officeDocument/2006/relationships/image" Target="../media/image102.jpe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39.tiff"/><Relationship Id="rId24" Type="http://schemas.openxmlformats.org/officeDocument/2006/relationships/image" Target="../media/image34.tiff"/><Relationship Id="rId40" Type="http://schemas.openxmlformats.org/officeDocument/2006/relationships/image" Target="../media/image50.tiff"/><Relationship Id="rId45" Type="http://schemas.openxmlformats.org/officeDocument/2006/relationships/image" Target="../media/image55.png"/><Relationship Id="rId66" Type="http://schemas.openxmlformats.org/officeDocument/2006/relationships/image" Target="../media/image76.jpeg"/><Relationship Id="rId87" Type="http://schemas.openxmlformats.org/officeDocument/2006/relationships/image" Target="../media/image97.png"/><Relationship Id="rId110" Type="http://schemas.openxmlformats.org/officeDocument/2006/relationships/image" Target="../media/image120.jpeg"/><Relationship Id="rId115" Type="http://schemas.openxmlformats.org/officeDocument/2006/relationships/image" Target="../media/image125.jpeg"/><Relationship Id="rId61" Type="http://schemas.openxmlformats.org/officeDocument/2006/relationships/image" Target="../media/image71.jpeg"/><Relationship Id="rId82" Type="http://schemas.openxmlformats.org/officeDocument/2006/relationships/image" Target="../media/image92.jpeg"/><Relationship Id="rId19" Type="http://schemas.openxmlformats.org/officeDocument/2006/relationships/image" Target="../media/image29.tiff"/><Relationship Id="rId14" Type="http://schemas.openxmlformats.org/officeDocument/2006/relationships/image" Target="../media/image24.tiff"/><Relationship Id="rId30" Type="http://schemas.openxmlformats.org/officeDocument/2006/relationships/image" Target="../media/image40.tiff"/><Relationship Id="rId35" Type="http://schemas.openxmlformats.org/officeDocument/2006/relationships/image" Target="../media/image45.tiff"/><Relationship Id="rId56" Type="http://schemas.openxmlformats.org/officeDocument/2006/relationships/image" Target="../media/image66.png"/><Relationship Id="rId77" Type="http://schemas.openxmlformats.org/officeDocument/2006/relationships/image" Target="../media/image87.jpeg"/><Relationship Id="rId100" Type="http://schemas.openxmlformats.org/officeDocument/2006/relationships/image" Target="../media/image110.jpeg"/><Relationship Id="rId105" Type="http://schemas.openxmlformats.org/officeDocument/2006/relationships/image" Target="../media/image115.jpeg"/><Relationship Id="rId8" Type="http://schemas.openxmlformats.org/officeDocument/2006/relationships/image" Target="../media/image18.jpeg"/><Relationship Id="rId51" Type="http://schemas.openxmlformats.org/officeDocument/2006/relationships/image" Target="../media/image61.png"/><Relationship Id="rId72" Type="http://schemas.openxmlformats.org/officeDocument/2006/relationships/image" Target="../media/image82.jpeg"/><Relationship Id="rId93" Type="http://schemas.openxmlformats.org/officeDocument/2006/relationships/image" Target="../media/image103.jpeg"/><Relationship Id="rId98" Type="http://schemas.openxmlformats.org/officeDocument/2006/relationships/image" Target="../media/image108.jpeg"/><Relationship Id="rId3" Type="http://schemas.openxmlformats.org/officeDocument/2006/relationships/image" Target="../media/image2.jpeg"/><Relationship Id="rId25" Type="http://schemas.openxmlformats.org/officeDocument/2006/relationships/image" Target="../media/image35.tiff"/><Relationship Id="rId46" Type="http://schemas.openxmlformats.org/officeDocument/2006/relationships/image" Target="../media/image56.png"/><Relationship Id="rId67" Type="http://schemas.openxmlformats.org/officeDocument/2006/relationships/image" Target="../media/image77.jpeg"/><Relationship Id="rId116" Type="http://schemas.openxmlformats.org/officeDocument/2006/relationships/image" Target="../media/image126.jpeg"/><Relationship Id="rId20" Type="http://schemas.openxmlformats.org/officeDocument/2006/relationships/image" Target="../media/image30.tiff"/><Relationship Id="rId41" Type="http://schemas.openxmlformats.org/officeDocument/2006/relationships/image" Target="../media/image51.tiff"/><Relationship Id="rId62" Type="http://schemas.openxmlformats.org/officeDocument/2006/relationships/image" Target="../media/image72.jpeg"/><Relationship Id="rId83" Type="http://schemas.openxmlformats.org/officeDocument/2006/relationships/image" Target="../media/image93.jpeg"/><Relationship Id="rId88" Type="http://schemas.openxmlformats.org/officeDocument/2006/relationships/image" Target="../media/image98.jpeg"/><Relationship Id="rId111" Type="http://schemas.openxmlformats.org/officeDocument/2006/relationships/image" Target="../media/image1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13" Type="http://schemas.openxmlformats.org/officeDocument/2006/relationships/image" Target="../media/image137.jpeg"/><Relationship Id="rId18" Type="http://schemas.openxmlformats.org/officeDocument/2006/relationships/image" Target="../media/image142.jpeg"/><Relationship Id="rId26" Type="http://schemas.openxmlformats.org/officeDocument/2006/relationships/image" Target="../media/image150.jpeg"/><Relationship Id="rId3" Type="http://schemas.openxmlformats.org/officeDocument/2006/relationships/image" Target="../media/image127.jpeg"/><Relationship Id="rId21" Type="http://schemas.openxmlformats.org/officeDocument/2006/relationships/image" Target="../media/image145.jpeg"/><Relationship Id="rId7" Type="http://schemas.openxmlformats.org/officeDocument/2006/relationships/image" Target="../media/image131.jpeg"/><Relationship Id="rId12" Type="http://schemas.openxmlformats.org/officeDocument/2006/relationships/image" Target="../media/image136.jpeg"/><Relationship Id="rId17" Type="http://schemas.openxmlformats.org/officeDocument/2006/relationships/image" Target="../media/image141.jpeg"/><Relationship Id="rId25" Type="http://schemas.openxmlformats.org/officeDocument/2006/relationships/image" Target="../media/image149.jpeg"/><Relationship Id="rId2" Type="http://schemas.openxmlformats.org/officeDocument/2006/relationships/image" Target="../media/image2.jpeg"/><Relationship Id="rId16" Type="http://schemas.openxmlformats.org/officeDocument/2006/relationships/image" Target="../media/image140.jpeg"/><Relationship Id="rId20" Type="http://schemas.openxmlformats.org/officeDocument/2006/relationships/image" Target="../media/image1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11" Type="http://schemas.openxmlformats.org/officeDocument/2006/relationships/image" Target="../media/image135.jpeg"/><Relationship Id="rId24" Type="http://schemas.openxmlformats.org/officeDocument/2006/relationships/image" Target="../media/image148.jpeg"/><Relationship Id="rId5" Type="http://schemas.openxmlformats.org/officeDocument/2006/relationships/image" Target="../media/image129.jpeg"/><Relationship Id="rId15" Type="http://schemas.openxmlformats.org/officeDocument/2006/relationships/image" Target="../media/image139.png"/><Relationship Id="rId23" Type="http://schemas.openxmlformats.org/officeDocument/2006/relationships/image" Target="../media/image147.jpeg"/><Relationship Id="rId10" Type="http://schemas.openxmlformats.org/officeDocument/2006/relationships/image" Target="../media/image134.jpeg"/><Relationship Id="rId19" Type="http://schemas.openxmlformats.org/officeDocument/2006/relationships/image" Target="../media/image143.jpeg"/><Relationship Id="rId4" Type="http://schemas.openxmlformats.org/officeDocument/2006/relationships/image" Target="../media/image128.jpeg"/><Relationship Id="rId9" Type="http://schemas.openxmlformats.org/officeDocument/2006/relationships/image" Target="../media/image133.jpeg"/><Relationship Id="rId14" Type="http://schemas.openxmlformats.org/officeDocument/2006/relationships/image" Target="../media/image138.jpeg"/><Relationship Id="rId22" Type="http://schemas.openxmlformats.org/officeDocument/2006/relationships/image" Target="../media/image1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13" Type="http://schemas.openxmlformats.org/officeDocument/2006/relationships/image" Target="../media/image139.png"/><Relationship Id="rId18" Type="http://schemas.openxmlformats.org/officeDocument/2006/relationships/image" Target="../media/image142.jpeg"/><Relationship Id="rId3" Type="http://schemas.openxmlformats.org/officeDocument/2006/relationships/image" Target="../media/image127.jpeg"/><Relationship Id="rId7" Type="http://schemas.openxmlformats.org/officeDocument/2006/relationships/image" Target="../media/image133.jpeg"/><Relationship Id="rId12" Type="http://schemas.openxmlformats.org/officeDocument/2006/relationships/image" Target="../media/image138.jpeg"/><Relationship Id="rId17" Type="http://schemas.openxmlformats.org/officeDocument/2006/relationships/image" Target="../media/image141.jpeg"/><Relationship Id="rId2" Type="http://schemas.openxmlformats.org/officeDocument/2006/relationships/image" Target="../media/image2.jpeg"/><Relationship Id="rId16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11" Type="http://schemas.openxmlformats.org/officeDocument/2006/relationships/image" Target="../media/image137.jpeg"/><Relationship Id="rId5" Type="http://schemas.openxmlformats.org/officeDocument/2006/relationships/image" Target="../media/image129.jpeg"/><Relationship Id="rId15" Type="http://schemas.openxmlformats.org/officeDocument/2006/relationships/image" Target="../media/image131.jpeg"/><Relationship Id="rId10" Type="http://schemas.openxmlformats.org/officeDocument/2006/relationships/image" Target="../media/image136.jpeg"/><Relationship Id="rId4" Type="http://schemas.openxmlformats.org/officeDocument/2006/relationships/image" Target="../media/image128.jpeg"/><Relationship Id="rId9" Type="http://schemas.openxmlformats.org/officeDocument/2006/relationships/image" Target="../media/image135.jpeg"/><Relationship Id="rId14" Type="http://schemas.openxmlformats.org/officeDocument/2006/relationships/image" Target="../media/image1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WebShield Paradise Splash Pag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"/>
          <a:stretch/>
        </p:blipFill>
        <p:spPr>
          <a:xfrm>
            <a:off x="-12700" y="0"/>
            <a:ext cx="12204700" cy="62722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67967" y="2844224"/>
            <a:ext cx="25039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Jonathan Hare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CEO, WebShield Inc.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jonathan@webshield.io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(415) 265-3250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18" y="1257143"/>
            <a:ext cx="8991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Quantum Privacy Network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Proof of Trust BlockChain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enabling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Personal Data Networks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6450829"/>
            <a:ext cx="6672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  <a:hlinkClick r:id="rId5"/>
              </a:rPr>
              <a:t>www.webshield.io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  <a:hlinkClick r:id="rId6"/>
              </a:rPr>
              <a:t>www.ep3foundation.org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Calibri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094386" y="442755"/>
            <a:ext cx="5478364" cy="400207"/>
          </a:xfrm>
          <a:prstGeom prst="wedgeRoundRectCallout">
            <a:avLst>
              <a:gd name="adj1" fmla="val -18166"/>
              <a:gd name="adj2" fmla="val 44802"/>
              <a:gd name="adj3" fmla="val 16667"/>
            </a:avLst>
          </a:prstGeom>
          <a:solidFill>
            <a:schemeClr val="bg1"/>
          </a:solidFill>
          <a:effectLst>
            <a:outerShdw blurRad="381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displays better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Show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0FFEC-D62F-1346-AC3E-B8C7C56607B0}"/>
              </a:ext>
            </a:extLst>
          </p:cNvPr>
          <p:cNvSpPr txBox="1"/>
          <p:nvPr/>
        </p:nvSpPr>
        <p:spPr>
          <a:xfrm>
            <a:off x="219027" y="7518999"/>
            <a:ext cx="8643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Quantum Privacy Network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Proof of Trust BlockChain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enabling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Personal Data Networks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BBBC8D-5279-9A48-8F57-E6999D9140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61E0B2-397A-7D47-BF58-3159355FEC4A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59169265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loud 344">
            <a:extLst>
              <a:ext uri="{FF2B5EF4-FFF2-40B4-BE49-F238E27FC236}">
                <a16:creationId xmlns:a16="http://schemas.microsoft.com/office/drawing/2014/main" id="{FE0EC023-D9DB-6545-A2AF-131DB3898CEE}"/>
              </a:ext>
            </a:extLst>
          </p:cNvPr>
          <p:cNvSpPr/>
          <p:nvPr/>
        </p:nvSpPr>
        <p:spPr bwMode="auto">
          <a:xfrm>
            <a:off x="1484347" y="1629946"/>
            <a:ext cx="8995896" cy="459715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0D1FE2D-1D78-6D42-B27D-51D75D347B59}"/>
              </a:ext>
            </a:extLst>
          </p:cNvPr>
          <p:cNvGrpSpPr/>
          <p:nvPr/>
        </p:nvGrpSpPr>
        <p:grpSpPr>
          <a:xfrm>
            <a:off x="637901" y="3308654"/>
            <a:ext cx="2858028" cy="1023887"/>
            <a:chOff x="637901" y="3308654"/>
            <a:chExt cx="2858028" cy="1023887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5FA6B4DC-86B9-9A4E-9644-ED21616618AC}"/>
                </a:ext>
              </a:extLst>
            </p:cNvPr>
            <p:cNvGrpSpPr/>
            <p:nvPr/>
          </p:nvGrpSpPr>
          <p:grpSpPr>
            <a:xfrm>
              <a:off x="637901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3B04427B-352F-BE4D-91BB-2834A091D037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476FD60C-07C2-3F43-8917-D0372D334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FC534AF6-2CD5-2B4B-B95E-FB98C06BC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024CB646-47B1-0544-8611-B691E8B50BBA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Government Agencies</a:t>
                </a:r>
              </a:p>
            </p:txBody>
          </p:sp>
        </p:grp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8CDD7584-C9BF-D74A-B75E-F687F14A9B27}"/>
                </a:ext>
              </a:extLst>
            </p:cNvPr>
            <p:cNvSpPr txBox="1"/>
            <p:nvPr/>
          </p:nvSpPr>
          <p:spPr>
            <a:xfrm>
              <a:off x="643041" y="3308654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ConnectWell San Diego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3835DAC2-CE32-EC46-9F85-55CE32B86B17}"/>
              </a:ext>
            </a:extLst>
          </p:cNvPr>
          <p:cNvGrpSpPr/>
          <p:nvPr/>
        </p:nvGrpSpPr>
        <p:grpSpPr>
          <a:xfrm>
            <a:off x="747329" y="4859632"/>
            <a:ext cx="2852888" cy="1025401"/>
            <a:chOff x="747329" y="4859632"/>
            <a:chExt cx="2852888" cy="1025401"/>
          </a:xfrm>
        </p:grpSpPr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59526565-976B-7046-B6D7-364B9FD6D670}"/>
                </a:ext>
              </a:extLst>
            </p:cNvPr>
            <p:cNvGrpSpPr/>
            <p:nvPr/>
          </p:nvGrpSpPr>
          <p:grpSpPr>
            <a:xfrm>
              <a:off x="796754" y="4873575"/>
              <a:ext cx="2662387" cy="1011458"/>
              <a:chOff x="6423779" y="-301436"/>
              <a:chExt cx="3192389" cy="1212809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6326C19D-84A8-FE49-9128-80B065E11182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D109BE5E-474D-DE4B-85E8-7AB76B417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CAAD35A4-C482-604F-B51B-8DBF93B79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DB2FBD35-FD2A-134F-9D51-33EA59343B76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Schools &amp; Ed Institutions</a:t>
                </a:r>
              </a:p>
            </p:txBody>
          </p:sp>
        </p:grp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4FDF56E8-6938-454D-915D-DE584A49F2EA}"/>
                </a:ext>
              </a:extLst>
            </p:cNvPr>
            <p:cNvSpPr txBox="1"/>
            <p:nvPr/>
          </p:nvSpPr>
          <p:spPr>
            <a:xfrm>
              <a:off x="747329" y="485963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Education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FF256EB-21CB-C64A-95BB-79B4FF609018}"/>
              </a:ext>
            </a:extLst>
          </p:cNvPr>
          <p:cNvGrpSpPr/>
          <p:nvPr/>
        </p:nvGrpSpPr>
        <p:grpSpPr>
          <a:xfrm>
            <a:off x="9096297" y="3318702"/>
            <a:ext cx="2852888" cy="1013839"/>
            <a:chOff x="9096297" y="3318702"/>
            <a:chExt cx="2852888" cy="1013839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CB7E1AA6-8C4A-9349-AF8A-6EC2A54AAC91}"/>
                </a:ext>
              </a:extLst>
            </p:cNvPr>
            <p:cNvGrpSpPr/>
            <p:nvPr/>
          </p:nvGrpSpPr>
          <p:grpSpPr>
            <a:xfrm>
              <a:off x="9176506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1B23D482-914E-664A-A0E0-4137218A3D73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73E17C79-0699-4048-B47E-E250F265FC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9A8A8BBD-A80E-2F4C-8969-DE796A821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B01950BD-B584-B14B-B07B-31EF837B432F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Clinical Research Organization</a:t>
                </a:r>
              </a:p>
            </p:txBody>
          </p: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2C3B7681-52A9-0642-BC56-B53702DA4F4C}"/>
                </a:ext>
              </a:extLst>
            </p:cNvPr>
            <p:cNvSpPr txBox="1"/>
            <p:nvPr/>
          </p:nvSpPr>
          <p:spPr>
            <a:xfrm>
              <a:off x="9096297" y="331870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 Health Sciences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C6087FF-34CA-1248-A877-5CF59FBC352E}"/>
              </a:ext>
            </a:extLst>
          </p:cNvPr>
          <p:cNvGrpSpPr/>
          <p:nvPr/>
        </p:nvGrpSpPr>
        <p:grpSpPr>
          <a:xfrm>
            <a:off x="6818001" y="1447586"/>
            <a:ext cx="2852888" cy="1023064"/>
            <a:chOff x="6818001" y="1447586"/>
            <a:chExt cx="2852888" cy="1023064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EF50E994-3239-AF4E-A211-21C6AB2D5942}"/>
                </a:ext>
              </a:extLst>
            </p:cNvPr>
            <p:cNvGrpSpPr/>
            <p:nvPr/>
          </p:nvGrpSpPr>
          <p:grpSpPr>
            <a:xfrm>
              <a:off x="6865759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701C903B-0AC0-724B-ACBF-E51FD4C4A2A5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97C6D781-4C1F-AF45-9E4A-B4C16AC33F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EAE250A5-44B5-6A4C-8B3D-F86AE140E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5A58DD9D-AB15-6446-A818-EF1A37D6C246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Analytics </a:t>
                </a:r>
              </a:p>
            </p:txBody>
          </p:sp>
        </p:grp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F37D16F-BECD-E249-A2AB-525A370263C1}"/>
                </a:ext>
              </a:extLst>
            </p:cNvPr>
            <p:cNvSpPr txBox="1"/>
            <p:nvPr/>
          </p:nvSpPr>
          <p:spPr>
            <a:xfrm>
              <a:off x="6818001" y="144758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Certara / Synchrogenix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DE41A70-7E00-154C-88BF-8DEB6FBA29FE}"/>
              </a:ext>
            </a:extLst>
          </p:cNvPr>
          <p:cNvGrpSpPr/>
          <p:nvPr/>
        </p:nvGrpSpPr>
        <p:grpSpPr>
          <a:xfrm>
            <a:off x="8580499" y="5006258"/>
            <a:ext cx="2852888" cy="1173768"/>
            <a:chOff x="8580499" y="5006258"/>
            <a:chExt cx="2852888" cy="1173768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DBD6A000-0363-1E4A-A21A-F85CC029A1BA}"/>
                </a:ext>
              </a:extLst>
            </p:cNvPr>
            <p:cNvGrpSpPr/>
            <p:nvPr/>
          </p:nvGrpSpPr>
          <p:grpSpPr>
            <a:xfrm>
              <a:off x="8650756" y="5020536"/>
              <a:ext cx="2662387" cy="1011458"/>
              <a:chOff x="6423779" y="-301436"/>
              <a:chExt cx="3192389" cy="1212809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16E3CE22-9E74-0241-8470-5289B6C0B576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CACBB78A-E1C4-8448-994F-1E5ACAE2A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C24DC847-ED99-1142-8FFA-4AFB6F563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AE9415FC-8D24-754D-BD16-7117CFF122F9}"/>
                  </a:ext>
                </a:extLst>
              </p:cNvPr>
              <p:cNvSpPr txBox="1"/>
              <p:nvPr/>
            </p:nvSpPr>
            <p:spPr>
              <a:xfrm>
                <a:off x="6611565" y="-2383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IT Services &amp; Integrators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9846291-480F-4C4A-A884-F4227AD2A82F}"/>
                </a:ext>
              </a:extLst>
            </p:cNvPr>
            <p:cNvSpPr txBox="1"/>
            <p:nvPr/>
          </p:nvSpPr>
          <p:spPr>
            <a:xfrm>
              <a:off x="8580499" y="5006258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Distributed Health Platform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05D74F3-1E26-FF49-8B7E-E330AC6BA71A}"/>
              </a:ext>
            </a:extLst>
          </p:cNvPr>
          <p:cNvGrpSpPr/>
          <p:nvPr/>
        </p:nvGrpSpPr>
        <p:grpSpPr>
          <a:xfrm>
            <a:off x="2634959" y="1426591"/>
            <a:ext cx="2852888" cy="1173768"/>
            <a:chOff x="2634959" y="1426591"/>
            <a:chExt cx="2852888" cy="1173768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76D6BB11-54B7-6247-A70F-0787A11ED137}"/>
                </a:ext>
              </a:extLst>
            </p:cNvPr>
            <p:cNvGrpSpPr/>
            <p:nvPr/>
          </p:nvGrpSpPr>
          <p:grpSpPr>
            <a:xfrm>
              <a:off x="2658054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BB19BCC6-55F0-0A44-A537-8545E6ACC5D4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29438D64-31BF-7941-944D-A23D67565F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CA063EBA-47DC-8A40-82F1-2D7C35E95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FD5EF4BD-AAB2-C74B-8158-5044F0324DEF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Consumer-Directed Health</a:t>
                </a:r>
              </a:p>
            </p:txBody>
          </p:sp>
        </p:grp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16BC2199-7352-2142-BA40-ECE5F2C2CB81}"/>
                </a:ext>
              </a:extLst>
            </p:cNvPr>
            <p:cNvSpPr txBox="1"/>
            <p:nvPr/>
          </p:nvSpPr>
          <p:spPr>
            <a:xfrm>
              <a:off x="2634959" y="1426591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Health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CEFAE2D-7DA3-0449-BC86-F908330778A4}"/>
              </a:ext>
            </a:extLst>
          </p:cNvPr>
          <p:cNvGrpSpPr/>
          <p:nvPr/>
        </p:nvGrpSpPr>
        <p:grpSpPr>
          <a:xfrm>
            <a:off x="4542040" y="5336013"/>
            <a:ext cx="3192389" cy="1212809"/>
            <a:chOff x="7840460" y="2153264"/>
            <a:chExt cx="3192389" cy="1212809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8D91F654-08CA-A040-8DF6-CEE50974EDEC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E41F043C-F01D-C54A-BD2C-A784FC21D52A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2658B50B-F644-854E-A389-752267384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11CFD2E1-C057-9044-A479-6E44C05370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6496984-E534-0843-B01D-F9BB8D4BF2C0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Personal Education Network</a:t>
                </a:r>
              </a:p>
            </p:txBody>
          </p:sp>
        </p:grp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0963041-8388-CB4A-B9C0-3E13CD2B392F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sp>
        <p:nvSpPr>
          <p:cNvPr id="281" name="Oval 280">
            <a:extLst>
              <a:ext uri="{FF2B5EF4-FFF2-40B4-BE49-F238E27FC236}">
                <a16:creationId xmlns:a16="http://schemas.microsoft.com/office/drawing/2014/main" id="{2CFCB9FF-201C-5945-9027-7F7D30EF43DC}"/>
              </a:ext>
            </a:extLst>
          </p:cNvPr>
          <p:cNvSpPr/>
          <p:nvPr/>
        </p:nvSpPr>
        <p:spPr>
          <a:xfrm>
            <a:off x="4810303" y="5480810"/>
            <a:ext cx="2730075" cy="797839"/>
          </a:xfrm>
          <a:prstGeom prst="ellipse">
            <a:avLst/>
          </a:prstGeom>
          <a:pattFill prst="pct2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72056A9-3444-4042-905E-2F1C1AF00DB9}"/>
              </a:ext>
            </a:extLst>
          </p:cNvPr>
          <p:cNvGrpSpPr/>
          <p:nvPr/>
        </p:nvGrpSpPr>
        <p:grpSpPr>
          <a:xfrm>
            <a:off x="4542040" y="4941182"/>
            <a:ext cx="3192389" cy="1212809"/>
            <a:chOff x="7840460" y="2153264"/>
            <a:chExt cx="3192389" cy="1212809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23B6F7D3-6532-AF46-991C-530E544FEEF2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9970106A-AFB6-594F-AB6F-A9BB72DB9B52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E266D3CD-18E5-8D49-A58A-FDD274BD5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DB8C22C4-954D-3747-A6E6-6EBB91F6B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1512FB4A-8E5A-8742-8F26-4A6B0BB79E88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Whole Person Care Network</a:t>
                </a:r>
              </a:p>
            </p:txBody>
          </p:sp>
        </p:grp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402AFF60-EBD3-2442-998A-48A3AE91D8A6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sp>
        <p:nvSpPr>
          <p:cNvPr id="282" name="Oval 281">
            <a:extLst>
              <a:ext uri="{FF2B5EF4-FFF2-40B4-BE49-F238E27FC236}">
                <a16:creationId xmlns:a16="http://schemas.microsoft.com/office/drawing/2014/main" id="{85F97125-CE36-6F46-B0D6-F4215146C891}"/>
              </a:ext>
            </a:extLst>
          </p:cNvPr>
          <p:cNvSpPr/>
          <p:nvPr/>
        </p:nvSpPr>
        <p:spPr>
          <a:xfrm>
            <a:off x="4812194" y="5094128"/>
            <a:ext cx="2730075" cy="797839"/>
          </a:xfrm>
          <a:prstGeom prst="ellipse">
            <a:avLst/>
          </a:prstGeom>
          <a:pattFill prst="pct2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D1CF2845-3EC7-B44E-ADF2-FC69E0631D4D}"/>
              </a:ext>
            </a:extLst>
          </p:cNvPr>
          <p:cNvGrpSpPr/>
          <p:nvPr/>
        </p:nvGrpSpPr>
        <p:grpSpPr>
          <a:xfrm>
            <a:off x="4542040" y="4546349"/>
            <a:ext cx="3192389" cy="1212809"/>
            <a:chOff x="7840460" y="2153264"/>
            <a:chExt cx="3192389" cy="1212809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DDAD2447-71B8-8045-B614-72D2892CDD0E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E525FFE5-8E81-D94F-9306-DEF0E7717E16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55E350DB-0EC1-5B46-8712-07BFDE3B9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D3D249F6-6183-BA4A-A9F3-F8950A82E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152E4463-C835-4C42-ADFD-2FBB6741F641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Health Network</a:t>
                </a:r>
              </a:p>
            </p:txBody>
          </p:sp>
        </p:grp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DCFD72D-5623-3846-A310-59FD6D359FCF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283" name="Oval 282">
            <a:extLst>
              <a:ext uri="{FF2B5EF4-FFF2-40B4-BE49-F238E27FC236}">
                <a16:creationId xmlns:a16="http://schemas.microsoft.com/office/drawing/2014/main" id="{8ED5E377-D000-1449-A00F-5E911B9C1385}"/>
              </a:ext>
            </a:extLst>
          </p:cNvPr>
          <p:cNvSpPr/>
          <p:nvPr/>
        </p:nvSpPr>
        <p:spPr>
          <a:xfrm>
            <a:off x="4834978" y="4695872"/>
            <a:ext cx="2730075" cy="797839"/>
          </a:xfrm>
          <a:prstGeom prst="ellipse">
            <a:avLst/>
          </a:prstGeom>
          <a:pattFill prst="pct2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7A2FB097-0138-5A43-92C5-3CDB4ADD377B}"/>
              </a:ext>
            </a:extLst>
          </p:cNvPr>
          <p:cNvGrpSpPr/>
          <p:nvPr/>
        </p:nvGrpSpPr>
        <p:grpSpPr>
          <a:xfrm>
            <a:off x="4542040" y="4151516"/>
            <a:ext cx="3192389" cy="1212809"/>
            <a:chOff x="7840460" y="2153264"/>
            <a:chExt cx="3192389" cy="1212809"/>
          </a:xfrm>
        </p:grpSpPr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6FDAA739-2FAC-1042-B19C-90427F7D9318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4998C323-A182-B745-879D-1B660B0A027F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75D33E01-E6D0-AF41-A1BC-4C6E42DD8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AD1D73E1-9F3C-7E47-8BB6-C9BA1337A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EF4D3214-5254-F644-89E3-F010EF03A4AB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b="1">
                    <a:solidFill>
                      <a:prstClr val="white"/>
                    </a:solidFill>
                  </a:rPr>
                  <a:t>Clinical Research 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5708F1D-466F-154B-8E26-16D9A1260520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sp>
        <p:nvSpPr>
          <p:cNvPr id="284" name="Oval 283">
            <a:extLst>
              <a:ext uri="{FF2B5EF4-FFF2-40B4-BE49-F238E27FC236}">
                <a16:creationId xmlns:a16="http://schemas.microsoft.com/office/drawing/2014/main" id="{0EA1781B-5E3B-A14A-8838-F2FA03DF7EB8}"/>
              </a:ext>
            </a:extLst>
          </p:cNvPr>
          <p:cNvSpPr/>
          <p:nvPr/>
        </p:nvSpPr>
        <p:spPr>
          <a:xfrm>
            <a:off x="4803166" y="4286041"/>
            <a:ext cx="2730075" cy="797839"/>
          </a:xfrm>
          <a:prstGeom prst="ellipse">
            <a:avLst/>
          </a:prstGeom>
          <a:pattFill prst="pct2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5B68704A-CAB0-3C41-A5F8-FA5D5DB54038}"/>
              </a:ext>
            </a:extLst>
          </p:cNvPr>
          <p:cNvGrpSpPr/>
          <p:nvPr/>
        </p:nvGrpSpPr>
        <p:grpSpPr>
          <a:xfrm>
            <a:off x="4542040" y="3756683"/>
            <a:ext cx="3192389" cy="1212809"/>
            <a:chOff x="7840460" y="2153264"/>
            <a:chExt cx="3192389" cy="1212809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436E5A53-4FCD-4343-A60B-F498C46CCC00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0DD1728E-FB51-2F45-A7AC-3312C897A08A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E231BFCE-399F-704E-B082-17BD5BAD1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5CE969C3-B7FD-7748-B349-E51CC5ABC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2D03CC96-FC8C-C14B-90AF-21CCCB2BCFD9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b="1">
                    <a:solidFill>
                      <a:prstClr val="white"/>
                    </a:solidFill>
                  </a:rPr>
                  <a:t>Patient Safety Network</a:t>
                </a: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08404F4-B21C-4443-88B2-17B978F4D7AA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sp>
        <p:nvSpPr>
          <p:cNvPr id="285" name="Oval 284">
            <a:extLst>
              <a:ext uri="{FF2B5EF4-FFF2-40B4-BE49-F238E27FC236}">
                <a16:creationId xmlns:a16="http://schemas.microsoft.com/office/drawing/2014/main" id="{666CEED1-C9CE-EB4B-8A26-CB1B249C36DA}"/>
              </a:ext>
            </a:extLst>
          </p:cNvPr>
          <p:cNvSpPr/>
          <p:nvPr/>
        </p:nvSpPr>
        <p:spPr>
          <a:xfrm>
            <a:off x="4818069" y="3899360"/>
            <a:ext cx="2730075" cy="797839"/>
          </a:xfrm>
          <a:prstGeom prst="ellipse">
            <a:avLst/>
          </a:prstGeom>
          <a:pattFill prst="pct2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A5115A7-A0E5-4044-B1FB-D603BC6C5BB8}"/>
              </a:ext>
            </a:extLst>
          </p:cNvPr>
          <p:cNvGrpSpPr/>
          <p:nvPr/>
        </p:nvGrpSpPr>
        <p:grpSpPr>
          <a:xfrm>
            <a:off x="4527554" y="3361850"/>
            <a:ext cx="3192389" cy="1212809"/>
            <a:chOff x="4388138" y="3746973"/>
            <a:chExt cx="3192389" cy="1212809"/>
          </a:xfrm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00F32ACE-B615-6A4E-A709-D6F341F2A12C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36080C6-F4D4-BB43-8709-7FA8C541826E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28BFA920-4199-204C-BFC5-6B6A47920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5566B0C9-4878-D042-BDFA-C1040A50A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0F76801D-C25D-FB4C-AEE4-7EB9F42BA27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Data Network</a:t>
                </a:r>
              </a:p>
            </p:txBody>
          </p:sp>
        </p:grp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28FE8388-2118-944F-9436-A2AB4671CD24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sp>
        <p:nvSpPr>
          <p:cNvPr id="280" name="Oval 279">
            <a:extLst>
              <a:ext uri="{FF2B5EF4-FFF2-40B4-BE49-F238E27FC236}">
                <a16:creationId xmlns:a16="http://schemas.microsoft.com/office/drawing/2014/main" id="{EDAC963A-7359-E441-9913-DD24C77C50AC}"/>
              </a:ext>
            </a:extLst>
          </p:cNvPr>
          <p:cNvSpPr/>
          <p:nvPr/>
        </p:nvSpPr>
        <p:spPr>
          <a:xfrm>
            <a:off x="4771222" y="3501104"/>
            <a:ext cx="2730075" cy="797839"/>
          </a:xfrm>
          <a:prstGeom prst="ellipse">
            <a:avLst/>
          </a:prstGeom>
          <a:pattFill prst="pct25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381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Cloud 500">
            <a:extLst>
              <a:ext uri="{FF2B5EF4-FFF2-40B4-BE49-F238E27FC236}">
                <a16:creationId xmlns:a16="http://schemas.microsoft.com/office/drawing/2014/main" id="{24B642E7-E992-7F46-82C0-77F8E56A92A8}"/>
              </a:ext>
            </a:extLst>
          </p:cNvPr>
          <p:cNvSpPr/>
          <p:nvPr/>
        </p:nvSpPr>
        <p:spPr bwMode="auto">
          <a:xfrm>
            <a:off x="6543794" y="2524619"/>
            <a:ext cx="2476484" cy="645744"/>
          </a:xfrm>
          <a:prstGeom prst="cloud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defTabSz="1019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</a:rPr>
              <a:t>   </a:t>
            </a:r>
            <a:r>
              <a:rPr lang="en-US" sz="1400" b="1" ker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 distributed cryptographic </a:t>
            </a:r>
          </a:p>
          <a:p>
            <a:pPr algn="ctr" defTabSz="1019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infrastructure</a:t>
            </a:r>
            <a:r>
              <a:rPr lang="en-US" sz="1400" b="1" kern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</a:rPr>
              <a:t>  </a:t>
            </a:r>
          </a:p>
        </p:txBody>
      </p: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6B8F9C7-CD44-5244-8DCF-76B4370E7AED}"/>
              </a:ext>
            </a:extLst>
          </p:cNvPr>
          <p:cNvGrpSpPr/>
          <p:nvPr/>
        </p:nvGrpSpPr>
        <p:grpSpPr>
          <a:xfrm>
            <a:off x="8740213" y="2612774"/>
            <a:ext cx="2271380" cy="1130751"/>
            <a:chOff x="8731504" y="2612774"/>
            <a:chExt cx="2271380" cy="1130751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6B1737B-D545-4E47-9075-1BA55921A1A3}"/>
                </a:ext>
              </a:extLst>
            </p:cNvPr>
            <p:cNvGrpSpPr/>
            <p:nvPr/>
          </p:nvGrpSpPr>
          <p:grpSpPr>
            <a:xfrm>
              <a:off x="9133057" y="3203677"/>
              <a:ext cx="1421003" cy="539848"/>
              <a:chOff x="3692984" y="10767678"/>
              <a:chExt cx="4323725" cy="1387437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15D2B7D-3C41-B04B-931D-A531703B3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E18DD8E-BB3A-D242-9503-F7BC4B849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0082529E-9DED-BC45-A483-EB323DD30377}"/>
                </a:ext>
              </a:extLst>
            </p:cNvPr>
            <p:cNvSpPr txBox="1"/>
            <p:nvPr/>
          </p:nvSpPr>
          <p:spPr>
            <a:xfrm>
              <a:off x="8731504" y="261277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583667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55F9F04-51AA-914B-A96F-F2F5FC95457C}"/>
              </a:ext>
            </a:extLst>
          </p:cNvPr>
          <p:cNvSpPr txBox="1"/>
          <p:nvPr/>
        </p:nvSpPr>
        <p:spPr>
          <a:xfrm>
            <a:off x="3014230" y="2486003"/>
            <a:ext cx="1932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15983" y="-8294"/>
            <a:ext cx="218456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ea typeface="Avenir Light" charset="0"/>
                <a:cs typeface="Avenir Light" charset="0"/>
              </a:rPr>
              <a:t>Value Networks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A684A487-A655-EE49-80FD-D04776BC270C}"/>
              </a:ext>
            </a:extLst>
          </p:cNvPr>
          <p:cNvSpPr/>
          <p:nvPr/>
        </p:nvSpPr>
        <p:spPr>
          <a:xfrm>
            <a:off x="3480440" y="2436886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0" name="Curved Connector 289">
            <a:extLst>
              <a:ext uri="{FF2B5EF4-FFF2-40B4-BE49-F238E27FC236}">
                <a16:creationId xmlns:a16="http://schemas.microsoft.com/office/drawing/2014/main" id="{71378D9C-EF4E-2D4C-B434-90237525C047}"/>
              </a:ext>
            </a:extLst>
          </p:cNvPr>
          <p:cNvCxnSpPr>
            <a:cxnSpLocks/>
            <a:stCxn id="195" idx="0"/>
            <a:endCxn id="213" idx="6"/>
          </p:cNvCxnSpPr>
          <p:nvPr/>
        </p:nvCxnSpPr>
        <p:spPr>
          <a:xfrm rot="16200000" flipV="1">
            <a:off x="7893940" y="3419271"/>
            <a:ext cx="1340341" cy="1648643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urved Connector 291">
            <a:extLst>
              <a:ext uri="{FF2B5EF4-FFF2-40B4-BE49-F238E27FC236}">
                <a16:creationId xmlns:a16="http://schemas.microsoft.com/office/drawing/2014/main" id="{9B4EE0A7-E43F-8544-BA5A-1DA5CC7EA5DF}"/>
              </a:ext>
            </a:extLst>
          </p:cNvPr>
          <p:cNvCxnSpPr>
            <a:cxnSpLocks/>
            <a:stCxn id="252" idx="0"/>
            <a:endCxn id="213" idx="2"/>
          </p:cNvCxnSpPr>
          <p:nvPr/>
        </p:nvCxnSpPr>
        <p:spPr>
          <a:xfrm rot="5400000" flipH="1" flipV="1">
            <a:off x="3149126" y="3371575"/>
            <a:ext cx="1196426" cy="1600120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7050475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6" name="Curved Connector 295">
            <a:extLst>
              <a:ext uri="{FF2B5EF4-FFF2-40B4-BE49-F238E27FC236}">
                <a16:creationId xmlns:a16="http://schemas.microsoft.com/office/drawing/2014/main" id="{8166AAB4-0EAF-3F4E-B247-3089086F6C6D}"/>
              </a:ext>
            </a:extLst>
          </p:cNvPr>
          <p:cNvCxnSpPr>
            <a:cxnSpLocks/>
            <a:stCxn id="346" idx="1"/>
            <a:endCxn id="348" idx="7"/>
          </p:cNvCxnSpPr>
          <p:nvPr/>
        </p:nvCxnSpPr>
        <p:spPr>
          <a:xfrm rot="16200000" flipH="1" flipV="1">
            <a:off x="4037618" y="2658916"/>
            <a:ext cx="13519" cy="1321869"/>
          </a:xfrm>
          <a:prstGeom prst="curvedConnector3">
            <a:avLst>
              <a:gd name="adj1" fmla="val -725897"/>
            </a:avLst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62B6D1A-796E-B140-B824-E689675502C5}"/>
              </a:ext>
            </a:extLst>
          </p:cNvPr>
          <p:cNvGrpSpPr/>
          <p:nvPr/>
        </p:nvGrpSpPr>
        <p:grpSpPr>
          <a:xfrm>
            <a:off x="1592719" y="2604506"/>
            <a:ext cx="2271380" cy="1139019"/>
            <a:chOff x="1592719" y="2778131"/>
            <a:chExt cx="2271380" cy="1139019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F912D212-FBDF-E04C-90D7-C92D866D2502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9B5B9A34-B6AB-364D-B768-80B56F015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3DC7AD0-19D3-0148-B245-E6C08B19B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A4AA4DC9-5007-A649-8C21-E217F4E67918}"/>
                </a:ext>
              </a:extLst>
            </p:cNvPr>
            <p:cNvSpPr txBox="1"/>
            <p:nvPr/>
          </p:nvSpPr>
          <p:spPr>
            <a:xfrm>
              <a:off x="1592719" y="277813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346" name="Oval 345">
            <a:extLst>
              <a:ext uri="{FF2B5EF4-FFF2-40B4-BE49-F238E27FC236}">
                <a16:creationId xmlns:a16="http://schemas.microsoft.com/office/drawing/2014/main" id="{0EADB205-1327-CC41-9162-70F2247CB737}"/>
              </a:ext>
            </a:extLst>
          </p:cNvPr>
          <p:cNvSpPr/>
          <p:nvPr/>
        </p:nvSpPr>
        <p:spPr>
          <a:xfrm>
            <a:off x="4639008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E46078A-FCC2-C440-B68C-2511A1FFA021}"/>
              </a:ext>
            </a:extLst>
          </p:cNvPr>
          <p:cNvSpPr/>
          <p:nvPr/>
        </p:nvSpPr>
        <p:spPr>
          <a:xfrm>
            <a:off x="2996998" y="32603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2F25AD18-6CED-FD42-81CD-B52A76C2B3EC}"/>
              </a:ext>
            </a:extLst>
          </p:cNvPr>
          <p:cNvSpPr/>
          <p:nvPr/>
        </p:nvSpPr>
        <p:spPr>
          <a:xfrm>
            <a:off x="9190166" y="250385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1" name="Curved Connector 350">
            <a:extLst>
              <a:ext uri="{FF2B5EF4-FFF2-40B4-BE49-F238E27FC236}">
                <a16:creationId xmlns:a16="http://schemas.microsoft.com/office/drawing/2014/main" id="{3139332E-BC03-7348-85CE-779F09F1F459}"/>
              </a:ext>
            </a:extLst>
          </p:cNvPr>
          <p:cNvCxnSpPr>
            <a:cxnSpLocks/>
            <a:stCxn id="352" idx="1"/>
            <a:endCxn id="353" idx="7"/>
          </p:cNvCxnSpPr>
          <p:nvPr/>
        </p:nvCxnSpPr>
        <p:spPr>
          <a:xfrm rot="16200000" flipH="1" flipV="1">
            <a:off x="8423750" y="2456675"/>
            <a:ext cx="8991" cy="1703841"/>
          </a:xfrm>
          <a:prstGeom prst="curvedConnector3">
            <a:avLst>
              <a:gd name="adj1" fmla="val -1477678"/>
            </a:avLst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Oval 351">
            <a:extLst>
              <a:ext uri="{FF2B5EF4-FFF2-40B4-BE49-F238E27FC236}">
                <a16:creationId xmlns:a16="http://schemas.microsoft.com/office/drawing/2014/main" id="{FE75A2B5-7FB8-ED42-BF9C-ACCFCE1326BA}"/>
              </a:ext>
            </a:extLst>
          </p:cNvPr>
          <p:cNvSpPr/>
          <p:nvPr/>
        </p:nvSpPr>
        <p:spPr>
          <a:xfrm>
            <a:off x="9213862" y="3237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57E108D4-3D34-D647-A942-0850232EC46D}"/>
              </a:ext>
            </a:extLst>
          </p:cNvPr>
          <p:cNvSpPr/>
          <p:nvPr/>
        </p:nvSpPr>
        <p:spPr>
          <a:xfrm>
            <a:off x="7189880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EF3DE817-4BF1-A141-B57C-09CB8797A1DA}"/>
              </a:ext>
            </a:extLst>
          </p:cNvPr>
          <p:cNvGrpSpPr/>
          <p:nvPr/>
        </p:nvGrpSpPr>
        <p:grpSpPr>
          <a:xfrm>
            <a:off x="1814132" y="4170179"/>
            <a:ext cx="2271380" cy="1139517"/>
            <a:chOff x="1814132" y="4170179"/>
            <a:chExt cx="2271380" cy="1139517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EAEB11F7-A84B-5A4F-B98A-3104984901CC}"/>
                </a:ext>
              </a:extLst>
            </p:cNvPr>
            <p:cNvGrpSpPr/>
            <p:nvPr/>
          </p:nvGrpSpPr>
          <p:grpSpPr>
            <a:xfrm>
              <a:off x="2236777" y="4769848"/>
              <a:ext cx="1421003" cy="539848"/>
              <a:chOff x="3692984" y="10767678"/>
              <a:chExt cx="4323725" cy="1387437"/>
            </a:xfrm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E8C82A9-9E6F-B546-80FD-9B553AB64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B25B2844-1C44-6641-A950-3EFBC5CEE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B0AD11C8-FBA0-DF46-9E2F-9F79478D7E51}"/>
                </a:ext>
              </a:extLst>
            </p:cNvPr>
            <p:cNvSpPr txBox="1"/>
            <p:nvPr/>
          </p:nvSpPr>
          <p:spPr>
            <a:xfrm>
              <a:off x="1814132" y="4170179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BAC6AC8D-A679-424B-87A2-4EEFBB120F3D}"/>
              </a:ext>
            </a:extLst>
          </p:cNvPr>
          <p:cNvGrpSpPr/>
          <p:nvPr/>
        </p:nvGrpSpPr>
        <p:grpSpPr>
          <a:xfrm>
            <a:off x="3713606" y="817701"/>
            <a:ext cx="2271380" cy="1140041"/>
            <a:chOff x="3713606" y="817701"/>
            <a:chExt cx="2271380" cy="1140041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67918FD-C571-544C-8E7D-95D688A896C9}"/>
                </a:ext>
              </a:extLst>
            </p:cNvPr>
            <p:cNvGrpSpPr/>
            <p:nvPr/>
          </p:nvGrpSpPr>
          <p:grpSpPr>
            <a:xfrm>
              <a:off x="4115679" y="1417894"/>
              <a:ext cx="1421003" cy="539848"/>
              <a:chOff x="3692984" y="10767678"/>
              <a:chExt cx="4323725" cy="1387437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D2C1553-E692-524A-B2E2-73E350356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E29A4660-CA52-F14C-AA9D-F02F3416B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9D2A8435-BEDA-A447-A1A5-A08A03B1EA18}"/>
                </a:ext>
              </a:extLst>
            </p:cNvPr>
            <p:cNvSpPr txBox="1"/>
            <p:nvPr/>
          </p:nvSpPr>
          <p:spPr>
            <a:xfrm>
              <a:off x="3713606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6230222B-25C6-BA4B-933E-736EDC9E586C}"/>
              </a:ext>
            </a:extLst>
          </p:cNvPr>
          <p:cNvGrpSpPr/>
          <p:nvPr/>
        </p:nvGrpSpPr>
        <p:grpSpPr>
          <a:xfrm>
            <a:off x="6311050" y="827537"/>
            <a:ext cx="2271380" cy="1140041"/>
            <a:chOff x="6308314" y="817701"/>
            <a:chExt cx="2271380" cy="1140041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EC8FB7F-9D61-DA46-8F51-14704420853B}"/>
                </a:ext>
              </a:extLst>
            </p:cNvPr>
            <p:cNvGrpSpPr/>
            <p:nvPr/>
          </p:nvGrpSpPr>
          <p:grpSpPr>
            <a:xfrm>
              <a:off x="6686026" y="1417894"/>
              <a:ext cx="1421003" cy="539848"/>
              <a:chOff x="3692984" y="10767678"/>
              <a:chExt cx="4323725" cy="1387437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DD708AB-D141-0242-B464-76865CEF9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521279CC-86F6-BE40-AFF1-97CC0101E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1BC33580-B926-5D43-B34E-A06CB0D50F3F}"/>
                </a:ext>
              </a:extLst>
            </p:cNvPr>
            <p:cNvSpPr txBox="1"/>
            <p:nvPr/>
          </p:nvSpPr>
          <p:spPr>
            <a:xfrm>
              <a:off x="6308314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493" name="Oval 492">
            <a:extLst>
              <a:ext uri="{FF2B5EF4-FFF2-40B4-BE49-F238E27FC236}">
                <a16:creationId xmlns:a16="http://schemas.microsoft.com/office/drawing/2014/main" id="{412FA8E7-8081-EB47-A2DB-F25A44A94D6D}"/>
              </a:ext>
            </a:extLst>
          </p:cNvPr>
          <p:cNvSpPr/>
          <p:nvPr/>
        </p:nvSpPr>
        <p:spPr>
          <a:xfrm>
            <a:off x="2168577" y="3254685"/>
            <a:ext cx="1143647" cy="382931"/>
          </a:xfrm>
          <a:prstGeom prst="ellipse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id="{B9541B64-EC6F-AB4E-AB5C-DAAB8A0C9207}"/>
              </a:ext>
            </a:extLst>
          </p:cNvPr>
          <p:cNvSpPr/>
          <p:nvPr/>
        </p:nvSpPr>
        <p:spPr>
          <a:xfrm>
            <a:off x="4254519" y="1462795"/>
            <a:ext cx="1143647" cy="382931"/>
          </a:xfrm>
          <a:prstGeom prst="ellipse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id="{D1F66D2A-CC24-6148-9FB5-479613AE11DB}"/>
              </a:ext>
            </a:extLst>
          </p:cNvPr>
          <p:cNvSpPr/>
          <p:nvPr/>
        </p:nvSpPr>
        <p:spPr>
          <a:xfrm>
            <a:off x="6848995" y="1465893"/>
            <a:ext cx="1143647" cy="382931"/>
          </a:xfrm>
          <a:prstGeom prst="ellipse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id="{9190649E-2A90-CF44-8A1E-CFCECBE1B402}"/>
              </a:ext>
            </a:extLst>
          </p:cNvPr>
          <p:cNvSpPr/>
          <p:nvPr/>
        </p:nvSpPr>
        <p:spPr>
          <a:xfrm>
            <a:off x="9269298" y="3250324"/>
            <a:ext cx="1143647" cy="382931"/>
          </a:xfrm>
          <a:prstGeom prst="ellipse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>
            <a:extLst>
              <a:ext uri="{FF2B5EF4-FFF2-40B4-BE49-F238E27FC236}">
                <a16:creationId xmlns:a16="http://schemas.microsoft.com/office/drawing/2014/main" id="{0C4849AC-EB02-1442-9070-591D92C4B23F}"/>
              </a:ext>
            </a:extLst>
          </p:cNvPr>
          <p:cNvSpPr/>
          <p:nvPr/>
        </p:nvSpPr>
        <p:spPr>
          <a:xfrm>
            <a:off x="2399757" y="4802561"/>
            <a:ext cx="1143647" cy="382931"/>
          </a:xfrm>
          <a:prstGeom prst="ellipse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0D8B7E24-9389-E143-8865-87BC6BE7EB4D}"/>
              </a:ext>
            </a:extLst>
          </p:cNvPr>
          <p:cNvSpPr txBox="1"/>
          <p:nvPr/>
        </p:nvSpPr>
        <p:spPr>
          <a:xfrm>
            <a:off x="5577919" y="3085711"/>
            <a:ext cx="1103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encrypted</a:t>
            </a:r>
          </a:p>
          <a:p>
            <a:pPr algn="ctr"/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crypto-hashed</a:t>
            </a:r>
          </a:p>
          <a:p>
            <a:pPr algn="ctr"/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tokenized</a:t>
            </a:r>
          </a:p>
          <a:p>
            <a:pPr algn="ctr"/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partitioned</a:t>
            </a: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49C815DE-D209-F84C-A31E-49C038FAD94F}"/>
              </a:ext>
            </a:extLst>
          </p:cNvPr>
          <p:cNvGrpSpPr/>
          <p:nvPr/>
        </p:nvGrpSpPr>
        <p:grpSpPr>
          <a:xfrm>
            <a:off x="8304546" y="4326665"/>
            <a:ext cx="2271380" cy="1126946"/>
            <a:chOff x="8304546" y="4326665"/>
            <a:chExt cx="2271380" cy="1126946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31E1635-0302-F84A-B440-7AA29D679B14}"/>
                </a:ext>
              </a:extLst>
            </p:cNvPr>
            <p:cNvGrpSpPr/>
            <p:nvPr/>
          </p:nvGrpSpPr>
          <p:grpSpPr>
            <a:xfrm>
              <a:off x="8677929" y="4913763"/>
              <a:ext cx="1421003" cy="539848"/>
              <a:chOff x="3692984" y="10767678"/>
              <a:chExt cx="4323725" cy="1387437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5C820C90-0E8B-0843-8170-965F0BEA8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0DE35A20-10E0-4244-9496-D677289B4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C9FA92AB-9791-3947-9428-4AD7DECEC254}"/>
                </a:ext>
              </a:extLst>
            </p:cNvPr>
            <p:cNvSpPr txBox="1"/>
            <p:nvPr/>
          </p:nvSpPr>
          <p:spPr>
            <a:xfrm>
              <a:off x="8304546" y="432666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497" name="Oval 496">
            <a:extLst>
              <a:ext uri="{FF2B5EF4-FFF2-40B4-BE49-F238E27FC236}">
                <a16:creationId xmlns:a16="http://schemas.microsoft.com/office/drawing/2014/main" id="{9970F78B-4FEE-4649-B790-64A478D65A32}"/>
              </a:ext>
            </a:extLst>
          </p:cNvPr>
          <p:cNvSpPr/>
          <p:nvPr/>
        </p:nvSpPr>
        <p:spPr>
          <a:xfrm>
            <a:off x="8821147" y="4962939"/>
            <a:ext cx="1143647" cy="382931"/>
          </a:xfrm>
          <a:prstGeom prst="ellipse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8" name="Curved Connector 297">
            <a:extLst>
              <a:ext uri="{FF2B5EF4-FFF2-40B4-BE49-F238E27FC236}">
                <a16:creationId xmlns:a16="http://schemas.microsoft.com/office/drawing/2014/main" id="{940AA68D-78E0-0F46-A7D0-EE045A431214}"/>
              </a:ext>
            </a:extLst>
          </p:cNvPr>
          <p:cNvCxnSpPr>
            <a:cxnSpLocks/>
          </p:cNvCxnSpPr>
          <p:nvPr/>
        </p:nvCxnSpPr>
        <p:spPr>
          <a:xfrm>
            <a:off x="5536682" y="1687818"/>
            <a:ext cx="364723" cy="1238372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urved Connector 299">
            <a:extLst>
              <a:ext uri="{FF2B5EF4-FFF2-40B4-BE49-F238E27FC236}">
                <a16:creationId xmlns:a16="http://schemas.microsoft.com/office/drawing/2014/main" id="{7BE9BACB-4D7D-BF48-AD5B-607457E9AEB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17130" y="1697653"/>
            <a:ext cx="271632" cy="1237143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Rounded Rectangular Callout 444">
            <a:extLst>
              <a:ext uri="{FF2B5EF4-FFF2-40B4-BE49-F238E27FC236}">
                <a16:creationId xmlns:a16="http://schemas.microsoft.com/office/drawing/2014/main" id="{1112014F-E57C-874C-9C56-734F57A7D682}"/>
              </a:ext>
            </a:extLst>
          </p:cNvPr>
          <p:cNvSpPr/>
          <p:nvPr/>
        </p:nvSpPr>
        <p:spPr>
          <a:xfrm>
            <a:off x="181036" y="5438142"/>
            <a:ext cx="11829927" cy="1347190"/>
          </a:xfrm>
          <a:prstGeom prst="wedgeRoundRectCallout">
            <a:avLst>
              <a:gd name="adj1" fmla="val -28267"/>
              <a:gd name="adj2" fmla="val -59863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/>
            <a:r>
              <a:rPr lang="en-US" sz="2000" dirty="0">
                <a:solidFill>
                  <a:srgbClr val="222222"/>
                </a:solidFill>
              </a:rPr>
              <a:t>Anything published to Value Networks is </a:t>
            </a:r>
            <a:r>
              <a:rPr lang="en-US" sz="2000" b="1" dirty="0">
                <a:solidFill>
                  <a:schemeClr val="tx1"/>
                </a:solidFill>
              </a:rPr>
              <a:t>encrypted, crypto-hashed, tokenized, randomized and/or partitioned </a:t>
            </a:r>
            <a:r>
              <a:rPr lang="en-US" sz="2000" dirty="0">
                <a:solidFill>
                  <a:prstClr val="black"/>
                </a:solidFill>
              </a:rPr>
              <a:t>via </a:t>
            </a:r>
            <a:r>
              <a:rPr lang="en-US" sz="2000" b="1" dirty="0">
                <a:solidFill>
                  <a:srgbClr val="0070C0"/>
                </a:solidFill>
              </a:rPr>
              <a:t>Privacy Pipes </a:t>
            </a:r>
            <a:r>
              <a:rPr lang="en-US" sz="2000" dirty="0">
                <a:solidFill>
                  <a:prstClr val="black"/>
                </a:solidFill>
              </a:rPr>
              <a:t>across a distributed network of </a:t>
            </a:r>
            <a:r>
              <a:rPr lang="en-US" sz="2000" b="1" dirty="0">
                <a:solidFill>
                  <a:schemeClr val="tx1"/>
                </a:solidFill>
              </a:rPr>
              <a:t>cryptographic infrastructure</a:t>
            </a:r>
            <a:r>
              <a:rPr lang="en-US" sz="2000" dirty="0">
                <a:solidFill>
                  <a:prstClr val="black"/>
                </a:solidFill>
              </a:rPr>
              <a:t>. While the resulting output </a:t>
            </a:r>
            <a:r>
              <a:rPr lang="en-US" sz="2000" dirty="0">
                <a:solidFill>
                  <a:schemeClr val="tx1"/>
                </a:solidFill>
              </a:rPr>
              <a:t>is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completely opaque </a:t>
            </a:r>
            <a:r>
              <a:rPr lang="en-US" sz="2000" dirty="0">
                <a:solidFill>
                  <a:schemeClr val="tx1"/>
                </a:solidFill>
              </a:rPr>
              <a:t>(“flat data”) to anyone who gains access to it,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it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still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supports any computation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– </a:t>
            </a:r>
            <a:r>
              <a:rPr lang="en-US" sz="2000" b="1" dirty="0">
                <a:solidFill>
                  <a:prstClr val="black"/>
                </a:solidFill>
              </a:rPr>
              <a:t>but only by authorized software </a:t>
            </a:r>
            <a:r>
              <a:rPr lang="en-US" sz="2000" dirty="0">
                <a:solidFill>
                  <a:prstClr val="black"/>
                </a:solidFill>
              </a:rPr>
              <a:t>running within secure enclaves within that Value Network. </a:t>
            </a:r>
          </a:p>
        </p:txBody>
      </p:sp>
      <p:sp>
        <p:nvSpPr>
          <p:cNvPr id="446" name="Rounded Rectangular Callout 445">
            <a:extLst>
              <a:ext uri="{FF2B5EF4-FFF2-40B4-BE49-F238E27FC236}">
                <a16:creationId xmlns:a16="http://schemas.microsoft.com/office/drawing/2014/main" id="{57EC3801-815D-8949-B458-F2EE6BF96C93}"/>
              </a:ext>
            </a:extLst>
          </p:cNvPr>
          <p:cNvSpPr/>
          <p:nvPr/>
        </p:nvSpPr>
        <p:spPr>
          <a:xfrm>
            <a:off x="6636028" y="1676009"/>
            <a:ext cx="5368570" cy="1284696"/>
          </a:xfrm>
          <a:prstGeom prst="wedgeRoundRectCallout">
            <a:avLst>
              <a:gd name="adj1" fmla="val 14336"/>
              <a:gd name="adj2" fmla="val 76010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r>
              <a:rPr lang="en-US" sz="2000" i="0" dirty="0">
                <a:solidFill>
                  <a:schemeClr val="tx1"/>
                </a:solidFill>
                <a:effectLst/>
              </a:rPr>
              <a:t>Organizations hosting privacy domains of  Value Networks have </a:t>
            </a:r>
            <a:r>
              <a:rPr lang="en-US" sz="2000" b="1" i="0" dirty="0">
                <a:solidFill>
                  <a:schemeClr val="tx1"/>
                </a:solidFill>
                <a:effectLst/>
              </a:rPr>
              <a:t>no access to data or computation </a:t>
            </a:r>
            <a:r>
              <a:rPr lang="en-US" sz="2000" i="0" dirty="0">
                <a:solidFill>
                  <a:schemeClr val="tx1"/>
                </a:solidFill>
                <a:effectLst/>
              </a:rPr>
              <a:t>performed within, and no meaningful information is revealed to anyone.</a:t>
            </a:r>
          </a:p>
        </p:txBody>
      </p:sp>
      <p:sp>
        <p:nvSpPr>
          <p:cNvPr id="222" name="Rounded Rectangular Callout 221">
            <a:extLst>
              <a:ext uri="{FF2B5EF4-FFF2-40B4-BE49-F238E27FC236}">
                <a16:creationId xmlns:a16="http://schemas.microsoft.com/office/drawing/2014/main" id="{3309FEF1-B423-B849-81F8-A8E7E682FAD0}"/>
              </a:ext>
            </a:extLst>
          </p:cNvPr>
          <p:cNvSpPr/>
          <p:nvPr/>
        </p:nvSpPr>
        <p:spPr>
          <a:xfrm>
            <a:off x="94270" y="875642"/>
            <a:ext cx="5301344" cy="2381308"/>
          </a:xfrm>
          <a:prstGeom prst="wedgeRoundRectCallout">
            <a:avLst>
              <a:gd name="adj1" fmla="val -5863"/>
              <a:gd name="adj2" fmla="val 57901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>
              <a:spcAft>
                <a:spcPts val="400"/>
              </a:spcAft>
            </a:pPr>
            <a:r>
              <a:rPr lang="en-US" sz="2000" b="0" i="0" dirty="0">
                <a:solidFill>
                  <a:srgbClr val="222222"/>
                </a:solidFill>
                <a:effectLst/>
              </a:rPr>
              <a:t>Value Networks are partitioned across privacy </a:t>
            </a:r>
            <a:r>
              <a:rPr lang="en-US" sz="2000" dirty="0">
                <a:solidFill>
                  <a:srgbClr val="222222"/>
                </a:solidFill>
              </a:rPr>
              <a:t>d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omains hosted within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secure </a:t>
            </a:r>
            <a:r>
              <a:rPr lang="en-US" sz="2000" b="1" dirty="0">
                <a:solidFill>
                  <a:srgbClr val="222222"/>
                </a:solidFill>
              </a:rPr>
              <a:t>e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nclaves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on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trusted computing platforms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, and are protected within a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Software Defined Perimeter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. 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222222"/>
                </a:solidFill>
              </a:rPr>
              <a:t>Enterprises may choose to host Value Domains in their own environments, encrypting any data they share using encryption keys they trust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. </a:t>
            </a:r>
          </a:p>
        </p:txBody>
      </p:sp>
      <p:sp>
        <p:nvSpPr>
          <p:cNvPr id="295" name="Rounded Rectangular Callout 294">
            <a:extLst>
              <a:ext uri="{FF2B5EF4-FFF2-40B4-BE49-F238E27FC236}">
                <a16:creationId xmlns:a16="http://schemas.microsoft.com/office/drawing/2014/main" id="{EEA7FDCA-983E-D745-AABE-E8CA236741A9}"/>
              </a:ext>
            </a:extLst>
          </p:cNvPr>
          <p:cNvSpPr/>
          <p:nvPr/>
        </p:nvSpPr>
        <p:spPr>
          <a:xfrm>
            <a:off x="171374" y="3780333"/>
            <a:ext cx="4437284" cy="1727469"/>
          </a:xfrm>
          <a:prstGeom prst="wedgeRoundRectCallout">
            <a:avLst>
              <a:gd name="adj1" fmla="val -6665"/>
              <a:gd name="adj2" fmla="val -64952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lIns="18288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There is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no need for consent or legal agreements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for population analytics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, because no information is ever revealed to any person or organization, nor does it leave the control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of its original source.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</p:txBody>
      </p:sp>
      <p:sp>
        <p:nvSpPr>
          <p:cNvPr id="444" name="Rounded Rectangular Callout 443">
            <a:extLst>
              <a:ext uri="{FF2B5EF4-FFF2-40B4-BE49-F238E27FC236}">
                <a16:creationId xmlns:a16="http://schemas.microsoft.com/office/drawing/2014/main" id="{1B544FC4-64EF-7746-91B5-868E44C18010}"/>
              </a:ext>
            </a:extLst>
          </p:cNvPr>
          <p:cNvSpPr/>
          <p:nvPr/>
        </p:nvSpPr>
        <p:spPr>
          <a:xfrm>
            <a:off x="2236777" y="49337"/>
            <a:ext cx="9899340" cy="999156"/>
          </a:xfrm>
          <a:prstGeom prst="wedgeRoundRectCallout">
            <a:avLst>
              <a:gd name="adj1" fmla="val 5365"/>
              <a:gd name="adj2" fmla="val 16319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r>
              <a:rPr lang="en-US" sz="2000" b="1" i="0" dirty="0">
                <a:solidFill>
                  <a:srgbClr val="0070C0"/>
                </a:solidFill>
                <a:effectLst/>
              </a:rPr>
              <a:t>Value </a:t>
            </a:r>
            <a:r>
              <a:rPr lang="en-US" sz="2000" b="1" dirty="0">
                <a:solidFill>
                  <a:srgbClr val="0070C0"/>
                </a:solidFill>
              </a:rPr>
              <a:t>Networks </a:t>
            </a:r>
            <a:r>
              <a:rPr lang="en-US" sz="2000" dirty="0">
                <a:solidFill>
                  <a:schemeClr val="tx1"/>
                </a:solidFill>
              </a:rPr>
              <a:t>allow </a:t>
            </a:r>
            <a:r>
              <a:rPr lang="en-US" sz="2000" b="1" dirty="0">
                <a:solidFill>
                  <a:schemeClr val="tx1"/>
                </a:solidFill>
              </a:rPr>
              <a:t>people and organizations to </a:t>
            </a:r>
            <a:r>
              <a:rPr lang="en-US" sz="2000" b="1" kern="0" dirty="0">
                <a:solidFill>
                  <a:srgbClr val="000000"/>
                </a:solidFill>
                <a:ea typeface="Avenir Light" charset="0"/>
                <a:cs typeface="Avenir Light" charset="0"/>
              </a:rPr>
              <a:t>pool, re-use &amp; re-process their</a:t>
            </a:r>
            <a:r>
              <a:rPr lang="en-US" sz="2000" kern="0" dirty="0">
                <a:solidFill>
                  <a:srgbClr val="000000"/>
                </a:solidFill>
                <a:ea typeface="Avenir Light" charset="0"/>
                <a:cs typeface="Avenir Light" charset="0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ea typeface="Avenir Light" charset="0"/>
                <a:cs typeface="Avenir Light" charset="0"/>
              </a:rPr>
              <a:t>most sensitive, proprietary, and regulated resources, </a:t>
            </a:r>
            <a:r>
              <a:rPr lang="en-US" sz="2000" dirty="0">
                <a:solidFill>
                  <a:schemeClr val="tx1"/>
                </a:solidFill>
              </a:rPr>
              <a:t>and</a:t>
            </a:r>
            <a:r>
              <a:rPr lang="en-US" sz="2000" b="1" dirty="0">
                <a:solidFill>
                  <a:srgbClr val="0070C0"/>
                </a:solidFill>
              </a:rPr>
              <a:t> share the value derived </a:t>
            </a:r>
            <a:r>
              <a:rPr lang="en-US" sz="2000" dirty="0">
                <a:solidFill>
                  <a:schemeClr val="tx1"/>
                </a:solidFill>
              </a:rPr>
              <a:t>either as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in-kind resources, via payments of fiat currency, or by earning “network equity” via</a:t>
            </a:r>
            <a:r>
              <a:rPr lang="en-US" sz="2000" b="1" dirty="0">
                <a:solidFill>
                  <a:srgbClr val="0070C0"/>
                </a:solidFill>
              </a:rPr>
              <a:t> Value Tokens</a:t>
            </a:r>
            <a:r>
              <a:rPr lang="en-US" sz="2000" dirty="0">
                <a:solidFill>
                  <a:schemeClr val="tx1"/>
                </a:solidFill>
              </a:rPr>
              <a:t>.  </a:t>
            </a:r>
            <a:endParaRPr lang="en-US" sz="2000" b="0" i="0" dirty="0">
              <a:solidFill>
                <a:srgbClr val="222222"/>
              </a:solidFill>
              <a:effectLst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7ABA1F-E332-9843-9E67-6283AEBFD7E9}"/>
              </a:ext>
            </a:extLst>
          </p:cNvPr>
          <p:cNvGrpSpPr/>
          <p:nvPr/>
        </p:nvGrpSpPr>
        <p:grpSpPr>
          <a:xfrm>
            <a:off x="4547399" y="2967017"/>
            <a:ext cx="3192389" cy="1212809"/>
            <a:chOff x="4388138" y="3746973"/>
            <a:chExt cx="3192389" cy="121280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8322EB1-56A1-1247-9873-12F345331C52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6B3EFD9-2B93-4E42-A0D8-0461834B697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98A67F5-6BDE-8E4B-9009-1CE0A7FFD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BDD53966-ED0B-8E4D-8921-F3A17235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6CC87EC-BCE6-1B4A-B4A5-04CD415BA20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750F843-696D-6942-9501-DE0D9294C517}"/>
                </a:ext>
              </a:extLst>
            </p:cNvPr>
            <p:cNvSpPr txBox="1"/>
            <p:nvPr/>
          </p:nvSpPr>
          <p:spPr>
            <a:xfrm>
              <a:off x="4571576" y="3773483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5154F558-2D59-BF4C-975B-AD2C50ACE227}"/>
              </a:ext>
            </a:extLst>
          </p:cNvPr>
          <p:cNvSpPr/>
          <p:nvPr/>
        </p:nvSpPr>
        <p:spPr>
          <a:xfrm>
            <a:off x="4791693" y="3102848"/>
            <a:ext cx="2730075" cy="797839"/>
          </a:xfrm>
          <a:prstGeom prst="ellipse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3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3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2" grpId="0" animBg="1"/>
      <p:bldP spid="283" grpId="0" animBg="1"/>
      <p:bldP spid="284" grpId="0" animBg="1"/>
      <p:bldP spid="285" grpId="0" animBg="1"/>
      <p:bldP spid="280" grpId="0" animBg="1"/>
      <p:bldP spid="501" grpId="0" animBg="1"/>
      <p:bldP spid="493" grpId="0" animBg="1"/>
      <p:bldP spid="494" grpId="0" animBg="1"/>
      <p:bldP spid="495" grpId="0" animBg="1"/>
      <p:bldP spid="496" grpId="0" animBg="1"/>
      <p:bldP spid="498" grpId="0" animBg="1"/>
      <p:bldP spid="500" grpId="0"/>
      <p:bldP spid="497" grpId="0" animBg="1"/>
      <p:bldP spid="445" grpId="0" animBg="1"/>
      <p:bldP spid="445" grpId="1" animBg="1"/>
      <p:bldP spid="446" grpId="0" animBg="1"/>
      <p:bldP spid="446" grpId="1" animBg="1"/>
      <p:bldP spid="222" grpId="0" animBg="1"/>
      <p:bldP spid="222" grpId="1" animBg="1"/>
      <p:bldP spid="295" grpId="0" animBg="1"/>
      <p:bldP spid="444" grpId="0" animBg="1"/>
      <p:bldP spid="444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loud 344">
            <a:extLst>
              <a:ext uri="{FF2B5EF4-FFF2-40B4-BE49-F238E27FC236}">
                <a16:creationId xmlns:a16="http://schemas.microsoft.com/office/drawing/2014/main" id="{FE0EC023-D9DB-6545-A2AF-131DB3898CEE}"/>
              </a:ext>
            </a:extLst>
          </p:cNvPr>
          <p:cNvSpPr/>
          <p:nvPr/>
        </p:nvSpPr>
        <p:spPr bwMode="auto">
          <a:xfrm>
            <a:off x="1484347" y="1629946"/>
            <a:ext cx="8995896" cy="459715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9921E1B-B9E0-E540-A6B2-6C8347A35D41}"/>
              </a:ext>
            </a:extLst>
          </p:cNvPr>
          <p:cNvGrpSpPr/>
          <p:nvPr/>
        </p:nvGrpSpPr>
        <p:grpSpPr>
          <a:xfrm>
            <a:off x="637901" y="3308654"/>
            <a:ext cx="2858028" cy="1023887"/>
            <a:chOff x="637901" y="3308654"/>
            <a:chExt cx="2858028" cy="1023887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7EABBD5C-C433-EA42-9444-4E65E36C8554}"/>
                </a:ext>
              </a:extLst>
            </p:cNvPr>
            <p:cNvGrpSpPr/>
            <p:nvPr/>
          </p:nvGrpSpPr>
          <p:grpSpPr>
            <a:xfrm>
              <a:off x="637901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ED618E66-C6A3-C042-B7D9-1CE9242391EA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FBD2F903-E5C9-C64E-BDA3-20B789FB95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A3FDAC83-3D52-0A40-B209-29E487E65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725B9505-DF71-E341-AA84-3FE722F25780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Government Agencies</a:t>
                </a:r>
              </a:p>
            </p:txBody>
          </p:sp>
        </p:grp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8E2FBA78-EC58-E747-B505-9A7D10A59C2D}"/>
                </a:ext>
              </a:extLst>
            </p:cNvPr>
            <p:cNvSpPr txBox="1"/>
            <p:nvPr/>
          </p:nvSpPr>
          <p:spPr>
            <a:xfrm>
              <a:off x="643041" y="3308654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ConnectWell San Diego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B251464D-F294-BF4B-8AD1-FA43F29B9349}"/>
              </a:ext>
            </a:extLst>
          </p:cNvPr>
          <p:cNvGrpSpPr/>
          <p:nvPr/>
        </p:nvGrpSpPr>
        <p:grpSpPr>
          <a:xfrm>
            <a:off x="747329" y="4859632"/>
            <a:ext cx="2852888" cy="1025401"/>
            <a:chOff x="747329" y="4859632"/>
            <a:chExt cx="2852888" cy="1025401"/>
          </a:xfrm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897A972A-98C7-7B4D-AADA-16956CB0E1FD}"/>
                </a:ext>
              </a:extLst>
            </p:cNvPr>
            <p:cNvGrpSpPr/>
            <p:nvPr/>
          </p:nvGrpSpPr>
          <p:grpSpPr>
            <a:xfrm>
              <a:off x="796754" y="4873575"/>
              <a:ext cx="2662387" cy="1011458"/>
              <a:chOff x="6423779" y="-301436"/>
              <a:chExt cx="3192389" cy="1212809"/>
            </a:xfrm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A96386D9-7268-7749-8137-79E35A33EEF8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8197C63D-93B7-8740-BD83-44401EAA6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CD5B6693-229F-8346-8F6D-7A50B8DEC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A32A7845-93F9-4340-823B-6A4547041150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Schools &amp; Ed Institutions</a:t>
                </a:r>
              </a:p>
            </p:txBody>
          </p:sp>
        </p:grp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BD1D4EA-4259-E143-9825-FE5754C66D27}"/>
                </a:ext>
              </a:extLst>
            </p:cNvPr>
            <p:cNvSpPr txBox="1"/>
            <p:nvPr/>
          </p:nvSpPr>
          <p:spPr>
            <a:xfrm>
              <a:off x="747329" y="485963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Education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60297E38-5D8A-3C46-B60A-7783A1EF963C}"/>
              </a:ext>
            </a:extLst>
          </p:cNvPr>
          <p:cNvGrpSpPr/>
          <p:nvPr/>
        </p:nvGrpSpPr>
        <p:grpSpPr>
          <a:xfrm>
            <a:off x="9096297" y="3318702"/>
            <a:ext cx="2852888" cy="1013839"/>
            <a:chOff x="9096297" y="3318702"/>
            <a:chExt cx="2852888" cy="1013839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0A45A454-0184-CE48-B592-274FD85BE3CF}"/>
                </a:ext>
              </a:extLst>
            </p:cNvPr>
            <p:cNvGrpSpPr/>
            <p:nvPr/>
          </p:nvGrpSpPr>
          <p:grpSpPr>
            <a:xfrm>
              <a:off x="9176506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23E14D94-2714-4341-A724-C87AFD228B70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11071253-5FE1-3B45-ABED-A57A367DE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7766E99D-F46B-C245-90D0-D4EDB0ABC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F0F1144C-C298-BA43-B191-81EDE634960C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Clinical Research Organization</a:t>
                </a:r>
              </a:p>
            </p:txBody>
          </p:sp>
        </p:grp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802D698-ADBF-B948-A9D9-E74F0A44A9BF}"/>
                </a:ext>
              </a:extLst>
            </p:cNvPr>
            <p:cNvSpPr txBox="1"/>
            <p:nvPr/>
          </p:nvSpPr>
          <p:spPr>
            <a:xfrm>
              <a:off x="9096297" y="331870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 Health Sciences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31E1FB10-4D9F-2A45-BCB1-D8049EDBB9EE}"/>
              </a:ext>
            </a:extLst>
          </p:cNvPr>
          <p:cNvGrpSpPr/>
          <p:nvPr/>
        </p:nvGrpSpPr>
        <p:grpSpPr>
          <a:xfrm>
            <a:off x="6818001" y="1447586"/>
            <a:ext cx="2852888" cy="1023064"/>
            <a:chOff x="6818001" y="1447586"/>
            <a:chExt cx="2852888" cy="1023064"/>
          </a:xfrm>
        </p:grpSpPr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C2CC599-ADB1-1142-BC8D-BFEC454DBDA6}"/>
                </a:ext>
              </a:extLst>
            </p:cNvPr>
            <p:cNvGrpSpPr/>
            <p:nvPr/>
          </p:nvGrpSpPr>
          <p:grpSpPr>
            <a:xfrm>
              <a:off x="6865759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1E285B34-EDDE-984A-945D-12A89378CEE4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960284B1-D400-BA40-B8DE-9B716E04CA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C7BBA470-62CE-4948-9180-F13B3B233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5E1670FD-068B-AB44-BA1E-F248E47E519F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Analytics </a:t>
                </a:r>
              </a:p>
            </p:txBody>
          </p:sp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10C306D4-2246-544B-8949-F144DE87BF8E}"/>
                </a:ext>
              </a:extLst>
            </p:cNvPr>
            <p:cNvSpPr txBox="1"/>
            <p:nvPr/>
          </p:nvSpPr>
          <p:spPr>
            <a:xfrm>
              <a:off x="6818001" y="144758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Certara / Synchrogenix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810B7B5-9160-8140-8278-1C4CCCD2A008}"/>
              </a:ext>
            </a:extLst>
          </p:cNvPr>
          <p:cNvGrpSpPr/>
          <p:nvPr/>
        </p:nvGrpSpPr>
        <p:grpSpPr>
          <a:xfrm>
            <a:off x="8580499" y="5006258"/>
            <a:ext cx="2852888" cy="1173768"/>
            <a:chOff x="8580499" y="5006258"/>
            <a:chExt cx="2852888" cy="1173768"/>
          </a:xfrm>
        </p:grpSpPr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95F83B26-6099-3F4A-B0AB-8A480D9815CB}"/>
                </a:ext>
              </a:extLst>
            </p:cNvPr>
            <p:cNvGrpSpPr/>
            <p:nvPr/>
          </p:nvGrpSpPr>
          <p:grpSpPr>
            <a:xfrm>
              <a:off x="8650756" y="5020536"/>
              <a:ext cx="2662387" cy="1011458"/>
              <a:chOff x="6423779" y="-301436"/>
              <a:chExt cx="3192389" cy="1212809"/>
            </a:xfrm>
          </p:grpSpPr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CB0212AA-DEE1-3D42-B883-ADF9B9C56CB1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C8899162-13AC-984F-890B-7C8EA409F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C18DEF23-BD38-5D46-97B1-D87A3AF4F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43F94886-1369-CE4D-9CA3-8D41797CCB74}"/>
                  </a:ext>
                </a:extLst>
              </p:cNvPr>
              <p:cNvSpPr txBox="1"/>
              <p:nvPr/>
            </p:nvSpPr>
            <p:spPr>
              <a:xfrm>
                <a:off x="6611565" y="-2383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IT Services &amp; Integrators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427BEE26-A422-2545-A358-97612FE875E6}"/>
                </a:ext>
              </a:extLst>
            </p:cNvPr>
            <p:cNvSpPr txBox="1"/>
            <p:nvPr/>
          </p:nvSpPr>
          <p:spPr>
            <a:xfrm>
              <a:off x="8580499" y="5006258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Distributed Health Platform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F88CDAC0-D525-7743-8DB6-419C645BBEC4}"/>
              </a:ext>
            </a:extLst>
          </p:cNvPr>
          <p:cNvGrpSpPr/>
          <p:nvPr/>
        </p:nvGrpSpPr>
        <p:grpSpPr>
          <a:xfrm>
            <a:off x="2634959" y="1426591"/>
            <a:ext cx="2852888" cy="1173768"/>
            <a:chOff x="2634959" y="1426591"/>
            <a:chExt cx="2852888" cy="1173768"/>
          </a:xfrm>
        </p:grpSpPr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65CCD976-01DD-2445-BD17-0C0722B56C33}"/>
                </a:ext>
              </a:extLst>
            </p:cNvPr>
            <p:cNvGrpSpPr/>
            <p:nvPr/>
          </p:nvGrpSpPr>
          <p:grpSpPr>
            <a:xfrm>
              <a:off x="2658054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B0A10802-7A89-DA47-8E2D-61C39FC185D5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78F107E9-68E0-BC47-AE22-3C9CE8BF4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079F8ACD-646B-6A44-9D9D-35B29E973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6BBC0DE8-A49D-9547-BEEC-7805016FD9EC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Consumer-Directed Health</a:t>
                </a:r>
              </a:p>
            </p:txBody>
          </p:sp>
        </p:grp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EB88469-3356-E94D-A6FF-F713C2CD626F}"/>
                </a:ext>
              </a:extLst>
            </p:cNvPr>
            <p:cNvSpPr txBox="1"/>
            <p:nvPr/>
          </p:nvSpPr>
          <p:spPr>
            <a:xfrm>
              <a:off x="2634959" y="1426591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Health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CEFAE2D-7DA3-0449-BC86-F908330778A4}"/>
              </a:ext>
            </a:extLst>
          </p:cNvPr>
          <p:cNvGrpSpPr/>
          <p:nvPr/>
        </p:nvGrpSpPr>
        <p:grpSpPr>
          <a:xfrm>
            <a:off x="4542040" y="5336013"/>
            <a:ext cx="3192389" cy="1212809"/>
            <a:chOff x="7840460" y="2153264"/>
            <a:chExt cx="3192389" cy="1212809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8D91F654-08CA-A040-8DF6-CEE50974EDEC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E41F043C-F01D-C54A-BD2C-A784FC21D52A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2658B50B-F644-854E-A389-752267384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11CFD2E1-C057-9044-A479-6E44C05370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6496984-E534-0843-B01D-F9BB8D4BF2C0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Personal Education Network</a:t>
                </a:r>
              </a:p>
            </p:txBody>
          </p:sp>
        </p:grp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0963041-8388-CB4A-B9C0-3E13CD2B392F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72056A9-3444-4042-905E-2F1C1AF00DB9}"/>
              </a:ext>
            </a:extLst>
          </p:cNvPr>
          <p:cNvGrpSpPr/>
          <p:nvPr/>
        </p:nvGrpSpPr>
        <p:grpSpPr>
          <a:xfrm>
            <a:off x="4542040" y="4941182"/>
            <a:ext cx="3192389" cy="1212809"/>
            <a:chOff x="7840460" y="2153264"/>
            <a:chExt cx="3192389" cy="1212809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23B6F7D3-6532-AF46-991C-530E544FEEF2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9970106A-AFB6-594F-AB6F-A9BB72DB9B52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E266D3CD-18E5-8D49-A58A-FDD274BD5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DB8C22C4-954D-3747-A6E6-6EBB91F6B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1512FB4A-8E5A-8742-8F26-4A6B0BB79E88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Whole Person Care Network</a:t>
                </a:r>
              </a:p>
            </p:txBody>
          </p:sp>
        </p:grp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402AFF60-EBD3-2442-998A-48A3AE91D8A6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D1CF2845-3EC7-B44E-ADF2-FC69E0631D4D}"/>
              </a:ext>
            </a:extLst>
          </p:cNvPr>
          <p:cNvGrpSpPr/>
          <p:nvPr/>
        </p:nvGrpSpPr>
        <p:grpSpPr>
          <a:xfrm>
            <a:off x="4542040" y="4546349"/>
            <a:ext cx="3192389" cy="1212809"/>
            <a:chOff x="7840460" y="2153264"/>
            <a:chExt cx="3192389" cy="1212809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DDAD2447-71B8-8045-B614-72D2892CDD0E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E525FFE5-8E81-D94F-9306-DEF0E7717E16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55E350DB-0EC1-5B46-8712-07BFDE3B9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D3D249F6-6183-BA4A-A9F3-F8950A82E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152E4463-C835-4C42-ADFD-2FBB6741F641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Health Network</a:t>
                </a:r>
              </a:p>
            </p:txBody>
          </p:sp>
        </p:grp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DCFD72D-5623-3846-A310-59FD6D359FCF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7A2FB097-0138-5A43-92C5-3CDB4ADD377B}"/>
              </a:ext>
            </a:extLst>
          </p:cNvPr>
          <p:cNvGrpSpPr/>
          <p:nvPr/>
        </p:nvGrpSpPr>
        <p:grpSpPr>
          <a:xfrm>
            <a:off x="4542040" y="4151516"/>
            <a:ext cx="3192389" cy="1212809"/>
            <a:chOff x="7840460" y="2153264"/>
            <a:chExt cx="3192389" cy="1212809"/>
          </a:xfrm>
        </p:grpSpPr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6FDAA739-2FAC-1042-B19C-90427F7D9318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4998C323-A182-B745-879D-1B660B0A027F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75D33E01-E6D0-AF41-A1BC-4C6E42DD8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AD1D73E1-9F3C-7E47-8BB6-C9BA1337A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EF4D3214-5254-F644-89E3-F010EF03A4AB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b="1">
                    <a:solidFill>
                      <a:prstClr val="white"/>
                    </a:solidFill>
                  </a:rPr>
                  <a:t>Clinical Research 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5708F1D-466F-154B-8E26-16D9A1260520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5B68704A-CAB0-3C41-A5F8-FA5D5DB54038}"/>
              </a:ext>
            </a:extLst>
          </p:cNvPr>
          <p:cNvGrpSpPr/>
          <p:nvPr/>
        </p:nvGrpSpPr>
        <p:grpSpPr>
          <a:xfrm>
            <a:off x="4542040" y="3756683"/>
            <a:ext cx="3192389" cy="1212809"/>
            <a:chOff x="7840460" y="2153264"/>
            <a:chExt cx="3192389" cy="1212809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436E5A53-4FCD-4343-A60B-F498C46CCC00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0DD1728E-FB51-2F45-A7AC-3312C897A08A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E231BFCE-399F-704E-B082-17BD5BAD1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5CE969C3-B7FD-7748-B349-E51CC5ABC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2D03CC96-FC8C-C14B-90AF-21CCCB2BCFD9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b="1">
                    <a:solidFill>
                      <a:prstClr val="white"/>
                    </a:solidFill>
                  </a:rPr>
                  <a:t>Patient Safety Network</a:t>
                </a: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08404F4-B21C-4443-88B2-17B978F4D7AA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A5115A7-A0E5-4044-B1FB-D603BC6C5BB8}"/>
              </a:ext>
            </a:extLst>
          </p:cNvPr>
          <p:cNvGrpSpPr/>
          <p:nvPr/>
        </p:nvGrpSpPr>
        <p:grpSpPr>
          <a:xfrm>
            <a:off x="4527554" y="3361850"/>
            <a:ext cx="3192389" cy="1212809"/>
            <a:chOff x="4388138" y="3746973"/>
            <a:chExt cx="3192389" cy="1212809"/>
          </a:xfrm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00F32ACE-B615-6A4E-A709-D6F341F2A12C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36080C6-F4D4-BB43-8709-7FA8C541826E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28BFA920-4199-204C-BFC5-6B6A47920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5566B0C9-4878-D042-BDFA-C1040A50A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0F76801D-C25D-FB4C-AEE4-7EB9F42BA27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Data Network</a:t>
                </a:r>
              </a:p>
            </p:txBody>
          </p:sp>
        </p:grp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28FE8388-2118-944F-9436-A2AB4671CD24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6B8F9C7-CD44-5244-8DCF-76B4370E7AED}"/>
              </a:ext>
            </a:extLst>
          </p:cNvPr>
          <p:cNvGrpSpPr/>
          <p:nvPr/>
        </p:nvGrpSpPr>
        <p:grpSpPr>
          <a:xfrm>
            <a:off x="8740213" y="2612774"/>
            <a:ext cx="2271380" cy="1130751"/>
            <a:chOff x="8731504" y="2612774"/>
            <a:chExt cx="2271380" cy="1130751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6B1737B-D545-4E47-9075-1BA55921A1A3}"/>
                </a:ext>
              </a:extLst>
            </p:cNvPr>
            <p:cNvGrpSpPr/>
            <p:nvPr/>
          </p:nvGrpSpPr>
          <p:grpSpPr>
            <a:xfrm>
              <a:off x="9133057" y="3203677"/>
              <a:ext cx="1421003" cy="539848"/>
              <a:chOff x="3692984" y="10767678"/>
              <a:chExt cx="4323725" cy="1387437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15D2B7D-3C41-B04B-931D-A531703B3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E18DD8E-BB3A-D242-9503-F7BC4B849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0082529E-9DED-BC45-A483-EB323DD30377}"/>
                </a:ext>
              </a:extLst>
            </p:cNvPr>
            <p:cNvSpPr txBox="1"/>
            <p:nvPr/>
          </p:nvSpPr>
          <p:spPr>
            <a:xfrm>
              <a:off x="8731504" y="261277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583667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55F9F04-51AA-914B-A96F-F2F5FC95457C}"/>
              </a:ext>
            </a:extLst>
          </p:cNvPr>
          <p:cNvSpPr txBox="1"/>
          <p:nvPr/>
        </p:nvSpPr>
        <p:spPr>
          <a:xfrm>
            <a:off x="3014230" y="2486003"/>
            <a:ext cx="1932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15984" y="-8294"/>
            <a:ext cx="194847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lvl="0" indent="-285750" algn="ctr">
              <a:defRPr/>
            </a:pPr>
            <a:r>
              <a:rPr lang="en-US" sz="2400" b="1" dirty="0">
                <a:solidFill>
                  <a:prstClr val="white"/>
                </a:solidFill>
                <a:ea typeface="Avenir Light" charset="0"/>
                <a:cs typeface="Avenir Light" charset="0"/>
              </a:rPr>
              <a:t>Proof of Trust</a:t>
            </a: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A684A487-A655-EE49-80FD-D04776BC270C}"/>
              </a:ext>
            </a:extLst>
          </p:cNvPr>
          <p:cNvSpPr/>
          <p:nvPr/>
        </p:nvSpPr>
        <p:spPr>
          <a:xfrm>
            <a:off x="3480440" y="2436886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0" name="Curved Connector 289">
            <a:extLst>
              <a:ext uri="{FF2B5EF4-FFF2-40B4-BE49-F238E27FC236}">
                <a16:creationId xmlns:a16="http://schemas.microsoft.com/office/drawing/2014/main" id="{71378D9C-EF4E-2D4C-B434-90237525C047}"/>
              </a:ext>
            </a:extLst>
          </p:cNvPr>
          <p:cNvCxnSpPr>
            <a:cxnSpLocks/>
            <a:stCxn id="195" idx="0"/>
            <a:endCxn id="213" idx="6"/>
          </p:cNvCxnSpPr>
          <p:nvPr/>
        </p:nvCxnSpPr>
        <p:spPr>
          <a:xfrm rot="16200000" flipV="1">
            <a:off x="7893940" y="3419271"/>
            <a:ext cx="1340341" cy="1648643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urved Connector 291">
            <a:extLst>
              <a:ext uri="{FF2B5EF4-FFF2-40B4-BE49-F238E27FC236}">
                <a16:creationId xmlns:a16="http://schemas.microsoft.com/office/drawing/2014/main" id="{9B4EE0A7-E43F-8544-BA5A-1DA5CC7EA5DF}"/>
              </a:ext>
            </a:extLst>
          </p:cNvPr>
          <p:cNvCxnSpPr>
            <a:cxnSpLocks/>
            <a:stCxn id="252" idx="0"/>
            <a:endCxn id="213" idx="2"/>
          </p:cNvCxnSpPr>
          <p:nvPr/>
        </p:nvCxnSpPr>
        <p:spPr>
          <a:xfrm rot="5400000" flipH="1" flipV="1">
            <a:off x="3149126" y="3371575"/>
            <a:ext cx="1196426" cy="1600120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7050475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6" name="Curved Connector 295">
            <a:extLst>
              <a:ext uri="{FF2B5EF4-FFF2-40B4-BE49-F238E27FC236}">
                <a16:creationId xmlns:a16="http://schemas.microsoft.com/office/drawing/2014/main" id="{8166AAB4-0EAF-3F4E-B247-3089086F6C6D}"/>
              </a:ext>
            </a:extLst>
          </p:cNvPr>
          <p:cNvCxnSpPr>
            <a:cxnSpLocks/>
            <a:stCxn id="346" idx="1"/>
            <a:endCxn id="348" idx="7"/>
          </p:cNvCxnSpPr>
          <p:nvPr/>
        </p:nvCxnSpPr>
        <p:spPr>
          <a:xfrm rot="16200000" flipH="1" flipV="1">
            <a:off x="4037618" y="2658916"/>
            <a:ext cx="13519" cy="1321869"/>
          </a:xfrm>
          <a:prstGeom prst="curvedConnector3">
            <a:avLst>
              <a:gd name="adj1" fmla="val -725897"/>
            </a:avLst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37ABA1F-E332-9843-9E67-6283AEBFD7E9}"/>
              </a:ext>
            </a:extLst>
          </p:cNvPr>
          <p:cNvGrpSpPr/>
          <p:nvPr/>
        </p:nvGrpSpPr>
        <p:grpSpPr>
          <a:xfrm>
            <a:off x="4547399" y="2967017"/>
            <a:ext cx="3192389" cy="1212809"/>
            <a:chOff x="4388138" y="3746973"/>
            <a:chExt cx="3192389" cy="121280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8322EB1-56A1-1247-9873-12F345331C52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6B3EFD9-2B93-4E42-A0D8-0461834B697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98A67F5-6BDE-8E4B-9009-1CE0A7FFD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BDD53966-ED0B-8E4D-8921-F3A17235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6CC87EC-BCE6-1B4A-B4A5-04CD415BA20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750F843-696D-6942-9501-DE0D9294C517}"/>
                </a:ext>
              </a:extLst>
            </p:cNvPr>
            <p:cNvSpPr txBox="1"/>
            <p:nvPr/>
          </p:nvSpPr>
          <p:spPr>
            <a:xfrm>
              <a:off x="4571576" y="3773483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62B6D1A-796E-B140-B824-E689675502C5}"/>
              </a:ext>
            </a:extLst>
          </p:cNvPr>
          <p:cNvGrpSpPr/>
          <p:nvPr/>
        </p:nvGrpSpPr>
        <p:grpSpPr>
          <a:xfrm>
            <a:off x="1592719" y="2604506"/>
            <a:ext cx="2271380" cy="1139019"/>
            <a:chOff x="1592719" y="2778131"/>
            <a:chExt cx="2271380" cy="1139019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F912D212-FBDF-E04C-90D7-C92D866D2502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9B5B9A34-B6AB-364D-B768-80B56F015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3DC7AD0-19D3-0148-B245-E6C08B19B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A4AA4DC9-5007-A649-8C21-E217F4E67918}"/>
                </a:ext>
              </a:extLst>
            </p:cNvPr>
            <p:cNvSpPr txBox="1"/>
            <p:nvPr/>
          </p:nvSpPr>
          <p:spPr>
            <a:xfrm>
              <a:off x="1592719" y="277813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346" name="Oval 345">
            <a:extLst>
              <a:ext uri="{FF2B5EF4-FFF2-40B4-BE49-F238E27FC236}">
                <a16:creationId xmlns:a16="http://schemas.microsoft.com/office/drawing/2014/main" id="{0EADB205-1327-CC41-9162-70F2247CB737}"/>
              </a:ext>
            </a:extLst>
          </p:cNvPr>
          <p:cNvSpPr/>
          <p:nvPr/>
        </p:nvSpPr>
        <p:spPr>
          <a:xfrm>
            <a:off x="4639008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E46078A-FCC2-C440-B68C-2511A1FFA021}"/>
              </a:ext>
            </a:extLst>
          </p:cNvPr>
          <p:cNvSpPr/>
          <p:nvPr/>
        </p:nvSpPr>
        <p:spPr>
          <a:xfrm>
            <a:off x="2996998" y="32603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2F25AD18-6CED-FD42-81CD-B52A76C2B3EC}"/>
              </a:ext>
            </a:extLst>
          </p:cNvPr>
          <p:cNvSpPr/>
          <p:nvPr/>
        </p:nvSpPr>
        <p:spPr>
          <a:xfrm>
            <a:off x="9190166" y="250385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1" name="Curved Connector 350">
            <a:extLst>
              <a:ext uri="{FF2B5EF4-FFF2-40B4-BE49-F238E27FC236}">
                <a16:creationId xmlns:a16="http://schemas.microsoft.com/office/drawing/2014/main" id="{3139332E-BC03-7348-85CE-779F09F1F459}"/>
              </a:ext>
            </a:extLst>
          </p:cNvPr>
          <p:cNvCxnSpPr>
            <a:cxnSpLocks/>
            <a:stCxn id="352" idx="1"/>
            <a:endCxn id="353" idx="7"/>
          </p:cNvCxnSpPr>
          <p:nvPr/>
        </p:nvCxnSpPr>
        <p:spPr>
          <a:xfrm rot="16200000" flipH="1" flipV="1">
            <a:off x="8423750" y="2456675"/>
            <a:ext cx="8991" cy="1703841"/>
          </a:xfrm>
          <a:prstGeom prst="curvedConnector3">
            <a:avLst>
              <a:gd name="adj1" fmla="val -1477678"/>
            </a:avLst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Oval 351">
            <a:extLst>
              <a:ext uri="{FF2B5EF4-FFF2-40B4-BE49-F238E27FC236}">
                <a16:creationId xmlns:a16="http://schemas.microsoft.com/office/drawing/2014/main" id="{FE75A2B5-7FB8-ED42-BF9C-ACCFCE1326BA}"/>
              </a:ext>
            </a:extLst>
          </p:cNvPr>
          <p:cNvSpPr/>
          <p:nvPr/>
        </p:nvSpPr>
        <p:spPr>
          <a:xfrm>
            <a:off x="9213862" y="3237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57E108D4-3D34-D647-A942-0850232EC46D}"/>
              </a:ext>
            </a:extLst>
          </p:cNvPr>
          <p:cNvSpPr/>
          <p:nvPr/>
        </p:nvSpPr>
        <p:spPr>
          <a:xfrm>
            <a:off x="7189880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EF3DE817-4BF1-A141-B57C-09CB8797A1DA}"/>
              </a:ext>
            </a:extLst>
          </p:cNvPr>
          <p:cNvGrpSpPr/>
          <p:nvPr/>
        </p:nvGrpSpPr>
        <p:grpSpPr>
          <a:xfrm>
            <a:off x="1814132" y="4170179"/>
            <a:ext cx="2271380" cy="1139517"/>
            <a:chOff x="1814132" y="4170179"/>
            <a:chExt cx="2271380" cy="1139517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EAEB11F7-A84B-5A4F-B98A-3104984901CC}"/>
                </a:ext>
              </a:extLst>
            </p:cNvPr>
            <p:cNvGrpSpPr/>
            <p:nvPr/>
          </p:nvGrpSpPr>
          <p:grpSpPr>
            <a:xfrm>
              <a:off x="2236777" y="4769848"/>
              <a:ext cx="1421003" cy="539848"/>
              <a:chOff x="3692984" y="10767678"/>
              <a:chExt cx="4323725" cy="1387437"/>
            </a:xfrm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E8C82A9-9E6F-B546-80FD-9B553AB64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B25B2844-1C44-6641-A950-3EFBC5CEE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B0AD11C8-FBA0-DF46-9E2F-9F79478D7E51}"/>
                </a:ext>
              </a:extLst>
            </p:cNvPr>
            <p:cNvSpPr txBox="1"/>
            <p:nvPr/>
          </p:nvSpPr>
          <p:spPr>
            <a:xfrm>
              <a:off x="1814132" y="4170179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BAC6AC8D-A679-424B-87A2-4EEFBB120F3D}"/>
              </a:ext>
            </a:extLst>
          </p:cNvPr>
          <p:cNvGrpSpPr/>
          <p:nvPr/>
        </p:nvGrpSpPr>
        <p:grpSpPr>
          <a:xfrm>
            <a:off x="3713606" y="817701"/>
            <a:ext cx="2271380" cy="1140041"/>
            <a:chOff x="3713606" y="817701"/>
            <a:chExt cx="2271380" cy="1140041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67918FD-C571-544C-8E7D-95D688A896C9}"/>
                </a:ext>
              </a:extLst>
            </p:cNvPr>
            <p:cNvGrpSpPr/>
            <p:nvPr/>
          </p:nvGrpSpPr>
          <p:grpSpPr>
            <a:xfrm>
              <a:off x="4115679" y="1417894"/>
              <a:ext cx="1421003" cy="539848"/>
              <a:chOff x="3692984" y="10767678"/>
              <a:chExt cx="4323725" cy="1387437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D2C1553-E692-524A-B2E2-73E350356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E29A4660-CA52-F14C-AA9D-F02F3416B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9D2A8435-BEDA-A447-A1A5-A08A03B1EA18}"/>
                </a:ext>
              </a:extLst>
            </p:cNvPr>
            <p:cNvSpPr txBox="1"/>
            <p:nvPr/>
          </p:nvSpPr>
          <p:spPr>
            <a:xfrm>
              <a:off x="3713606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6230222B-25C6-BA4B-933E-736EDC9E586C}"/>
              </a:ext>
            </a:extLst>
          </p:cNvPr>
          <p:cNvGrpSpPr/>
          <p:nvPr/>
        </p:nvGrpSpPr>
        <p:grpSpPr>
          <a:xfrm>
            <a:off x="6311050" y="827537"/>
            <a:ext cx="2271380" cy="1140041"/>
            <a:chOff x="6308314" y="817701"/>
            <a:chExt cx="2271380" cy="1140041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EC8FB7F-9D61-DA46-8F51-14704420853B}"/>
                </a:ext>
              </a:extLst>
            </p:cNvPr>
            <p:cNvGrpSpPr/>
            <p:nvPr/>
          </p:nvGrpSpPr>
          <p:grpSpPr>
            <a:xfrm>
              <a:off x="6686026" y="1417894"/>
              <a:ext cx="1421003" cy="539848"/>
              <a:chOff x="3692984" y="10767678"/>
              <a:chExt cx="4323725" cy="1387437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DD708AB-D141-0242-B464-76865CEF9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521279CC-86F6-BE40-AFF1-97CC0101E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1BC33580-B926-5D43-B34E-A06CB0D50F3F}"/>
                </a:ext>
              </a:extLst>
            </p:cNvPr>
            <p:cNvSpPr txBox="1"/>
            <p:nvPr/>
          </p:nvSpPr>
          <p:spPr>
            <a:xfrm>
              <a:off x="6308314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49C815DE-D209-F84C-A31E-49C038FAD94F}"/>
              </a:ext>
            </a:extLst>
          </p:cNvPr>
          <p:cNvGrpSpPr/>
          <p:nvPr/>
        </p:nvGrpSpPr>
        <p:grpSpPr>
          <a:xfrm>
            <a:off x="8304546" y="4326665"/>
            <a:ext cx="2271380" cy="1126946"/>
            <a:chOff x="8304546" y="4326665"/>
            <a:chExt cx="2271380" cy="1126946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31E1635-0302-F84A-B440-7AA29D679B14}"/>
                </a:ext>
              </a:extLst>
            </p:cNvPr>
            <p:cNvGrpSpPr/>
            <p:nvPr/>
          </p:nvGrpSpPr>
          <p:grpSpPr>
            <a:xfrm>
              <a:off x="8677929" y="4913763"/>
              <a:ext cx="1421003" cy="539848"/>
              <a:chOff x="3692984" y="10767678"/>
              <a:chExt cx="4323725" cy="1387437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5C820C90-0E8B-0843-8170-965F0BEA8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0DE35A20-10E0-4244-9496-D677289B4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C9FA92AB-9791-3947-9428-4AD7DECEC254}"/>
                </a:ext>
              </a:extLst>
            </p:cNvPr>
            <p:cNvSpPr txBox="1"/>
            <p:nvPr/>
          </p:nvSpPr>
          <p:spPr>
            <a:xfrm>
              <a:off x="8304546" y="432666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cxnSp>
        <p:nvCxnSpPr>
          <p:cNvPr id="298" name="Curved Connector 297">
            <a:extLst>
              <a:ext uri="{FF2B5EF4-FFF2-40B4-BE49-F238E27FC236}">
                <a16:creationId xmlns:a16="http://schemas.microsoft.com/office/drawing/2014/main" id="{940AA68D-78E0-0F46-A7D0-EE045A431214}"/>
              </a:ext>
            </a:extLst>
          </p:cNvPr>
          <p:cNvCxnSpPr>
            <a:cxnSpLocks/>
          </p:cNvCxnSpPr>
          <p:nvPr/>
        </p:nvCxnSpPr>
        <p:spPr>
          <a:xfrm>
            <a:off x="5536682" y="1687818"/>
            <a:ext cx="364723" cy="1238372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urved Connector 299">
            <a:extLst>
              <a:ext uri="{FF2B5EF4-FFF2-40B4-BE49-F238E27FC236}">
                <a16:creationId xmlns:a16="http://schemas.microsoft.com/office/drawing/2014/main" id="{7BE9BACB-4D7D-BF48-AD5B-607457E9AEB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17130" y="1697653"/>
            <a:ext cx="271632" cy="1237143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6C800530-FF74-8942-AF94-07ED956DB203}"/>
              </a:ext>
            </a:extLst>
          </p:cNvPr>
          <p:cNvSpPr/>
          <p:nvPr/>
        </p:nvSpPr>
        <p:spPr>
          <a:xfrm>
            <a:off x="3459076" y="1952377"/>
            <a:ext cx="5272317" cy="354030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0D2250C-FA1D-8F47-936B-E7082F6319FF}"/>
              </a:ext>
            </a:extLst>
          </p:cNvPr>
          <p:cNvGrpSpPr/>
          <p:nvPr/>
        </p:nvGrpSpPr>
        <p:grpSpPr>
          <a:xfrm>
            <a:off x="5135896" y="3679626"/>
            <a:ext cx="1964724" cy="566776"/>
            <a:chOff x="2393889" y="3426955"/>
            <a:chExt cx="1937426" cy="553548"/>
          </a:xfrm>
          <a:solidFill>
            <a:schemeClr val="accent5">
              <a:lumMod val="40000"/>
              <a:lumOff val="60000"/>
              <a:alpha val="56863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8" name="Circular Arrow 197">
              <a:extLst>
                <a:ext uri="{FF2B5EF4-FFF2-40B4-BE49-F238E27FC236}">
                  <a16:creationId xmlns:a16="http://schemas.microsoft.com/office/drawing/2014/main" id="{39123860-31C9-7345-8952-94D9DDD9F731}"/>
                </a:ext>
              </a:extLst>
            </p:cNvPr>
            <p:cNvSpPr/>
            <p:nvPr/>
          </p:nvSpPr>
          <p:spPr>
            <a:xfrm rot="16200000">
              <a:off x="2472988" y="3347856"/>
              <a:ext cx="553133" cy="711332"/>
            </a:xfrm>
            <a:prstGeom prst="circularArrow">
              <a:avLst>
                <a:gd name="adj1" fmla="val 17950"/>
                <a:gd name="adj2" fmla="val 2006225"/>
                <a:gd name="adj3" fmla="val 19381843"/>
                <a:gd name="adj4" fmla="val 14342360"/>
                <a:gd name="adj5" fmla="val 1756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Circular Arrow 198">
              <a:extLst>
                <a:ext uri="{FF2B5EF4-FFF2-40B4-BE49-F238E27FC236}">
                  <a16:creationId xmlns:a16="http://schemas.microsoft.com/office/drawing/2014/main" id="{EE963FD8-80CF-D645-82D8-B6C027D37511}"/>
                </a:ext>
              </a:extLst>
            </p:cNvPr>
            <p:cNvSpPr/>
            <p:nvPr/>
          </p:nvSpPr>
          <p:spPr>
            <a:xfrm rot="5072308" flipH="1">
              <a:off x="3699082" y="3348271"/>
              <a:ext cx="553133" cy="711332"/>
            </a:xfrm>
            <a:prstGeom prst="circularArrow">
              <a:avLst>
                <a:gd name="adj1" fmla="val 17950"/>
                <a:gd name="adj2" fmla="val 2006225"/>
                <a:gd name="adj3" fmla="val 19381843"/>
                <a:gd name="adj4" fmla="val 14023390"/>
                <a:gd name="adj5" fmla="val 1756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9" name="Up Arrow 168">
            <a:extLst>
              <a:ext uri="{FF2B5EF4-FFF2-40B4-BE49-F238E27FC236}">
                <a16:creationId xmlns:a16="http://schemas.microsoft.com/office/drawing/2014/main" id="{FDB40D46-434E-5140-A57B-B3C7DB92FDC5}"/>
              </a:ext>
            </a:extLst>
          </p:cNvPr>
          <p:cNvSpPr/>
          <p:nvPr/>
        </p:nvSpPr>
        <p:spPr>
          <a:xfrm>
            <a:off x="6027799" y="3822980"/>
            <a:ext cx="218525" cy="271862"/>
          </a:xfrm>
          <a:prstGeom prst="upArrow">
            <a:avLst/>
          </a:prstGeom>
          <a:solidFill>
            <a:schemeClr val="accent5">
              <a:lumMod val="40000"/>
              <a:lumOff val="60000"/>
              <a:alpha val="5686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508FF6F-92E2-2542-9D9C-B0D14BCDEAE1}"/>
              </a:ext>
            </a:extLst>
          </p:cNvPr>
          <p:cNvGrpSpPr/>
          <p:nvPr/>
        </p:nvGrpSpPr>
        <p:grpSpPr>
          <a:xfrm>
            <a:off x="5236981" y="2880499"/>
            <a:ext cx="1778073" cy="589453"/>
            <a:chOff x="5388784" y="2562068"/>
            <a:chExt cx="1778073" cy="589453"/>
          </a:xfrm>
        </p:grpSpPr>
        <p:sp>
          <p:nvSpPr>
            <p:cNvPr id="196" name="Circular Arrow 195">
              <a:extLst>
                <a:ext uri="{FF2B5EF4-FFF2-40B4-BE49-F238E27FC236}">
                  <a16:creationId xmlns:a16="http://schemas.microsoft.com/office/drawing/2014/main" id="{AD04D2BF-E5D4-3647-87D7-344472FD9B12}"/>
                </a:ext>
              </a:extLst>
            </p:cNvPr>
            <p:cNvSpPr/>
            <p:nvPr/>
          </p:nvSpPr>
          <p:spPr>
            <a:xfrm rot="15135481">
              <a:off x="5466285" y="2507669"/>
              <a:ext cx="566351" cy="721354"/>
            </a:xfrm>
            <a:prstGeom prst="circularArrow">
              <a:avLst>
                <a:gd name="adj1" fmla="val 17950"/>
                <a:gd name="adj2" fmla="val 2006225"/>
                <a:gd name="adj3" fmla="val 19381843"/>
                <a:gd name="adj4" fmla="val 11868989"/>
                <a:gd name="adj5" fmla="val 17563"/>
              </a:avLst>
            </a:prstGeom>
            <a:solidFill>
              <a:schemeClr val="accent5">
                <a:lumMod val="40000"/>
                <a:lumOff val="60000"/>
                <a:alpha val="56863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Circular Arrow 196">
              <a:extLst>
                <a:ext uri="{FF2B5EF4-FFF2-40B4-BE49-F238E27FC236}">
                  <a16:creationId xmlns:a16="http://schemas.microsoft.com/office/drawing/2014/main" id="{263AAB04-3513-AD45-9D2E-4CDA9E5C9829}"/>
                </a:ext>
              </a:extLst>
            </p:cNvPr>
            <p:cNvSpPr/>
            <p:nvPr/>
          </p:nvSpPr>
          <p:spPr>
            <a:xfrm rot="5685369" flipH="1">
              <a:off x="6523004" y="2484567"/>
              <a:ext cx="566351" cy="721354"/>
            </a:xfrm>
            <a:prstGeom prst="circularArrow">
              <a:avLst>
                <a:gd name="adj1" fmla="val 17950"/>
                <a:gd name="adj2" fmla="val 2006225"/>
                <a:gd name="adj3" fmla="val 19381843"/>
                <a:gd name="adj4" fmla="val 11277146"/>
                <a:gd name="adj5" fmla="val 17563"/>
              </a:avLst>
            </a:prstGeom>
            <a:solidFill>
              <a:schemeClr val="accent5">
                <a:lumMod val="40000"/>
                <a:lumOff val="60000"/>
                <a:alpha val="56863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A78A12-E390-4945-B4F5-2C4D604CAFD7}"/>
              </a:ext>
            </a:extLst>
          </p:cNvPr>
          <p:cNvGrpSpPr/>
          <p:nvPr/>
        </p:nvGrpSpPr>
        <p:grpSpPr>
          <a:xfrm>
            <a:off x="5164138" y="2047714"/>
            <a:ext cx="1893558" cy="1011314"/>
            <a:chOff x="5164138" y="2047714"/>
            <a:chExt cx="1893558" cy="1011314"/>
          </a:xfrm>
        </p:grpSpPr>
        <p:sp>
          <p:nvSpPr>
            <p:cNvPr id="171" name="Cloud 170">
              <a:extLst>
                <a:ext uri="{FF2B5EF4-FFF2-40B4-BE49-F238E27FC236}">
                  <a16:creationId xmlns:a16="http://schemas.microsoft.com/office/drawing/2014/main" id="{F42E9479-66D4-C542-A1CE-1DE862FC4F62}"/>
                </a:ext>
              </a:extLst>
            </p:cNvPr>
            <p:cNvSpPr/>
            <p:nvPr/>
          </p:nvSpPr>
          <p:spPr>
            <a:xfrm>
              <a:off x="5164138" y="2047714"/>
              <a:ext cx="1893558" cy="1011314"/>
            </a:xfrm>
            <a:prstGeom prst="cloud">
              <a:avLst/>
            </a:prstGeom>
            <a:solidFill>
              <a:schemeClr val="bg1"/>
            </a:solidFill>
            <a:effectLst>
              <a:outerShdw blurRad="127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3C0A129-07F2-A147-8457-135D03A0371D}"/>
                </a:ext>
              </a:extLst>
            </p:cNvPr>
            <p:cNvSpPr txBox="1"/>
            <p:nvPr/>
          </p:nvSpPr>
          <p:spPr>
            <a:xfrm>
              <a:off x="5312098" y="2181361"/>
              <a:ext cx="16322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Proof of Trust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BlockChain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CADFF53-8494-134E-993D-138C4CBC7E04}"/>
              </a:ext>
            </a:extLst>
          </p:cNvPr>
          <p:cNvGrpSpPr/>
          <p:nvPr/>
        </p:nvGrpSpPr>
        <p:grpSpPr>
          <a:xfrm>
            <a:off x="4365429" y="4644752"/>
            <a:ext cx="3469076" cy="333417"/>
            <a:chOff x="4365429" y="4644752"/>
            <a:chExt cx="3469076" cy="333417"/>
          </a:xfrm>
        </p:grpSpPr>
        <p:sp>
          <p:nvSpPr>
            <p:cNvPr id="164" name="Rounded Rectangle 163">
              <a:extLst>
                <a:ext uri="{FF2B5EF4-FFF2-40B4-BE49-F238E27FC236}">
                  <a16:creationId xmlns:a16="http://schemas.microsoft.com/office/drawing/2014/main" id="{E79B8AA6-470F-E044-9576-603AFBB7B577}"/>
                </a:ext>
              </a:extLst>
            </p:cNvPr>
            <p:cNvSpPr/>
            <p:nvPr/>
          </p:nvSpPr>
          <p:spPr>
            <a:xfrm>
              <a:off x="7110389" y="4645760"/>
              <a:ext cx="724116" cy="3324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b="1">
                  <a:solidFill>
                    <a:schemeClr val="tx1"/>
                  </a:solidFill>
                </a:rPr>
                <a:t>Trust Model </a:t>
              </a:r>
            </a:p>
            <a:p>
              <a:pPr algn="ctr"/>
              <a:r>
                <a:rPr lang="en-US" sz="900" b="1">
                  <a:solidFill>
                    <a:schemeClr val="tx1"/>
                  </a:solidFill>
                </a:rPr>
                <a:t>Service</a:t>
              </a:r>
            </a:p>
          </p:txBody>
        </p:sp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id="{139C4A4F-F59D-A941-99B9-1B75C222E217}"/>
                </a:ext>
              </a:extLst>
            </p:cNvPr>
            <p:cNvSpPr/>
            <p:nvPr/>
          </p:nvSpPr>
          <p:spPr>
            <a:xfrm>
              <a:off x="4365429" y="4644752"/>
              <a:ext cx="724116" cy="3324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b="1">
                  <a:solidFill>
                    <a:schemeClr val="tx1"/>
                  </a:solidFill>
                </a:rPr>
                <a:t>Trust Model </a:t>
              </a:r>
            </a:p>
            <a:p>
              <a:pPr algn="ctr"/>
              <a:r>
                <a:rPr lang="en-US" sz="900" b="1">
                  <a:solidFill>
                    <a:schemeClr val="tx1"/>
                  </a:solidFill>
                </a:rPr>
                <a:t>Service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06AD2B-DC30-6948-B40C-29BA48322461}"/>
              </a:ext>
            </a:extLst>
          </p:cNvPr>
          <p:cNvGrpSpPr/>
          <p:nvPr/>
        </p:nvGrpSpPr>
        <p:grpSpPr>
          <a:xfrm>
            <a:off x="4184279" y="4012632"/>
            <a:ext cx="3909504" cy="654875"/>
            <a:chOff x="4184279" y="4012632"/>
            <a:chExt cx="3909504" cy="654875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5FBAF264-46CB-B947-9654-143E273192C5}"/>
                </a:ext>
              </a:extLst>
            </p:cNvPr>
            <p:cNvGrpSpPr/>
            <p:nvPr/>
          </p:nvGrpSpPr>
          <p:grpSpPr>
            <a:xfrm>
              <a:off x="5464381" y="4012632"/>
              <a:ext cx="1333245" cy="654874"/>
              <a:chOff x="524717" y="942343"/>
              <a:chExt cx="1333245" cy="654874"/>
            </a:xfrm>
          </p:grpSpPr>
          <p:sp>
            <p:nvSpPr>
              <p:cNvPr id="192" name="Folded Corner 191">
                <a:extLst>
                  <a:ext uri="{FF2B5EF4-FFF2-40B4-BE49-F238E27FC236}">
                    <a16:creationId xmlns:a16="http://schemas.microsoft.com/office/drawing/2014/main" id="{D52F4F87-01F4-954A-AD8E-2929E086A563}"/>
                  </a:ext>
                </a:extLst>
              </p:cNvPr>
              <p:cNvSpPr/>
              <p:nvPr/>
            </p:nvSpPr>
            <p:spPr>
              <a:xfrm>
                <a:off x="524717" y="942343"/>
                <a:ext cx="1333245" cy="654874"/>
              </a:xfrm>
              <a:prstGeom prst="foldedCorner">
                <a:avLst/>
              </a:prstGeom>
              <a:solidFill>
                <a:schemeClr val="bg1"/>
              </a:solidFill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resource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description</a:t>
                </a:r>
              </a:p>
            </p:txBody>
          </p:sp>
          <p:sp>
            <p:nvSpPr>
              <p:cNvPr id="194" name="8-Point Star 193">
                <a:extLst>
                  <a:ext uri="{FF2B5EF4-FFF2-40B4-BE49-F238E27FC236}">
                    <a16:creationId xmlns:a16="http://schemas.microsoft.com/office/drawing/2014/main" id="{07606D1F-457D-5144-9F9E-168664DA0FCB}"/>
                  </a:ext>
                </a:extLst>
              </p:cNvPr>
              <p:cNvSpPr/>
              <p:nvPr/>
            </p:nvSpPr>
            <p:spPr>
              <a:xfrm>
                <a:off x="545321" y="993791"/>
                <a:ext cx="156943" cy="156943"/>
              </a:xfrm>
              <a:prstGeom prst="star8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7B389FB3-66DE-0449-A859-D753CF0A24A1}"/>
                </a:ext>
              </a:extLst>
            </p:cNvPr>
            <p:cNvGrpSpPr/>
            <p:nvPr/>
          </p:nvGrpSpPr>
          <p:grpSpPr>
            <a:xfrm>
              <a:off x="4184279" y="4012633"/>
              <a:ext cx="1210302" cy="654874"/>
              <a:chOff x="4344970" y="4091122"/>
              <a:chExt cx="1210302" cy="654874"/>
            </a:xfrm>
          </p:grpSpPr>
          <p:sp>
            <p:nvSpPr>
              <p:cNvPr id="190" name="8-Point Star 189">
                <a:extLst>
                  <a:ext uri="{FF2B5EF4-FFF2-40B4-BE49-F238E27FC236}">
                    <a16:creationId xmlns:a16="http://schemas.microsoft.com/office/drawing/2014/main" id="{ADA0BCFA-3845-D34E-B38B-1C2BA8DBD0D5}"/>
                  </a:ext>
                </a:extLst>
              </p:cNvPr>
              <p:cNvSpPr/>
              <p:nvPr/>
            </p:nvSpPr>
            <p:spPr>
              <a:xfrm>
                <a:off x="4422576" y="4133612"/>
                <a:ext cx="156943" cy="156943"/>
              </a:xfrm>
              <a:prstGeom prst="star8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olded Corner 187">
                <a:extLst>
                  <a:ext uri="{FF2B5EF4-FFF2-40B4-BE49-F238E27FC236}">
                    <a16:creationId xmlns:a16="http://schemas.microsoft.com/office/drawing/2014/main" id="{0A71A6D3-96F6-174B-A091-D8C7F64AC503}"/>
                  </a:ext>
                </a:extLst>
              </p:cNvPr>
              <p:cNvSpPr/>
              <p:nvPr/>
            </p:nvSpPr>
            <p:spPr>
              <a:xfrm>
                <a:off x="4344970" y="4091122"/>
                <a:ext cx="1210302" cy="654874"/>
              </a:xfrm>
              <a:prstGeom prst="foldedCorner">
                <a:avLst/>
              </a:prstGeom>
              <a:solidFill>
                <a:schemeClr val="bg1"/>
              </a:solidFill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criteria</a:t>
                </a: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11F1EDA-9B6D-584C-9D08-441325AFF874}"/>
                </a:ext>
              </a:extLst>
            </p:cNvPr>
            <p:cNvGrpSpPr/>
            <p:nvPr/>
          </p:nvGrpSpPr>
          <p:grpSpPr>
            <a:xfrm>
              <a:off x="6888031" y="4012632"/>
              <a:ext cx="1205752" cy="654874"/>
              <a:chOff x="1948367" y="942343"/>
              <a:chExt cx="1205752" cy="654874"/>
            </a:xfrm>
          </p:grpSpPr>
          <p:sp>
            <p:nvSpPr>
              <p:cNvPr id="187" name="8-Point Star 186">
                <a:extLst>
                  <a:ext uri="{FF2B5EF4-FFF2-40B4-BE49-F238E27FC236}">
                    <a16:creationId xmlns:a16="http://schemas.microsoft.com/office/drawing/2014/main" id="{4097083B-00D9-0B46-8406-4C7B6D2E4032}"/>
                  </a:ext>
                </a:extLst>
              </p:cNvPr>
              <p:cNvSpPr/>
              <p:nvPr/>
            </p:nvSpPr>
            <p:spPr>
              <a:xfrm>
                <a:off x="2025025" y="993791"/>
                <a:ext cx="156943" cy="156943"/>
              </a:xfrm>
              <a:prstGeom prst="star8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olded Corner 185">
                <a:extLst>
                  <a:ext uri="{FF2B5EF4-FFF2-40B4-BE49-F238E27FC236}">
                    <a16:creationId xmlns:a16="http://schemas.microsoft.com/office/drawing/2014/main" id="{D509D833-2A5A-FD4D-99EE-A63BAE9FE7A9}"/>
                  </a:ext>
                </a:extLst>
              </p:cNvPr>
              <p:cNvSpPr/>
              <p:nvPr/>
            </p:nvSpPr>
            <p:spPr>
              <a:xfrm>
                <a:off x="1948367" y="942343"/>
                <a:ext cx="1205752" cy="654874"/>
              </a:xfrm>
              <a:prstGeom prst="foldedCorner">
                <a:avLst/>
              </a:prstGeom>
              <a:solidFill>
                <a:schemeClr val="bg1"/>
              </a:solidFill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credentials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974756-3208-124B-A13B-C0A1BE9B31E4}"/>
              </a:ext>
            </a:extLst>
          </p:cNvPr>
          <p:cNvGrpSpPr/>
          <p:nvPr/>
        </p:nvGrpSpPr>
        <p:grpSpPr>
          <a:xfrm>
            <a:off x="5065150" y="3185326"/>
            <a:ext cx="1689156" cy="672586"/>
            <a:chOff x="5050287" y="3130444"/>
            <a:chExt cx="1689156" cy="672586"/>
          </a:xfrm>
        </p:grpSpPr>
        <p:sp>
          <p:nvSpPr>
            <p:cNvPr id="200" name="Rounded Rectangle 199">
              <a:extLst>
                <a:ext uri="{FF2B5EF4-FFF2-40B4-BE49-F238E27FC236}">
                  <a16:creationId xmlns:a16="http://schemas.microsoft.com/office/drawing/2014/main" id="{6E922A3A-1042-0F4E-BF81-5CB512DD27B5}"/>
                </a:ext>
              </a:extLst>
            </p:cNvPr>
            <p:cNvSpPr/>
            <p:nvPr/>
          </p:nvSpPr>
          <p:spPr>
            <a:xfrm>
              <a:off x="5050287" y="3374807"/>
              <a:ext cx="571953" cy="3324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900" b="1">
                  <a:solidFill>
                    <a:schemeClr val="tx1"/>
                  </a:solidFill>
                </a:rPr>
                <a:t>Privacy</a:t>
              </a:r>
            </a:p>
            <a:p>
              <a:pPr algn="ctr"/>
              <a:r>
                <a:rPr lang="en-US" sz="900" b="1">
                  <a:solidFill>
                    <a:schemeClr val="tx1"/>
                  </a:solidFill>
                </a:rPr>
                <a:t>Agent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3CFC8405-A194-6D4F-A3DB-61854F67A67A}"/>
                </a:ext>
              </a:extLst>
            </p:cNvPr>
            <p:cNvGrpSpPr/>
            <p:nvPr/>
          </p:nvGrpSpPr>
          <p:grpSpPr>
            <a:xfrm>
              <a:off x="5533691" y="3130444"/>
              <a:ext cx="1205752" cy="672586"/>
              <a:chOff x="1948367" y="924631"/>
              <a:chExt cx="1205752" cy="672586"/>
            </a:xfrm>
          </p:grpSpPr>
          <p:sp>
            <p:nvSpPr>
              <p:cNvPr id="185" name="8-Point Star 184">
                <a:extLst>
                  <a:ext uri="{FF2B5EF4-FFF2-40B4-BE49-F238E27FC236}">
                    <a16:creationId xmlns:a16="http://schemas.microsoft.com/office/drawing/2014/main" id="{2F4DBBA5-1C22-C24D-A610-E7391905C455}"/>
                  </a:ext>
                </a:extLst>
              </p:cNvPr>
              <p:cNvSpPr/>
              <p:nvPr/>
            </p:nvSpPr>
            <p:spPr>
              <a:xfrm>
                <a:off x="2025025" y="1031891"/>
                <a:ext cx="156943" cy="156943"/>
              </a:xfrm>
              <a:prstGeom prst="star8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olded Corner 182">
                <a:extLst>
                  <a:ext uri="{FF2B5EF4-FFF2-40B4-BE49-F238E27FC236}">
                    <a16:creationId xmlns:a16="http://schemas.microsoft.com/office/drawing/2014/main" id="{786D659B-15FC-CF44-9D44-125CDCF3926D}"/>
                  </a:ext>
                </a:extLst>
              </p:cNvPr>
              <p:cNvSpPr/>
              <p:nvPr/>
            </p:nvSpPr>
            <p:spPr>
              <a:xfrm>
                <a:off x="1948367" y="924631"/>
                <a:ext cx="1205752" cy="672586"/>
              </a:xfrm>
              <a:prstGeom prst="foldedCorner">
                <a:avLst/>
              </a:prstGeom>
              <a:solidFill>
                <a:schemeClr val="bg1"/>
              </a:solidFill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Trust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Block</a:t>
                </a:r>
              </a:p>
            </p:txBody>
          </p:sp>
        </p:grpSp>
      </p:grpSp>
      <p:sp>
        <p:nvSpPr>
          <p:cNvPr id="202" name="Triangle 201">
            <a:extLst>
              <a:ext uri="{FF2B5EF4-FFF2-40B4-BE49-F238E27FC236}">
                <a16:creationId xmlns:a16="http://schemas.microsoft.com/office/drawing/2014/main" id="{7474E431-A9D6-0A45-82CC-0A89565A73E8}"/>
              </a:ext>
            </a:extLst>
          </p:cNvPr>
          <p:cNvSpPr/>
          <p:nvPr/>
        </p:nvSpPr>
        <p:spPr>
          <a:xfrm>
            <a:off x="4179060" y="4624676"/>
            <a:ext cx="3493394" cy="734364"/>
          </a:xfrm>
          <a:prstGeom prst="triangle">
            <a:avLst>
              <a:gd name="adj" fmla="val 53651"/>
            </a:avLst>
          </a:prstGeom>
          <a:solidFill>
            <a:srgbClr val="8FAADC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Triangle 203">
            <a:extLst>
              <a:ext uri="{FF2B5EF4-FFF2-40B4-BE49-F238E27FC236}">
                <a16:creationId xmlns:a16="http://schemas.microsoft.com/office/drawing/2014/main" id="{A8E899E0-88EC-1A4C-A697-42BE88461403}"/>
              </a:ext>
            </a:extLst>
          </p:cNvPr>
          <p:cNvSpPr/>
          <p:nvPr/>
        </p:nvSpPr>
        <p:spPr>
          <a:xfrm rot="19999797" flipH="1">
            <a:off x="7821665" y="3988968"/>
            <a:ext cx="3635641" cy="2065161"/>
          </a:xfrm>
          <a:prstGeom prst="triangle">
            <a:avLst>
              <a:gd name="adj" fmla="val 91944"/>
            </a:avLst>
          </a:prstGeom>
          <a:solidFill>
            <a:srgbClr val="8FAADC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olded Corner 205">
            <a:extLst>
              <a:ext uri="{FF2B5EF4-FFF2-40B4-BE49-F238E27FC236}">
                <a16:creationId xmlns:a16="http://schemas.microsoft.com/office/drawing/2014/main" id="{C2223031-8F2C-D442-98B5-250CB2DC1482}"/>
              </a:ext>
            </a:extLst>
          </p:cNvPr>
          <p:cNvSpPr/>
          <p:nvPr/>
        </p:nvSpPr>
        <p:spPr>
          <a:xfrm>
            <a:off x="8378413" y="5095799"/>
            <a:ext cx="3335180" cy="167312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APIs, interfaces or semantics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model &amp; terminologies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provenance &amp; audit history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certifications &amp; assessments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documentation</a:t>
            </a:r>
          </a:p>
        </p:txBody>
      </p:sp>
      <p:sp>
        <p:nvSpPr>
          <p:cNvPr id="209" name="Triangle 208">
            <a:extLst>
              <a:ext uri="{FF2B5EF4-FFF2-40B4-BE49-F238E27FC236}">
                <a16:creationId xmlns:a16="http://schemas.microsoft.com/office/drawing/2014/main" id="{8D04C2A9-1F4F-F84C-92D5-2137BE5E13D6}"/>
              </a:ext>
            </a:extLst>
          </p:cNvPr>
          <p:cNvSpPr/>
          <p:nvPr/>
        </p:nvSpPr>
        <p:spPr>
          <a:xfrm rot="1600203">
            <a:off x="645149" y="3968332"/>
            <a:ext cx="3780925" cy="2085263"/>
          </a:xfrm>
          <a:prstGeom prst="triangle">
            <a:avLst>
              <a:gd name="adj" fmla="val 89905"/>
            </a:avLst>
          </a:prstGeom>
          <a:solidFill>
            <a:srgbClr val="8FAADC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olded Corner 214">
            <a:extLst>
              <a:ext uri="{FF2B5EF4-FFF2-40B4-BE49-F238E27FC236}">
                <a16:creationId xmlns:a16="http://schemas.microsoft.com/office/drawing/2014/main" id="{4700F52F-0D6C-E542-8D88-B1C6E2384B01}"/>
              </a:ext>
            </a:extLst>
          </p:cNvPr>
          <p:cNvSpPr/>
          <p:nvPr/>
        </p:nvSpPr>
        <p:spPr>
          <a:xfrm>
            <a:off x="309003" y="5043218"/>
            <a:ext cx="3642581" cy="167312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authorized purpose &amp; recipients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regulatory requirements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cybersecurity requirements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 &amp; licensing terms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semantic interoperability, etc.</a:t>
            </a:r>
          </a:p>
        </p:txBody>
      </p:sp>
      <p:sp>
        <p:nvSpPr>
          <p:cNvPr id="216" name="Rounded Rectangular Callout 215">
            <a:extLst>
              <a:ext uri="{FF2B5EF4-FFF2-40B4-BE49-F238E27FC236}">
                <a16:creationId xmlns:a16="http://schemas.microsoft.com/office/drawing/2014/main" id="{B8BFD6A3-5B9F-9844-8606-D5189073FADA}"/>
              </a:ext>
            </a:extLst>
          </p:cNvPr>
          <p:cNvSpPr/>
          <p:nvPr/>
        </p:nvSpPr>
        <p:spPr>
          <a:xfrm>
            <a:off x="157043" y="2057232"/>
            <a:ext cx="4263772" cy="2090234"/>
          </a:xfrm>
          <a:prstGeom prst="wedgeRoundRectCallout">
            <a:avLst>
              <a:gd name="adj1" fmla="val 61964"/>
              <a:gd name="adj2" fmla="val 25237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91440" lvl="0">
              <a:tabLst>
                <a:tab pos="457200" algn="l"/>
              </a:tabLst>
              <a:defRPr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Privacy Agents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cryptographically bind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Resource Descriptions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to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their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Trust Criteria</a:t>
            </a:r>
            <a:r>
              <a:rPr lang="en-US" sz="2000" b="1" i="1" dirty="0">
                <a:solidFill>
                  <a:schemeClr val="tx1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and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Trust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Credentials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create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Trust Blocks,</a:t>
            </a:r>
            <a:r>
              <a:rPr lang="en-US" sz="2000" b="1" i="1" dirty="0">
                <a:solidFill>
                  <a:prstClr val="black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which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are written to the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Proof of Trust BlockChain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venir Light" charset="0"/>
                <a:cs typeface="Calibri" panose="020F0502020204030204" pitchFamily="34" charset="0"/>
              </a:rPr>
              <a:t> to enable shared governance.</a:t>
            </a:r>
          </a:p>
        </p:txBody>
      </p:sp>
      <p:sp>
        <p:nvSpPr>
          <p:cNvPr id="325" name="Rounded Rectangular Callout 324">
            <a:extLst>
              <a:ext uri="{FF2B5EF4-FFF2-40B4-BE49-F238E27FC236}">
                <a16:creationId xmlns:a16="http://schemas.microsoft.com/office/drawing/2014/main" id="{70859D03-52B5-D642-9FC5-547F2A11FC7A}"/>
              </a:ext>
            </a:extLst>
          </p:cNvPr>
          <p:cNvSpPr/>
          <p:nvPr/>
        </p:nvSpPr>
        <p:spPr>
          <a:xfrm>
            <a:off x="2068312" y="30394"/>
            <a:ext cx="9906398" cy="2059949"/>
          </a:xfrm>
          <a:prstGeom prst="wedgeRoundRectCallout">
            <a:avLst>
              <a:gd name="adj1" fmla="val -30711"/>
              <a:gd name="adj2" fmla="val 49805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>
              <a:spcAft>
                <a:spcPts val="300"/>
              </a:spcAft>
              <a:defRPr/>
            </a:pPr>
            <a:r>
              <a:rPr lang="en-US" sz="2000" dirty="0">
                <a:solidFill>
                  <a:prstClr val="black"/>
                </a:solidFill>
                <a:ea typeface="Avenir Light" charset="0"/>
                <a:cs typeface="Avenir Light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ea typeface="Avenir Light" charset="0"/>
                <a:cs typeface="Avenir Light" charset="0"/>
              </a:rPr>
              <a:t>Unified Trust Model </a:t>
            </a:r>
            <a:r>
              <a:rPr lang="en-US" sz="2000" dirty="0">
                <a:solidFill>
                  <a:schemeClr val="tx1"/>
                </a:solidFill>
                <a:ea typeface="Avenir Light" charset="0"/>
                <a:cs typeface="Avenir Light" charset="0"/>
              </a:rPr>
              <a:t>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Proof of Trust BlockChain </a:t>
            </a:r>
            <a:r>
              <a:rPr lang="en-US" sz="2000" dirty="0">
                <a:solidFill>
                  <a:prstClr val="black"/>
                </a:solidFill>
                <a:ea typeface="Avenir Light" charset="0"/>
                <a:cs typeface="Avenir Light" charset="0"/>
              </a:rPr>
              <a:t>enables </a:t>
            </a:r>
            <a:r>
              <a:rPr lang="en-US" sz="2000" b="1" dirty="0">
                <a:solidFill>
                  <a:schemeClr val="tx1"/>
                </a:solidFill>
                <a:ea typeface="Avenir Light" charset="0"/>
                <a:cs typeface="Avenir Light" charset="0"/>
              </a:rPr>
              <a:t>distributed governance of every aspect of trust </a:t>
            </a:r>
            <a:r>
              <a:rPr lang="en-US" sz="2000" dirty="0">
                <a:solidFill>
                  <a:schemeClr val="tx1"/>
                </a:solidFill>
                <a:ea typeface="Avenir Light" charset="0"/>
                <a:cs typeface="Avenir Light" charset="0"/>
              </a:rPr>
              <a:t>(identity, </a:t>
            </a:r>
            <a:r>
              <a:rPr lang="en-US" sz="2000" dirty="0">
                <a:solidFill>
                  <a:prstClr val="black"/>
                </a:solidFill>
                <a:ea typeface="Avenir Light" charset="0"/>
                <a:cs typeface="Avenir Light" charset="0"/>
              </a:rPr>
              <a:t>commercial terms, </a:t>
            </a:r>
            <a:r>
              <a:rPr lang="en-US" sz="2000" dirty="0">
                <a:solidFill>
                  <a:schemeClr val="tx1"/>
                </a:solidFill>
                <a:ea typeface="Avenir Light" charset="0"/>
                <a:cs typeface="Avenir Light" charset="0"/>
              </a:rPr>
              <a:t>compliance, semantic interoperability, etc.</a:t>
            </a:r>
            <a:r>
              <a:rPr lang="en-US" sz="2000" dirty="0">
                <a:solidFill>
                  <a:prstClr val="black"/>
                </a:solidFill>
                <a:ea typeface="Avenir Light" charset="0"/>
                <a:cs typeface="Avenir Light" charset="0"/>
              </a:rPr>
              <a:t>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a typeface="Avenir Light" charset="0"/>
                <a:cs typeface="Avenir Light" charset="0"/>
              </a:rPr>
              <a:t>without assuming consistency or mutual trust </a:t>
            </a:r>
            <a:r>
              <a:rPr lang="en-US" sz="2000" dirty="0">
                <a:solidFill>
                  <a:schemeClr val="tx1"/>
                </a:solidFill>
                <a:ea typeface="Avenir Light" charset="0"/>
                <a:cs typeface="Avenir Light" charset="0"/>
              </a:rPr>
              <a:t>across stakeholders. It enables: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  <a:p>
            <a:pPr marL="182880" lvl="0" indent="-18288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certified compliance with diverse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laws &amp; regulations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(GDRP,</a:t>
            </a:r>
            <a:r>
              <a:rPr kumimoji="0" lang="en-US" sz="200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CCPA, HIPAA, COPPA, etc.)</a:t>
            </a:r>
            <a:endParaRPr kumimoji="0" lang="en-US" sz="20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simultaneous enforcement of policies of multiple stakeholders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/>
                <a:ea typeface="Avenir Light" charset="0"/>
                <a:cs typeface="Avenir Light" charset="0"/>
              </a:rPr>
              <a:t>interoperability and resource pooling across disparate technologies and trust models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</p:txBody>
      </p:sp>
      <p:sp>
        <p:nvSpPr>
          <p:cNvPr id="201" name="Folded Corner 200">
            <a:extLst>
              <a:ext uri="{FF2B5EF4-FFF2-40B4-BE49-F238E27FC236}">
                <a16:creationId xmlns:a16="http://schemas.microsoft.com/office/drawing/2014/main" id="{BCD4A8BF-0B30-0B47-AE5D-31CCF62EE6CA}"/>
              </a:ext>
            </a:extLst>
          </p:cNvPr>
          <p:cNvSpPr/>
          <p:nvPr/>
        </p:nvSpPr>
        <p:spPr>
          <a:xfrm>
            <a:off x="4099649" y="5332096"/>
            <a:ext cx="3889714" cy="140356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to use data, file or document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to use software, algorithm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to rely upon legal contract</a:t>
            </a:r>
          </a:p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to display a brand</a:t>
            </a:r>
          </a:p>
        </p:txBody>
      </p:sp>
    </p:spTree>
    <p:extLst>
      <p:ext uri="{BB962C8B-B14F-4D97-AF65-F5344CB8AC3E}">
        <p14:creationId xmlns:p14="http://schemas.microsoft.com/office/powerpoint/2010/main" val="11046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4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4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4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9" grpId="0" animBg="1"/>
      <p:bldP spid="202" grpId="0" animBg="1"/>
      <p:bldP spid="204" grpId="0" animBg="1"/>
      <p:bldP spid="206" grpId="0" animBg="1"/>
      <p:bldP spid="209" grpId="0" animBg="1"/>
      <p:bldP spid="215" grpId="0" animBg="1"/>
      <p:bldP spid="216" grpId="0" animBg="1"/>
      <p:bldP spid="325" grpId="0" animBg="1"/>
      <p:bldP spid="325" grpId="1" animBg="1"/>
      <p:bldP spid="2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loud 344">
            <a:extLst>
              <a:ext uri="{FF2B5EF4-FFF2-40B4-BE49-F238E27FC236}">
                <a16:creationId xmlns:a16="http://schemas.microsoft.com/office/drawing/2014/main" id="{FE0EC023-D9DB-6545-A2AF-131DB3898CEE}"/>
              </a:ext>
            </a:extLst>
          </p:cNvPr>
          <p:cNvSpPr/>
          <p:nvPr/>
        </p:nvSpPr>
        <p:spPr bwMode="auto">
          <a:xfrm>
            <a:off x="1484347" y="1629946"/>
            <a:ext cx="8995896" cy="459715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37CEC499-0EF3-BF47-9150-606340F77A64}"/>
              </a:ext>
            </a:extLst>
          </p:cNvPr>
          <p:cNvGrpSpPr/>
          <p:nvPr/>
        </p:nvGrpSpPr>
        <p:grpSpPr>
          <a:xfrm>
            <a:off x="637901" y="3308654"/>
            <a:ext cx="2858028" cy="1023887"/>
            <a:chOff x="637901" y="3308654"/>
            <a:chExt cx="2858028" cy="1023887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F17F90C2-62F6-FE4A-A01F-1073DB264968}"/>
                </a:ext>
              </a:extLst>
            </p:cNvPr>
            <p:cNvGrpSpPr/>
            <p:nvPr/>
          </p:nvGrpSpPr>
          <p:grpSpPr>
            <a:xfrm>
              <a:off x="637901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DA6DF89F-042D-F94D-9254-157600EA4DAC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948FEF96-68A2-9B42-9C05-134FEC47E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314EA8AB-ACA5-ED45-9ED3-19F2A839A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241AED25-378D-D843-933B-038603360213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Government Agencies</a:t>
                </a:r>
              </a:p>
            </p:txBody>
          </p:sp>
        </p:grp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A2B64735-B686-824A-8C6A-755A1A28F693}"/>
                </a:ext>
              </a:extLst>
            </p:cNvPr>
            <p:cNvSpPr txBox="1"/>
            <p:nvPr/>
          </p:nvSpPr>
          <p:spPr>
            <a:xfrm>
              <a:off x="643041" y="3308654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ConnectWell San Diego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F4672EA-5384-734D-8FB0-C8F1A3219F7E}"/>
              </a:ext>
            </a:extLst>
          </p:cNvPr>
          <p:cNvGrpSpPr/>
          <p:nvPr/>
        </p:nvGrpSpPr>
        <p:grpSpPr>
          <a:xfrm>
            <a:off x="747329" y="4859632"/>
            <a:ext cx="2852888" cy="1025401"/>
            <a:chOff x="747329" y="4859632"/>
            <a:chExt cx="2852888" cy="1025401"/>
          </a:xfrm>
        </p:grpSpPr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6657D227-7E29-3D46-993D-355459B93137}"/>
                </a:ext>
              </a:extLst>
            </p:cNvPr>
            <p:cNvGrpSpPr/>
            <p:nvPr/>
          </p:nvGrpSpPr>
          <p:grpSpPr>
            <a:xfrm>
              <a:off x="796754" y="4873575"/>
              <a:ext cx="2662387" cy="1011458"/>
              <a:chOff x="6423779" y="-301436"/>
              <a:chExt cx="3192389" cy="1212809"/>
            </a:xfrm>
          </p:grpSpPr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FB0B3768-B70B-F948-97FE-2BA5E3CA7FC5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81D41434-F896-A84F-9DF8-5D30639FD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915290DC-1418-C74A-AB6F-265146450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09E67EED-D048-C54A-A364-D1C03BA2E222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Schools &amp; Ed Institutions</a:t>
                </a:r>
              </a:p>
            </p:txBody>
          </p:sp>
        </p:grp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C1341518-29F3-564E-8133-685218DE671A}"/>
                </a:ext>
              </a:extLst>
            </p:cNvPr>
            <p:cNvSpPr txBox="1"/>
            <p:nvPr/>
          </p:nvSpPr>
          <p:spPr>
            <a:xfrm>
              <a:off x="747329" y="485963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Education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CC21C31-145A-3146-80EC-1DB521A00A86}"/>
              </a:ext>
            </a:extLst>
          </p:cNvPr>
          <p:cNvGrpSpPr/>
          <p:nvPr/>
        </p:nvGrpSpPr>
        <p:grpSpPr>
          <a:xfrm>
            <a:off x="9096297" y="3318702"/>
            <a:ext cx="2852888" cy="1013839"/>
            <a:chOff x="9096297" y="3318702"/>
            <a:chExt cx="2852888" cy="1013839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19255B26-0EF9-2944-9418-09799BA7739B}"/>
                </a:ext>
              </a:extLst>
            </p:cNvPr>
            <p:cNvGrpSpPr/>
            <p:nvPr/>
          </p:nvGrpSpPr>
          <p:grpSpPr>
            <a:xfrm>
              <a:off x="9176506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EAFC93CE-AB63-8A4E-823E-FF5C216B84E3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C145968E-DA64-F944-A64B-B180B36B1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18050E9A-978B-B74B-A93F-C7C3A41A9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8F2D4AFE-5A4F-2F4F-87AD-314179F0DD53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Clinical Research Organization</a:t>
                </a:r>
              </a:p>
            </p:txBody>
          </p:sp>
        </p:grp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59782736-CEE6-0643-A35D-1A49C18111A8}"/>
                </a:ext>
              </a:extLst>
            </p:cNvPr>
            <p:cNvSpPr txBox="1"/>
            <p:nvPr/>
          </p:nvSpPr>
          <p:spPr>
            <a:xfrm>
              <a:off x="9096297" y="331870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 Health Sciences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0CFF3893-E543-9D46-AC93-C703892C0712}"/>
              </a:ext>
            </a:extLst>
          </p:cNvPr>
          <p:cNvGrpSpPr/>
          <p:nvPr/>
        </p:nvGrpSpPr>
        <p:grpSpPr>
          <a:xfrm>
            <a:off x="6818001" y="1447586"/>
            <a:ext cx="2852888" cy="1023064"/>
            <a:chOff x="6818001" y="1447586"/>
            <a:chExt cx="2852888" cy="1023064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5EA41449-4384-C740-B62C-4DD425253E6C}"/>
                </a:ext>
              </a:extLst>
            </p:cNvPr>
            <p:cNvGrpSpPr/>
            <p:nvPr/>
          </p:nvGrpSpPr>
          <p:grpSpPr>
            <a:xfrm>
              <a:off x="6865759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656E1139-BF06-F64A-8D7C-F44159AE035C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61FD71E7-2F58-EB4C-9E03-A5893B844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2BC207C0-5DE2-B944-A50B-FB51840C0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1F5D41FC-0B3D-8143-90A2-B4CC4EA59927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Analytics </a:t>
                </a:r>
              </a:p>
            </p:txBody>
          </p:sp>
        </p:grp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C1DE4485-0086-5547-93CB-D34A22E97C41}"/>
                </a:ext>
              </a:extLst>
            </p:cNvPr>
            <p:cNvSpPr txBox="1"/>
            <p:nvPr/>
          </p:nvSpPr>
          <p:spPr>
            <a:xfrm>
              <a:off x="6818001" y="144758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Certara / Synchrogenix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80338D42-FF88-EB4D-B5FA-7DDB27D321DE}"/>
              </a:ext>
            </a:extLst>
          </p:cNvPr>
          <p:cNvGrpSpPr/>
          <p:nvPr/>
        </p:nvGrpSpPr>
        <p:grpSpPr>
          <a:xfrm>
            <a:off x="8580499" y="5006258"/>
            <a:ext cx="2852888" cy="1173768"/>
            <a:chOff x="8580499" y="5006258"/>
            <a:chExt cx="2852888" cy="1173768"/>
          </a:xfrm>
        </p:grpSpPr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E882DC35-A480-F943-BDCA-71547AA5C480}"/>
                </a:ext>
              </a:extLst>
            </p:cNvPr>
            <p:cNvGrpSpPr/>
            <p:nvPr/>
          </p:nvGrpSpPr>
          <p:grpSpPr>
            <a:xfrm>
              <a:off x="8650756" y="5020536"/>
              <a:ext cx="2662387" cy="1011458"/>
              <a:chOff x="6423779" y="-301436"/>
              <a:chExt cx="3192389" cy="1212809"/>
            </a:xfrm>
          </p:grpSpPr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B23C0A70-50F3-1248-A6E5-FBED36B96447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CB918D78-52AA-CA48-B2FC-54053B8960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0487F825-53F4-2D49-A203-716ED92D5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850D4787-01D9-F645-9201-2EF4C6E612BD}"/>
                  </a:ext>
                </a:extLst>
              </p:cNvPr>
              <p:cNvSpPr txBox="1"/>
              <p:nvPr/>
            </p:nvSpPr>
            <p:spPr>
              <a:xfrm>
                <a:off x="6611565" y="-2383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IT Services &amp; Integrators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652E8C0C-70FE-B645-93EF-C7B6A49A2BDE}"/>
                </a:ext>
              </a:extLst>
            </p:cNvPr>
            <p:cNvSpPr txBox="1"/>
            <p:nvPr/>
          </p:nvSpPr>
          <p:spPr>
            <a:xfrm>
              <a:off x="8580499" y="5006258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Distributed Health Platform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567B47A1-646E-0740-8C63-21C2519FA0EF}"/>
              </a:ext>
            </a:extLst>
          </p:cNvPr>
          <p:cNvGrpSpPr/>
          <p:nvPr/>
        </p:nvGrpSpPr>
        <p:grpSpPr>
          <a:xfrm>
            <a:off x="2634959" y="1426591"/>
            <a:ext cx="2852888" cy="1173768"/>
            <a:chOff x="2634959" y="1426591"/>
            <a:chExt cx="2852888" cy="1173768"/>
          </a:xfrm>
        </p:grpSpPr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B68FC359-A327-3249-8EC8-58A9D642425E}"/>
                </a:ext>
              </a:extLst>
            </p:cNvPr>
            <p:cNvGrpSpPr/>
            <p:nvPr/>
          </p:nvGrpSpPr>
          <p:grpSpPr>
            <a:xfrm>
              <a:off x="2658054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63029F26-D87D-5046-923E-28571332E428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78D9F38B-173E-2142-82B2-0278FD3CC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7CC6D9E4-5E40-774B-B795-025CEB98E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B489E59F-3111-3C4D-8220-3A4835A55351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Consumer-Directed Health</a:t>
                </a:r>
              </a:p>
            </p:txBody>
          </p:sp>
        </p:grp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1E9871E8-3A05-8B4A-B426-7606CAD8483A}"/>
                </a:ext>
              </a:extLst>
            </p:cNvPr>
            <p:cNvSpPr txBox="1"/>
            <p:nvPr/>
          </p:nvSpPr>
          <p:spPr>
            <a:xfrm>
              <a:off x="2634959" y="1426591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Health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CEFAE2D-7DA3-0449-BC86-F908330778A4}"/>
              </a:ext>
            </a:extLst>
          </p:cNvPr>
          <p:cNvGrpSpPr/>
          <p:nvPr/>
        </p:nvGrpSpPr>
        <p:grpSpPr>
          <a:xfrm>
            <a:off x="4542040" y="5336013"/>
            <a:ext cx="3192389" cy="1212809"/>
            <a:chOff x="7840460" y="2153264"/>
            <a:chExt cx="3192389" cy="1212809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8D91F654-08CA-A040-8DF6-CEE50974EDEC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E41F043C-F01D-C54A-BD2C-A784FC21D52A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2658B50B-F644-854E-A389-752267384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11CFD2E1-C057-9044-A479-6E44C05370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6496984-E534-0843-B01D-F9BB8D4BF2C0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Personal Education Network</a:t>
                </a:r>
              </a:p>
            </p:txBody>
          </p:sp>
        </p:grp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0963041-8388-CB4A-B9C0-3E13CD2B392F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72056A9-3444-4042-905E-2F1C1AF00DB9}"/>
              </a:ext>
            </a:extLst>
          </p:cNvPr>
          <p:cNvGrpSpPr/>
          <p:nvPr/>
        </p:nvGrpSpPr>
        <p:grpSpPr>
          <a:xfrm>
            <a:off x="4542040" y="4941182"/>
            <a:ext cx="3192389" cy="1212809"/>
            <a:chOff x="7840460" y="2153264"/>
            <a:chExt cx="3192389" cy="1212809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23B6F7D3-6532-AF46-991C-530E544FEEF2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9970106A-AFB6-594F-AB6F-A9BB72DB9B52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E266D3CD-18E5-8D49-A58A-FDD274BD5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DB8C22C4-954D-3747-A6E6-6EBB91F6B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1512FB4A-8E5A-8742-8F26-4A6B0BB79E88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Whole Person Care Network</a:t>
                </a:r>
              </a:p>
            </p:txBody>
          </p:sp>
        </p:grp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402AFF60-EBD3-2442-998A-48A3AE91D8A6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D1CF2845-3EC7-B44E-ADF2-FC69E0631D4D}"/>
              </a:ext>
            </a:extLst>
          </p:cNvPr>
          <p:cNvGrpSpPr/>
          <p:nvPr/>
        </p:nvGrpSpPr>
        <p:grpSpPr>
          <a:xfrm>
            <a:off x="4542040" y="4546349"/>
            <a:ext cx="3192389" cy="1212809"/>
            <a:chOff x="7840460" y="2153264"/>
            <a:chExt cx="3192389" cy="1212809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DDAD2447-71B8-8045-B614-72D2892CDD0E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E525FFE5-8E81-D94F-9306-DEF0E7717E16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55E350DB-0EC1-5B46-8712-07BFDE3B9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D3D249F6-6183-BA4A-A9F3-F8950A82E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152E4463-C835-4C42-ADFD-2FBB6741F641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Health Network</a:t>
                </a:r>
              </a:p>
            </p:txBody>
          </p:sp>
        </p:grp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DDCFD72D-5623-3846-A310-59FD6D359FCF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7A2FB097-0138-5A43-92C5-3CDB4ADD377B}"/>
              </a:ext>
            </a:extLst>
          </p:cNvPr>
          <p:cNvGrpSpPr/>
          <p:nvPr/>
        </p:nvGrpSpPr>
        <p:grpSpPr>
          <a:xfrm>
            <a:off x="4542040" y="4151516"/>
            <a:ext cx="3192389" cy="1212809"/>
            <a:chOff x="7840460" y="2153264"/>
            <a:chExt cx="3192389" cy="1212809"/>
          </a:xfrm>
        </p:grpSpPr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6FDAA739-2FAC-1042-B19C-90427F7D9318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4998C323-A182-B745-879D-1B660B0A027F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75D33E01-E6D0-AF41-A1BC-4C6E42DD8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AD1D73E1-9F3C-7E47-8BB6-C9BA1337A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EF4D3214-5254-F644-89E3-F010EF03A4AB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b="1">
                    <a:solidFill>
                      <a:prstClr val="white"/>
                    </a:solidFill>
                  </a:rPr>
                  <a:t>Clinical Research 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5708F1D-466F-154B-8E26-16D9A1260520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5B68704A-CAB0-3C41-A5F8-FA5D5DB54038}"/>
              </a:ext>
            </a:extLst>
          </p:cNvPr>
          <p:cNvGrpSpPr/>
          <p:nvPr/>
        </p:nvGrpSpPr>
        <p:grpSpPr>
          <a:xfrm>
            <a:off x="4542040" y="3756683"/>
            <a:ext cx="3192389" cy="1212809"/>
            <a:chOff x="7840460" y="2153264"/>
            <a:chExt cx="3192389" cy="1212809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436E5A53-4FCD-4343-A60B-F498C46CCC00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0DD1728E-FB51-2F45-A7AC-3312C897A08A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E231BFCE-399F-704E-B082-17BD5BAD1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5CE969C3-B7FD-7748-B349-E51CC5ABC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2D03CC96-FC8C-C14B-90AF-21CCCB2BCFD9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b="1">
                    <a:solidFill>
                      <a:prstClr val="white"/>
                    </a:solidFill>
                  </a:rPr>
                  <a:t>Patient Safety Network</a:t>
                </a: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08404F4-B21C-4443-88B2-17B978F4D7AA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A5115A7-A0E5-4044-B1FB-D603BC6C5BB8}"/>
              </a:ext>
            </a:extLst>
          </p:cNvPr>
          <p:cNvGrpSpPr/>
          <p:nvPr/>
        </p:nvGrpSpPr>
        <p:grpSpPr>
          <a:xfrm>
            <a:off x="4527554" y="3361850"/>
            <a:ext cx="3192389" cy="1212809"/>
            <a:chOff x="4388138" y="3746973"/>
            <a:chExt cx="3192389" cy="1212809"/>
          </a:xfrm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00F32ACE-B615-6A4E-A709-D6F341F2A12C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36080C6-F4D4-BB43-8709-7FA8C541826E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28BFA920-4199-204C-BFC5-6B6A47920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5566B0C9-4878-D042-BDFA-C1040A50A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0F76801D-C25D-FB4C-AEE4-7EB9F42BA27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Data Network</a:t>
                </a:r>
              </a:p>
            </p:txBody>
          </p:sp>
        </p:grp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28FE8388-2118-944F-9436-A2AB4671CD24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6B8F9C7-CD44-5244-8DCF-76B4370E7AED}"/>
              </a:ext>
            </a:extLst>
          </p:cNvPr>
          <p:cNvGrpSpPr/>
          <p:nvPr/>
        </p:nvGrpSpPr>
        <p:grpSpPr>
          <a:xfrm>
            <a:off x="8740213" y="2612774"/>
            <a:ext cx="2271380" cy="1130751"/>
            <a:chOff x="8731504" y="2612774"/>
            <a:chExt cx="2271380" cy="1130751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6B1737B-D545-4E47-9075-1BA55921A1A3}"/>
                </a:ext>
              </a:extLst>
            </p:cNvPr>
            <p:cNvGrpSpPr/>
            <p:nvPr/>
          </p:nvGrpSpPr>
          <p:grpSpPr>
            <a:xfrm>
              <a:off x="9133057" y="3203677"/>
              <a:ext cx="1421003" cy="539848"/>
              <a:chOff x="3692984" y="10767678"/>
              <a:chExt cx="4323725" cy="1387437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15D2B7D-3C41-B04B-931D-A531703B3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E18DD8E-BB3A-D242-9503-F7BC4B849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0082529E-9DED-BC45-A483-EB323DD30377}"/>
                </a:ext>
              </a:extLst>
            </p:cNvPr>
            <p:cNvSpPr txBox="1"/>
            <p:nvPr/>
          </p:nvSpPr>
          <p:spPr>
            <a:xfrm>
              <a:off x="8731504" y="261277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583667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55F9F04-51AA-914B-A96F-F2F5FC95457C}"/>
              </a:ext>
            </a:extLst>
          </p:cNvPr>
          <p:cNvSpPr txBox="1"/>
          <p:nvPr/>
        </p:nvSpPr>
        <p:spPr>
          <a:xfrm>
            <a:off x="3014230" y="2486003"/>
            <a:ext cx="1932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15984" y="-8294"/>
            <a:ext cx="194847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lvl="0" indent="-285750" algn="ctr">
              <a:defRPr/>
            </a:pPr>
            <a:r>
              <a:rPr lang="en-US" sz="2400" b="1">
                <a:solidFill>
                  <a:prstClr val="white"/>
                </a:solidFill>
                <a:ea typeface="Avenir Light" charset="0"/>
                <a:cs typeface="Avenir Light" charset="0"/>
              </a:rPr>
              <a:t>Proof of Trust</a:t>
            </a: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A684A487-A655-EE49-80FD-D04776BC270C}"/>
              </a:ext>
            </a:extLst>
          </p:cNvPr>
          <p:cNvSpPr/>
          <p:nvPr/>
        </p:nvSpPr>
        <p:spPr>
          <a:xfrm>
            <a:off x="3480440" y="2436886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0" name="Curved Connector 289">
            <a:extLst>
              <a:ext uri="{FF2B5EF4-FFF2-40B4-BE49-F238E27FC236}">
                <a16:creationId xmlns:a16="http://schemas.microsoft.com/office/drawing/2014/main" id="{71378D9C-EF4E-2D4C-B434-90237525C047}"/>
              </a:ext>
            </a:extLst>
          </p:cNvPr>
          <p:cNvCxnSpPr>
            <a:cxnSpLocks/>
            <a:stCxn id="195" idx="0"/>
            <a:endCxn id="213" idx="6"/>
          </p:cNvCxnSpPr>
          <p:nvPr/>
        </p:nvCxnSpPr>
        <p:spPr>
          <a:xfrm rot="16200000" flipV="1">
            <a:off x="7893940" y="3419271"/>
            <a:ext cx="1340341" cy="1648643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urved Connector 291">
            <a:extLst>
              <a:ext uri="{FF2B5EF4-FFF2-40B4-BE49-F238E27FC236}">
                <a16:creationId xmlns:a16="http://schemas.microsoft.com/office/drawing/2014/main" id="{9B4EE0A7-E43F-8544-BA5A-1DA5CC7EA5DF}"/>
              </a:ext>
            </a:extLst>
          </p:cNvPr>
          <p:cNvCxnSpPr>
            <a:cxnSpLocks/>
            <a:stCxn id="252" idx="0"/>
            <a:endCxn id="213" idx="2"/>
          </p:cNvCxnSpPr>
          <p:nvPr/>
        </p:nvCxnSpPr>
        <p:spPr>
          <a:xfrm rot="5400000" flipH="1" flipV="1">
            <a:off x="3149126" y="3371575"/>
            <a:ext cx="1196426" cy="1600120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7050475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6" name="Curved Connector 295">
            <a:extLst>
              <a:ext uri="{FF2B5EF4-FFF2-40B4-BE49-F238E27FC236}">
                <a16:creationId xmlns:a16="http://schemas.microsoft.com/office/drawing/2014/main" id="{8166AAB4-0EAF-3F4E-B247-3089086F6C6D}"/>
              </a:ext>
            </a:extLst>
          </p:cNvPr>
          <p:cNvCxnSpPr>
            <a:cxnSpLocks/>
            <a:stCxn id="346" idx="1"/>
            <a:endCxn id="348" idx="7"/>
          </p:cNvCxnSpPr>
          <p:nvPr/>
        </p:nvCxnSpPr>
        <p:spPr>
          <a:xfrm rot="16200000" flipH="1" flipV="1">
            <a:off x="4037618" y="2658916"/>
            <a:ext cx="13519" cy="1321869"/>
          </a:xfrm>
          <a:prstGeom prst="curvedConnector3">
            <a:avLst>
              <a:gd name="adj1" fmla="val -725897"/>
            </a:avLst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37ABA1F-E332-9843-9E67-6283AEBFD7E9}"/>
              </a:ext>
            </a:extLst>
          </p:cNvPr>
          <p:cNvGrpSpPr/>
          <p:nvPr/>
        </p:nvGrpSpPr>
        <p:grpSpPr>
          <a:xfrm>
            <a:off x="4547399" y="2967017"/>
            <a:ext cx="3192389" cy="1212809"/>
            <a:chOff x="4388138" y="3746973"/>
            <a:chExt cx="3192389" cy="121280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8322EB1-56A1-1247-9873-12F345331C52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6B3EFD9-2B93-4E42-A0D8-0461834B697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98A67F5-6BDE-8E4B-9009-1CE0A7FFD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BDD53966-ED0B-8E4D-8921-F3A17235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6CC87EC-BCE6-1B4A-B4A5-04CD415BA20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750F843-696D-6942-9501-DE0D9294C517}"/>
                </a:ext>
              </a:extLst>
            </p:cNvPr>
            <p:cNvSpPr txBox="1"/>
            <p:nvPr/>
          </p:nvSpPr>
          <p:spPr>
            <a:xfrm>
              <a:off x="4571576" y="3773483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62B6D1A-796E-B140-B824-E689675502C5}"/>
              </a:ext>
            </a:extLst>
          </p:cNvPr>
          <p:cNvGrpSpPr/>
          <p:nvPr/>
        </p:nvGrpSpPr>
        <p:grpSpPr>
          <a:xfrm>
            <a:off x="1592719" y="2604506"/>
            <a:ext cx="2271380" cy="1139019"/>
            <a:chOff x="1592719" y="2778131"/>
            <a:chExt cx="2271380" cy="1139019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F912D212-FBDF-E04C-90D7-C92D866D2502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9B5B9A34-B6AB-364D-B768-80B56F015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3DC7AD0-19D3-0148-B245-E6C08B19B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A4AA4DC9-5007-A649-8C21-E217F4E67918}"/>
                </a:ext>
              </a:extLst>
            </p:cNvPr>
            <p:cNvSpPr txBox="1"/>
            <p:nvPr/>
          </p:nvSpPr>
          <p:spPr>
            <a:xfrm>
              <a:off x="1592719" y="277813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346" name="Oval 345">
            <a:extLst>
              <a:ext uri="{FF2B5EF4-FFF2-40B4-BE49-F238E27FC236}">
                <a16:creationId xmlns:a16="http://schemas.microsoft.com/office/drawing/2014/main" id="{0EADB205-1327-CC41-9162-70F2247CB737}"/>
              </a:ext>
            </a:extLst>
          </p:cNvPr>
          <p:cNvSpPr/>
          <p:nvPr/>
        </p:nvSpPr>
        <p:spPr>
          <a:xfrm>
            <a:off x="4639008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E46078A-FCC2-C440-B68C-2511A1FFA021}"/>
              </a:ext>
            </a:extLst>
          </p:cNvPr>
          <p:cNvSpPr/>
          <p:nvPr/>
        </p:nvSpPr>
        <p:spPr>
          <a:xfrm>
            <a:off x="2996998" y="32603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2F25AD18-6CED-FD42-81CD-B52A76C2B3EC}"/>
              </a:ext>
            </a:extLst>
          </p:cNvPr>
          <p:cNvSpPr/>
          <p:nvPr/>
        </p:nvSpPr>
        <p:spPr>
          <a:xfrm>
            <a:off x="9190166" y="250385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1" name="Curved Connector 350">
            <a:extLst>
              <a:ext uri="{FF2B5EF4-FFF2-40B4-BE49-F238E27FC236}">
                <a16:creationId xmlns:a16="http://schemas.microsoft.com/office/drawing/2014/main" id="{3139332E-BC03-7348-85CE-779F09F1F459}"/>
              </a:ext>
            </a:extLst>
          </p:cNvPr>
          <p:cNvCxnSpPr>
            <a:cxnSpLocks/>
            <a:stCxn id="352" idx="1"/>
            <a:endCxn id="353" idx="7"/>
          </p:cNvCxnSpPr>
          <p:nvPr/>
        </p:nvCxnSpPr>
        <p:spPr>
          <a:xfrm rot="16200000" flipH="1" flipV="1">
            <a:off x="8423750" y="2456675"/>
            <a:ext cx="8991" cy="1703841"/>
          </a:xfrm>
          <a:prstGeom prst="curvedConnector3">
            <a:avLst>
              <a:gd name="adj1" fmla="val -1477678"/>
            </a:avLst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Oval 351">
            <a:extLst>
              <a:ext uri="{FF2B5EF4-FFF2-40B4-BE49-F238E27FC236}">
                <a16:creationId xmlns:a16="http://schemas.microsoft.com/office/drawing/2014/main" id="{FE75A2B5-7FB8-ED42-BF9C-ACCFCE1326BA}"/>
              </a:ext>
            </a:extLst>
          </p:cNvPr>
          <p:cNvSpPr/>
          <p:nvPr/>
        </p:nvSpPr>
        <p:spPr>
          <a:xfrm>
            <a:off x="9213862" y="3237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57E108D4-3D34-D647-A942-0850232EC46D}"/>
              </a:ext>
            </a:extLst>
          </p:cNvPr>
          <p:cNvSpPr/>
          <p:nvPr/>
        </p:nvSpPr>
        <p:spPr>
          <a:xfrm>
            <a:off x="7189880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EF3DE817-4BF1-A141-B57C-09CB8797A1DA}"/>
              </a:ext>
            </a:extLst>
          </p:cNvPr>
          <p:cNvGrpSpPr/>
          <p:nvPr/>
        </p:nvGrpSpPr>
        <p:grpSpPr>
          <a:xfrm>
            <a:off x="1814132" y="4170179"/>
            <a:ext cx="2271380" cy="1139517"/>
            <a:chOff x="1814132" y="4170179"/>
            <a:chExt cx="2271380" cy="1139517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EAEB11F7-A84B-5A4F-B98A-3104984901CC}"/>
                </a:ext>
              </a:extLst>
            </p:cNvPr>
            <p:cNvGrpSpPr/>
            <p:nvPr/>
          </p:nvGrpSpPr>
          <p:grpSpPr>
            <a:xfrm>
              <a:off x="2236777" y="4769848"/>
              <a:ext cx="1421003" cy="539848"/>
              <a:chOff x="3692984" y="10767678"/>
              <a:chExt cx="4323725" cy="1387437"/>
            </a:xfrm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E8C82A9-9E6F-B546-80FD-9B553AB64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B25B2844-1C44-6641-A950-3EFBC5CEE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B0AD11C8-FBA0-DF46-9E2F-9F79478D7E51}"/>
                </a:ext>
              </a:extLst>
            </p:cNvPr>
            <p:cNvSpPr txBox="1"/>
            <p:nvPr/>
          </p:nvSpPr>
          <p:spPr>
            <a:xfrm>
              <a:off x="1814132" y="4170179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BAC6AC8D-A679-424B-87A2-4EEFBB120F3D}"/>
              </a:ext>
            </a:extLst>
          </p:cNvPr>
          <p:cNvGrpSpPr/>
          <p:nvPr/>
        </p:nvGrpSpPr>
        <p:grpSpPr>
          <a:xfrm>
            <a:off x="3713606" y="817701"/>
            <a:ext cx="2271380" cy="1140041"/>
            <a:chOff x="3713606" y="817701"/>
            <a:chExt cx="2271380" cy="1140041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67918FD-C571-544C-8E7D-95D688A896C9}"/>
                </a:ext>
              </a:extLst>
            </p:cNvPr>
            <p:cNvGrpSpPr/>
            <p:nvPr/>
          </p:nvGrpSpPr>
          <p:grpSpPr>
            <a:xfrm>
              <a:off x="4115679" y="1417894"/>
              <a:ext cx="1421003" cy="539848"/>
              <a:chOff x="3692984" y="10767678"/>
              <a:chExt cx="4323725" cy="1387437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D2C1553-E692-524A-B2E2-73E350356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E29A4660-CA52-F14C-AA9D-F02F3416B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9D2A8435-BEDA-A447-A1A5-A08A03B1EA18}"/>
                </a:ext>
              </a:extLst>
            </p:cNvPr>
            <p:cNvSpPr txBox="1"/>
            <p:nvPr/>
          </p:nvSpPr>
          <p:spPr>
            <a:xfrm>
              <a:off x="3713606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6230222B-25C6-BA4B-933E-736EDC9E586C}"/>
              </a:ext>
            </a:extLst>
          </p:cNvPr>
          <p:cNvGrpSpPr/>
          <p:nvPr/>
        </p:nvGrpSpPr>
        <p:grpSpPr>
          <a:xfrm>
            <a:off x="6311050" y="827537"/>
            <a:ext cx="2271380" cy="1140041"/>
            <a:chOff x="6308314" y="817701"/>
            <a:chExt cx="2271380" cy="1140041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EC8FB7F-9D61-DA46-8F51-14704420853B}"/>
                </a:ext>
              </a:extLst>
            </p:cNvPr>
            <p:cNvGrpSpPr/>
            <p:nvPr/>
          </p:nvGrpSpPr>
          <p:grpSpPr>
            <a:xfrm>
              <a:off x="6686026" y="1417894"/>
              <a:ext cx="1421003" cy="539848"/>
              <a:chOff x="3692984" y="10767678"/>
              <a:chExt cx="4323725" cy="1387437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DD708AB-D141-0242-B464-76865CEF9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521279CC-86F6-BE40-AFF1-97CC0101E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1BC33580-B926-5D43-B34E-A06CB0D50F3F}"/>
                </a:ext>
              </a:extLst>
            </p:cNvPr>
            <p:cNvSpPr txBox="1"/>
            <p:nvPr/>
          </p:nvSpPr>
          <p:spPr>
            <a:xfrm>
              <a:off x="6308314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49C815DE-D209-F84C-A31E-49C038FAD94F}"/>
              </a:ext>
            </a:extLst>
          </p:cNvPr>
          <p:cNvGrpSpPr/>
          <p:nvPr/>
        </p:nvGrpSpPr>
        <p:grpSpPr>
          <a:xfrm>
            <a:off x="8304546" y="4326665"/>
            <a:ext cx="2271380" cy="1126946"/>
            <a:chOff x="8304546" y="4326665"/>
            <a:chExt cx="2271380" cy="1126946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31E1635-0302-F84A-B440-7AA29D679B14}"/>
                </a:ext>
              </a:extLst>
            </p:cNvPr>
            <p:cNvGrpSpPr/>
            <p:nvPr/>
          </p:nvGrpSpPr>
          <p:grpSpPr>
            <a:xfrm>
              <a:off x="8677929" y="4913763"/>
              <a:ext cx="1421003" cy="539848"/>
              <a:chOff x="3692984" y="10767678"/>
              <a:chExt cx="4323725" cy="1387437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5C820C90-0E8B-0843-8170-965F0BEA8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0DE35A20-10E0-4244-9496-D677289B4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C9FA92AB-9791-3947-9428-4AD7DECEC254}"/>
                </a:ext>
              </a:extLst>
            </p:cNvPr>
            <p:cNvSpPr txBox="1"/>
            <p:nvPr/>
          </p:nvSpPr>
          <p:spPr>
            <a:xfrm>
              <a:off x="8304546" y="432666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cxnSp>
        <p:nvCxnSpPr>
          <p:cNvPr id="298" name="Curved Connector 297">
            <a:extLst>
              <a:ext uri="{FF2B5EF4-FFF2-40B4-BE49-F238E27FC236}">
                <a16:creationId xmlns:a16="http://schemas.microsoft.com/office/drawing/2014/main" id="{940AA68D-78E0-0F46-A7D0-EE045A431214}"/>
              </a:ext>
            </a:extLst>
          </p:cNvPr>
          <p:cNvCxnSpPr>
            <a:cxnSpLocks/>
          </p:cNvCxnSpPr>
          <p:nvPr/>
        </p:nvCxnSpPr>
        <p:spPr>
          <a:xfrm>
            <a:off x="5536682" y="1687818"/>
            <a:ext cx="364723" cy="1238372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urved Connector 299">
            <a:extLst>
              <a:ext uri="{FF2B5EF4-FFF2-40B4-BE49-F238E27FC236}">
                <a16:creationId xmlns:a16="http://schemas.microsoft.com/office/drawing/2014/main" id="{7BE9BACB-4D7D-BF48-AD5B-607457E9AEB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17130" y="1697653"/>
            <a:ext cx="271632" cy="1237143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876E81D-6AF0-A245-87A3-DAC313AB18C5}"/>
              </a:ext>
            </a:extLst>
          </p:cNvPr>
          <p:cNvGrpSpPr/>
          <p:nvPr/>
        </p:nvGrpSpPr>
        <p:grpSpPr>
          <a:xfrm>
            <a:off x="5277841" y="1978465"/>
            <a:ext cx="987134" cy="684844"/>
            <a:chOff x="5732193" y="2712473"/>
            <a:chExt cx="754614" cy="523529"/>
          </a:xfrm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8" name="Cloud 217">
              <a:extLst>
                <a:ext uri="{FF2B5EF4-FFF2-40B4-BE49-F238E27FC236}">
                  <a16:creationId xmlns:a16="http://schemas.microsoft.com/office/drawing/2014/main" id="{58BE228F-F791-A94B-A49B-3B340A004C01}"/>
                </a:ext>
              </a:extLst>
            </p:cNvPr>
            <p:cNvSpPr/>
            <p:nvPr/>
          </p:nvSpPr>
          <p:spPr>
            <a:xfrm>
              <a:off x="5732193" y="2712473"/>
              <a:ext cx="754614" cy="523529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B0974B0F-16C5-C741-83B2-1C0ADD7757C9}"/>
                </a:ext>
              </a:extLst>
            </p:cNvPr>
            <p:cNvSpPr txBox="1"/>
            <p:nvPr/>
          </p:nvSpPr>
          <p:spPr>
            <a:xfrm>
              <a:off x="5801275" y="2751076"/>
              <a:ext cx="609424" cy="447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Privacy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Pipe</a:t>
              </a: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C138CF9D-D52E-B348-9680-32F0503055A4}"/>
              </a:ext>
            </a:extLst>
          </p:cNvPr>
          <p:cNvGrpSpPr/>
          <p:nvPr/>
        </p:nvGrpSpPr>
        <p:grpSpPr>
          <a:xfrm>
            <a:off x="4731541" y="3126434"/>
            <a:ext cx="1205752" cy="672586"/>
            <a:chOff x="1948367" y="924631"/>
            <a:chExt cx="1205752" cy="672586"/>
          </a:xfrm>
        </p:grpSpPr>
        <p:sp>
          <p:nvSpPr>
            <p:cNvPr id="313" name="Folded Corner 312">
              <a:extLst>
                <a:ext uri="{FF2B5EF4-FFF2-40B4-BE49-F238E27FC236}">
                  <a16:creationId xmlns:a16="http://schemas.microsoft.com/office/drawing/2014/main" id="{0C446CBA-0173-4741-8833-1748449C2650}"/>
                </a:ext>
              </a:extLst>
            </p:cNvPr>
            <p:cNvSpPr/>
            <p:nvPr/>
          </p:nvSpPr>
          <p:spPr>
            <a:xfrm>
              <a:off x="1948367" y="924631"/>
              <a:ext cx="1205752" cy="672586"/>
            </a:xfrm>
            <a:prstGeom prst="foldedCorner">
              <a:avLst/>
            </a:prstGeom>
            <a:solidFill>
              <a:schemeClr val="bg1"/>
            </a:solidFill>
            <a:effectLst>
              <a:outerShdw blurRad="127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Block</a:t>
              </a:r>
            </a:p>
          </p:txBody>
        </p:sp>
        <p:sp>
          <p:nvSpPr>
            <p:cNvPr id="314" name="8-Point Star 313">
              <a:extLst>
                <a:ext uri="{FF2B5EF4-FFF2-40B4-BE49-F238E27FC236}">
                  <a16:creationId xmlns:a16="http://schemas.microsoft.com/office/drawing/2014/main" id="{DB1DC8DB-2A22-7149-99A8-74F5E23B09DE}"/>
                </a:ext>
              </a:extLst>
            </p:cNvPr>
            <p:cNvSpPr/>
            <p:nvPr/>
          </p:nvSpPr>
          <p:spPr>
            <a:xfrm>
              <a:off x="2025025" y="1031891"/>
              <a:ext cx="156943" cy="156943"/>
            </a:xfrm>
            <a:prstGeom prst="star8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F793F56E-4C7E-824B-A211-96A0228A56E1}"/>
              </a:ext>
            </a:extLst>
          </p:cNvPr>
          <p:cNvGrpSpPr/>
          <p:nvPr/>
        </p:nvGrpSpPr>
        <p:grpSpPr>
          <a:xfrm>
            <a:off x="3124378" y="1429842"/>
            <a:ext cx="1205752" cy="672586"/>
            <a:chOff x="1948367" y="924631"/>
            <a:chExt cx="1205752" cy="672586"/>
          </a:xfrm>
        </p:grpSpPr>
        <p:sp>
          <p:nvSpPr>
            <p:cNvPr id="305" name="Folded Corner 304">
              <a:extLst>
                <a:ext uri="{FF2B5EF4-FFF2-40B4-BE49-F238E27FC236}">
                  <a16:creationId xmlns:a16="http://schemas.microsoft.com/office/drawing/2014/main" id="{756006F0-8B07-C34B-88BA-1D850C11F012}"/>
                </a:ext>
              </a:extLst>
            </p:cNvPr>
            <p:cNvSpPr/>
            <p:nvPr/>
          </p:nvSpPr>
          <p:spPr>
            <a:xfrm>
              <a:off x="1948367" y="924631"/>
              <a:ext cx="1205752" cy="672586"/>
            </a:xfrm>
            <a:prstGeom prst="foldedCorner">
              <a:avLst/>
            </a:prstGeom>
            <a:solidFill>
              <a:schemeClr val="bg1"/>
            </a:solidFill>
            <a:effectLst>
              <a:outerShdw blurRad="127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Trust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Block</a:t>
              </a:r>
            </a:p>
          </p:txBody>
        </p:sp>
        <p:sp>
          <p:nvSpPr>
            <p:cNvPr id="306" name="8-Point Star 305">
              <a:extLst>
                <a:ext uri="{FF2B5EF4-FFF2-40B4-BE49-F238E27FC236}">
                  <a16:creationId xmlns:a16="http://schemas.microsoft.com/office/drawing/2014/main" id="{25ECF41E-3317-AD4D-A30A-F017FEFDC7D9}"/>
                </a:ext>
              </a:extLst>
            </p:cNvPr>
            <p:cNvSpPr/>
            <p:nvPr/>
          </p:nvSpPr>
          <p:spPr>
            <a:xfrm>
              <a:off x="2025025" y="1031891"/>
              <a:ext cx="156943" cy="156943"/>
            </a:xfrm>
            <a:prstGeom prst="star8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C1168C9B-DEB2-214A-ACA6-AE86DADFE9BF}"/>
              </a:ext>
            </a:extLst>
          </p:cNvPr>
          <p:cNvGrpSpPr/>
          <p:nvPr/>
        </p:nvGrpSpPr>
        <p:grpSpPr>
          <a:xfrm>
            <a:off x="4195582" y="1309882"/>
            <a:ext cx="906584" cy="498772"/>
            <a:chOff x="5976913" y="4474075"/>
            <a:chExt cx="906584" cy="498772"/>
          </a:xfrm>
        </p:grpSpPr>
        <p:sp>
          <p:nvSpPr>
            <p:cNvPr id="308" name="Folded Corner 307">
              <a:extLst>
                <a:ext uri="{FF2B5EF4-FFF2-40B4-BE49-F238E27FC236}">
                  <a16:creationId xmlns:a16="http://schemas.microsoft.com/office/drawing/2014/main" id="{88246B9A-D636-C844-9581-95C7245F20E8}"/>
                </a:ext>
              </a:extLst>
            </p:cNvPr>
            <p:cNvSpPr/>
            <p:nvPr/>
          </p:nvSpPr>
          <p:spPr>
            <a:xfrm>
              <a:off x="5998242" y="4474075"/>
              <a:ext cx="885255" cy="498772"/>
            </a:xfrm>
            <a:prstGeom prst="foldedCorner">
              <a:avLst/>
            </a:prstGeom>
            <a:solidFill>
              <a:schemeClr val="bg1"/>
            </a:solidFill>
            <a:ln>
              <a:prstDash val="sysDot"/>
            </a:ln>
            <a:effectLst>
              <a:outerShdw blurRad="127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9" name="Picture 308">
              <a:extLst>
                <a:ext uri="{FF2B5EF4-FFF2-40B4-BE49-F238E27FC236}">
                  <a16:creationId xmlns:a16="http://schemas.microsoft.com/office/drawing/2014/main" id="{68150C71-4DBD-8140-80FC-585EC347F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0721" y="4534375"/>
              <a:ext cx="250756" cy="2507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2Lef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0" name="Picture 309">
              <a:extLst>
                <a:ext uri="{FF2B5EF4-FFF2-40B4-BE49-F238E27FC236}">
                  <a16:creationId xmlns:a16="http://schemas.microsoft.com/office/drawing/2014/main" id="{29BCD944-B9C0-F04C-B0C5-2AA891171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913" y="4575931"/>
              <a:ext cx="367617" cy="367617"/>
            </a:xfrm>
            <a:prstGeom prst="rect">
              <a:avLst/>
            </a:prstGeom>
          </p:spPr>
        </p:pic>
        <p:sp>
          <p:nvSpPr>
            <p:cNvPr id="311" name="Rounded Rectangle 310">
              <a:extLst>
                <a:ext uri="{FF2B5EF4-FFF2-40B4-BE49-F238E27FC236}">
                  <a16:creationId xmlns:a16="http://schemas.microsoft.com/office/drawing/2014/main" id="{16BDA8B9-04E7-7043-B1A7-B7FA8FA6D32A}"/>
                </a:ext>
              </a:extLst>
            </p:cNvPr>
            <p:cNvSpPr/>
            <p:nvPr/>
          </p:nvSpPr>
          <p:spPr bwMode="auto">
            <a:xfrm>
              <a:off x="6318808" y="4561935"/>
              <a:ext cx="538138" cy="232014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/>
                </a:rPr>
                <a:t>lab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/>
                </a:rPr>
                <a:t>record</a:t>
              </a:r>
            </a:p>
          </p:txBody>
        </p:sp>
      </p:grpSp>
      <p:sp>
        <p:nvSpPr>
          <p:cNvPr id="317" name="Rounded Rectangular Callout 316">
            <a:extLst>
              <a:ext uri="{FF2B5EF4-FFF2-40B4-BE49-F238E27FC236}">
                <a16:creationId xmlns:a16="http://schemas.microsoft.com/office/drawing/2014/main" id="{34C1F852-4289-BD4B-B74B-2F45B1F8CAC4}"/>
              </a:ext>
            </a:extLst>
          </p:cNvPr>
          <p:cNvSpPr/>
          <p:nvPr/>
        </p:nvSpPr>
        <p:spPr>
          <a:xfrm>
            <a:off x="16063" y="500092"/>
            <a:ext cx="3040633" cy="2562207"/>
          </a:xfrm>
          <a:prstGeom prst="wedgeRoundRectCallout">
            <a:avLst>
              <a:gd name="adj1" fmla="val 55784"/>
              <a:gd name="adj2" fmla="val -12843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Before authorizing a request for a resource, 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Privacy Agent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checks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Proof of Trust BlockChain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to confirm the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resource’s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Trust Criteria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are satisfied by the  recipient’s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Trust Credentials.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</p:txBody>
      </p:sp>
      <p:sp>
        <p:nvSpPr>
          <p:cNvPr id="318" name="Rounded Rectangular Callout 317">
            <a:extLst>
              <a:ext uri="{FF2B5EF4-FFF2-40B4-BE49-F238E27FC236}">
                <a16:creationId xmlns:a16="http://schemas.microsoft.com/office/drawing/2014/main" id="{573445AB-7C25-DF48-B777-78F416C555ED}"/>
              </a:ext>
            </a:extLst>
          </p:cNvPr>
          <p:cNvSpPr/>
          <p:nvPr/>
        </p:nvSpPr>
        <p:spPr>
          <a:xfrm>
            <a:off x="3061725" y="13536"/>
            <a:ext cx="5359970" cy="1317728"/>
          </a:xfrm>
          <a:prstGeom prst="wedgeRoundRectCallout">
            <a:avLst>
              <a:gd name="adj1" fmla="val 6000"/>
              <a:gd name="adj2" fmla="val 100248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Once Proof of Trust has been verified,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Privacy Agent opens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Privacy Pipe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(via a HTTP Proxy accessible as a URL or Smart Contract)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to make the Resource available to Recipient Domain.</a:t>
            </a:r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99E9DFF-A78B-094E-8987-FAB7BD90797D}"/>
              </a:ext>
            </a:extLst>
          </p:cNvPr>
          <p:cNvGrpSpPr/>
          <p:nvPr/>
        </p:nvGrpSpPr>
        <p:grpSpPr>
          <a:xfrm>
            <a:off x="5667865" y="3055142"/>
            <a:ext cx="906584" cy="498772"/>
            <a:chOff x="5976913" y="4474075"/>
            <a:chExt cx="906584" cy="498772"/>
          </a:xfrm>
        </p:grpSpPr>
        <p:sp>
          <p:nvSpPr>
            <p:cNvPr id="320" name="Folded Corner 319">
              <a:extLst>
                <a:ext uri="{FF2B5EF4-FFF2-40B4-BE49-F238E27FC236}">
                  <a16:creationId xmlns:a16="http://schemas.microsoft.com/office/drawing/2014/main" id="{603E0F06-1EB3-E948-979D-810C50333BE3}"/>
                </a:ext>
              </a:extLst>
            </p:cNvPr>
            <p:cNvSpPr/>
            <p:nvPr/>
          </p:nvSpPr>
          <p:spPr>
            <a:xfrm>
              <a:off x="5998242" y="4474075"/>
              <a:ext cx="885255" cy="498772"/>
            </a:xfrm>
            <a:prstGeom prst="foldedCorner">
              <a:avLst/>
            </a:prstGeom>
            <a:solidFill>
              <a:schemeClr val="bg1"/>
            </a:solidFill>
            <a:ln>
              <a:prstDash val="sysDot"/>
            </a:ln>
            <a:effectLst>
              <a:outerShdw blurRad="127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1" name="Picture 320">
              <a:extLst>
                <a:ext uri="{FF2B5EF4-FFF2-40B4-BE49-F238E27FC236}">
                  <a16:creationId xmlns:a16="http://schemas.microsoft.com/office/drawing/2014/main" id="{6BA88F1A-5471-D442-BAE6-C4BE7FBF4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0721" y="4534375"/>
              <a:ext cx="250756" cy="2507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2Lef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2" name="Picture 321">
              <a:extLst>
                <a:ext uri="{FF2B5EF4-FFF2-40B4-BE49-F238E27FC236}">
                  <a16:creationId xmlns:a16="http://schemas.microsoft.com/office/drawing/2014/main" id="{22165F38-0A83-8045-B6BF-5CE39B68C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913" y="4575931"/>
              <a:ext cx="367617" cy="367617"/>
            </a:xfrm>
            <a:prstGeom prst="rect">
              <a:avLst/>
            </a:prstGeom>
          </p:spPr>
        </p:pic>
        <p:sp>
          <p:nvSpPr>
            <p:cNvPr id="323" name="Rounded Rectangle 322">
              <a:extLst>
                <a:ext uri="{FF2B5EF4-FFF2-40B4-BE49-F238E27FC236}">
                  <a16:creationId xmlns:a16="http://schemas.microsoft.com/office/drawing/2014/main" id="{1AC8EB55-FCA0-B849-9370-5E7A60967566}"/>
                </a:ext>
              </a:extLst>
            </p:cNvPr>
            <p:cNvSpPr/>
            <p:nvPr/>
          </p:nvSpPr>
          <p:spPr bwMode="auto">
            <a:xfrm>
              <a:off x="6318808" y="4561935"/>
              <a:ext cx="538138" cy="232014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/>
                </a:rPr>
                <a:t>lab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/>
                </a:rPr>
                <a:t>record</a:t>
              </a:r>
            </a:p>
          </p:txBody>
        </p:sp>
      </p:grpSp>
      <p:sp>
        <p:nvSpPr>
          <p:cNvPr id="285" name="Rounded Rectangular Callout 284">
            <a:extLst>
              <a:ext uri="{FF2B5EF4-FFF2-40B4-BE49-F238E27FC236}">
                <a16:creationId xmlns:a16="http://schemas.microsoft.com/office/drawing/2014/main" id="{A06358ED-B577-A448-965A-6197E0AF853F}"/>
              </a:ext>
            </a:extLst>
          </p:cNvPr>
          <p:cNvSpPr/>
          <p:nvPr/>
        </p:nvSpPr>
        <p:spPr>
          <a:xfrm>
            <a:off x="7585210" y="3606013"/>
            <a:ext cx="4095156" cy="2991858"/>
          </a:xfrm>
          <a:prstGeom prst="wedgeRoundRectCallout">
            <a:avLst>
              <a:gd name="adj1" fmla="val -56518"/>
              <a:gd name="adj2" fmla="val -13990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 lvl="0">
              <a:spcAft>
                <a:spcPts val="1800"/>
              </a:spcAft>
              <a:tabLst>
                <a:tab pos="45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Trust Criteria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Trust Credentials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are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automatically inherited by any derivatives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(aggregates, analytic outputs or user responses) no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matter where resources are utilized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ea typeface="Avenir Light" charset="0"/>
                <a:cs typeface="Avenir Light" charset="0"/>
              </a:rPr>
              <a:t>how they are transformed</a:t>
            </a:r>
            <a:r>
              <a:rPr lang="en-US" sz="2000" kern="0" dirty="0">
                <a:solidFill>
                  <a:srgbClr val="000000"/>
                </a:solidFill>
                <a:ea typeface="Avenir Light" charset="0"/>
                <a:cs typeface="Calibri"/>
              </a:rPr>
              <a:t>, or what derivatives emerge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–</a:t>
            </a:r>
            <a:r>
              <a:rPr kumimoji="0" lang="is-I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/>
              </a:rPr>
              <a:t>so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policies are consistently enforced</a:t>
            </a:r>
            <a:r>
              <a:rPr lang="en-US" sz="2000" kern="0" dirty="0">
                <a:solidFill>
                  <a:srgbClr val="000000"/>
                </a:solidFill>
                <a:latin typeface="Calibri" panose="020F0502020204030204"/>
                <a:cs typeface="Calibri"/>
              </a:rPr>
              <a:t> across the network and through time.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</p:txBody>
      </p:sp>
      <p:sp>
        <p:nvSpPr>
          <p:cNvPr id="364" name="Rounded Rectangular Callout 363">
            <a:extLst>
              <a:ext uri="{FF2B5EF4-FFF2-40B4-BE49-F238E27FC236}">
                <a16:creationId xmlns:a16="http://schemas.microsoft.com/office/drawing/2014/main" id="{8D72A81D-9FB8-274D-81E8-617032625646}"/>
              </a:ext>
            </a:extLst>
          </p:cNvPr>
          <p:cNvSpPr/>
          <p:nvPr/>
        </p:nvSpPr>
        <p:spPr>
          <a:xfrm>
            <a:off x="55883" y="3790377"/>
            <a:ext cx="4783513" cy="3005035"/>
          </a:xfrm>
          <a:prstGeom prst="wedgeRoundRectCallout">
            <a:avLst>
              <a:gd name="adj1" fmla="val -6607"/>
              <a:gd name="adj2" fmla="val -58169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 lvl="0">
              <a:spcAft>
                <a:spcPts val="600"/>
              </a:spcAft>
              <a:tabLst>
                <a:tab pos="45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‘Classical’ Privacy Domains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map data into formats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Avenir Light" charset="0"/>
                <a:cs typeface="Avenir Light" charset="0"/>
              </a:rPr>
              <a:t>and terminologies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specified by recipient software’s trust credentials while it is still opaque,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partitions computation across secure enclaves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. </a:t>
            </a:r>
          </a:p>
          <a:p>
            <a:pPr lvl="0">
              <a:spcAft>
                <a:spcPts val="600"/>
              </a:spcAft>
              <a:tabLst>
                <a:tab pos="457200" algn="l"/>
              </a:tabLst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This supports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off-the-shelf cloud-enabled software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,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yet enables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bullet-proof security </a:t>
            </a:r>
            <a:r>
              <a:rPr lang="en-US" sz="2000" b="1" u="sng" dirty="0">
                <a:solidFill>
                  <a:srgbClr val="0070C0"/>
                </a:solidFill>
                <a:latin typeface="Calibri" panose="020F0502020204030204"/>
                <a:ea typeface="Avenir Light" charset="0"/>
                <a:cs typeface="Avenir Light" charset="0"/>
              </a:rPr>
              <a:t>up to thousands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of times more difficult   to breach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.</a:t>
            </a:r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9AC8C8BC-57F5-7641-92DB-879C4D3BFF9D}"/>
              </a:ext>
            </a:extLst>
          </p:cNvPr>
          <p:cNvSpPr/>
          <p:nvPr/>
        </p:nvSpPr>
        <p:spPr>
          <a:xfrm>
            <a:off x="2168577" y="3254685"/>
            <a:ext cx="1143647" cy="382931"/>
          </a:xfrm>
          <a:prstGeom prst="ellipse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559CF298-A02F-5F48-895D-78137E2AB016}"/>
              </a:ext>
            </a:extLst>
          </p:cNvPr>
          <p:cNvSpPr/>
          <p:nvPr/>
        </p:nvSpPr>
        <p:spPr>
          <a:xfrm>
            <a:off x="6848995" y="1465893"/>
            <a:ext cx="1143647" cy="382931"/>
          </a:xfrm>
          <a:prstGeom prst="ellipse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Triangle 220">
            <a:extLst>
              <a:ext uri="{FF2B5EF4-FFF2-40B4-BE49-F238E27FC236}">
                <a16:creationId xmlns:a16="http://schemas.microsoft.com/office/drawing/2014/main" id="{1C3EDD5B-7761-D944-AD13-368478DB17FB}"/>
              </a:ext>
            </a:extLst>
          </p:cNvPr>
          <p:cNvSpPr/>
          <p:nvPr/>
        </p:nvSpPr>
        <p:spPr>
          <a:xfrm rot="14982995" flipH="1">
            <a:off x="6445213" y="2068901"/>
            <a:ext cx="1899195" cy="1266587"/>
          </a:xfrm>
          <a:prstGeom prst="triangle">
            <a:avLst>
              <a:gd name="adj" fmla="val 58389"/>
            </a:avLst>
          </a:prstGeom>
          <a:solidFill>
            <a:srgbClr val="8FAADC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B092-D653-6849-98C7-C281E79C9ABE}"/>
              </a:ext>
            </a:extLst>
          </p:cNvPr>
          <p:cNvGrpSpPr/>
          <p:nvPr/>
        </p:nvGrpSpPr>
        <p:grpSpPr>
          <a:xfrm>
            <a:off x="7318406" y="1389336"/>
            <a:ext cx="2083318" cy="2052838"/>
            <a:chOff x="9834951" y="391972"/>
            <a:chExt cx="2083318" cy="2052838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710439EA-F753-C54B-9E17-EFF53AF52830}"/>
                </a:ext>
              </a:extLst>
            </p:cNvPr>
            <p:cNvGrpSpPr/>
            <p:nvPr/>
          </p:nvGrpSpPr>
          <p:grpSpPr>
            <a:xfrm>
              <a:off x="9834951" y="391972"/>
              <a:ext cx="1286520" cy="895644"/>
              <a:chOff x="8085300" y="1704536"/>
              <a:chExt cx="1286520" cy="895644"/>
            </a:xfrm>
          </p:grpSpPr>
          <p:sp>
            <p:nvSpPr>
              <p:cNvPr id="299" name="Folded Corner 298">
                <a:extLst>
                  <a:ext uri="{FF2B5EF4-FFF2-40B4-BE49-F238E27FC236}">
                    <a16:creationId xmlns:a16="http://schemas.microsoft.com/office/drawing/2014/main" id="{0AE9A44B-193B-D443-98A7-7692E7083C94}"/>
                  </a:ext>
                </a:extLst>
              </p:cNvPr>
              <p:cNvSpPr/>
              <p:nvPr/>
            </p:nvSpPr>
            <p:spPr>
              <a:xfrm>
                <a:off x="8140682" y="1770812"/>
                <a:ext cx="1231138" cy="829368"/>
              </a:xfrm>
              <a:prstGeom prst="foldedCorner">
                <a:avLst/>
              </a:prstGeo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01" name="Picture 300">
                <a:extLst>
                  <a:ext uri="{FF2B5EF4-FFF2-40B4-BE49-F238E27FC236}">
                    <a16:creationId xmlns:a16="http://schemas.microsoft.com/office/drawing/2014/main" id="{FCB3EA75-A137-F247-90D3-B9FDBFDA0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02584" y="1873802"/>
                <a:ext cx="973282" cy="224167"/>
              </a:xfrm>
              <a:prstGeom prst="rect">
                <a:avLst/>
              </a:prstGeom>
            </p:spPr>
          </p:pic>
          <p:sp>
            <p:nvSpPr>
              <p:cNvPr id="302" name="8-Point Star 301">
                <a:extLst>
                  <a:ext uri="{FF2B5EF4-FFF2-40B4-BE49-F238E27FC236}">
                    <a16:creationId xmlns:a16="http://schemas.microsoft.com/office/drawing/2014/main" id="{3EB096C6-8628-1040-952B-E30A13398653}"/>
                  </a:ext>
                </a:extLst>
              </p:cNvPr>
              <p:cNvSpPr/>
              <p:nvPr/>
            </p:nvSpPr>
            <p:spPr>
              <a:xfrm>
                <a:off x="8085300" y="1704536"/>
                <a:ext cx="177276" cy="177276"/>
              </a:xfrm>
              <a:prstGeom prst="star8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AD9D63BF-3BE0-BA4D-90D2-49724E41986B}"/>
                  </a:ext>
                </a:extLst>
              </p:cNvPr>
              <p:cNvSpPr txBox="1"/>
              <p:nvPr/>
            </p:nvSpPr>
            <p:spPr>
              <a:xfrm>
                <a:off x="8134848" y="2140452"/>
                <a:ext cx="115127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TNAP</a:t>
                </a:r>
                <a:r>
                  <a:rPr kumimoji="0" lang="en-US" sz="105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Accredited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CEAP</a:t>
                </a:r>
                <a:r>
                  <a:rPr kumimoji="0" lang="en-US" sz="105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Accredited</a:t>
                </a:r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F0101ECC-5DF6-AD45-BE36-CE1F1D40CE4D}"/>
                </a:ext>
              </a:extLst>
            </p:cNvPr>
            <p:cNvGrpSpPr/>
            <p:nvPr/>
          </p:nvGrpSpPr>
          <p:grpSpPr>
            <a:xfrm>
              <a:off x="10074744" y="787932"/>
              <a:ext cx="1286520" cy="864461"/>
              <a:chOff x="7113926" y="4909596"/>
              <a:chExt cx="1286520" cy="864461"/>
            </a:xfrm>
          </p:grpSpPr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275D4778-3111-F74B-8DED-252806AE07B5}"/>
                  </a:ext>
                </a:extLst>
              </p:cNvPr>
              <p:cNvGrpSpPr/>
              <p:nvPr/>
            </p:nvGrpSpPr>
            <p:grpSpPr>
              <a:xfrm>
                <a:off x="7113926" y="4909596"/>
                <a:ext cx="1286520" cy="864461"/>
                <a:chOff x="8085300" y="1704536"/>
                <a:chExt cx="1286520" cy="864461"/>
              </a:xfrm>
            </p:grpSpPr>
            <p:sp>
              <p:nvSpPr>
                <p:cNvPr id="294" name="Folded Corner 293">
                  <a:extLst>
                    <a:ext uri="{FF2B5EF4-FFF2-40B4-BE49-F238E27FC236}">
                      <a16:creationId xmlns:a16="http://schemas.microsoft.com/office/drawing/2014/main" id="{6BFF3C27-82DF-084A-B441-2F1F73E69F2C}"/>
                    </a:ext>
                  </a:extLst>
                </p:cNvPr>
                <p:cNvSpPr/>
                <p:nvPr/>
              </p:nvSpPr>
              <p:spPr>
                <a:xfrm>
                  <a:off x="8140682" y="1770812"/>
                  <a:ext cx="1231138" cy="798185"/>
                </a:xfrm>
                <a:prstGeom prst="foldedCorner">
                  <a:avLst/>
                </a:prstGeom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8-Point Star 294">
                  <a:extLst>
                    <a:ext uri="{FF2B5EF4-FFF2-40B4-BE49-F238E27FC236}">
                      <a16:creationId xmlns:a16="http://schemas.microsoft.com/office/drawing/2014/main" id="{9D262433-2A66-4449-BEDF-A3A76FD11F3A}"/>
                    </a:ext>
                  </a:extLst>
                </p:cNvPr>
                <p:cNvSpPr/>
                <p:nvPr/>
              </p:nvSpPr>
              <p:spPr>
                <a:xfrm>
                  <a:off x="8085300" y="1704536"/>
                  <a:ext cx="177276" cy="177276"/>
                </a:xfrm>
                <a:prstGeom prst="star8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TextBox 296">
                  <a:extLst>
                    <a:ext uri="{FF2B5EF4-FFF2-40B4-BE49-F238E27FC236}">
                      <a16:creationId xmlns:a16="http://schemas.microsoft.com/office/drawing/2014/main" id="{4F83B067-5E41-2E47-BF14-1CC5D2FF3870}"/>
                    </a:ext>
                  </a:extLst>
                </p:cNvPr>
                <p:cNvSpPr txBox="1"/>
                <p:nvPr/>
              </p:nvSpPr>
              <p:spPr>
                <a:xfrm>
                  <a:off x="8202581" y="2153499"/>
                  <a:ext cx="1048685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FICAM Certified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SAFE Certified</a:t>
                  </a:r>
                </a:p>
              </p:txBody>
            </p:sp>
          </p:grpSp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id="{6497EF7C-FE2D-FE4B-9B0B-8126BD3E56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37990" y="5012094"/>
                <a:ext cx="742933" cy="324003"/>
              </a:xfrm>
              <a:prstGeom prst="rect">
                <a:avLst/>
              </a:prstGeom>
            </p:spPr>
          </p:pic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74E63A5A-379E-504A-B272-11DCA82E4C3E}"/>
                </a:ext>
              </a:extLst>
            </p:cNvPr>
            <p:cNvGrpSpPr/>
            <p:nvPr/>
          </p:nvGrpSpPr>
          <p:grpSpPr>
            <a:xfrm>
              <a:off x="10373251" y="1224420"/>
              <a:ext cx="1286520" cy="829313"/>
              <a:chOff x="8378151" y="2188293"/>
              <a:chExt cx="1286520" cy="829313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79699D3E-4DBA-AC46-AC4D-6578EC7B3B2A}"/>
                  </a:ext>
                </a:extLst>
              </p:cNvPr>
              <p:cNvGrpSpPr/>
              <p:nvPr/>
            </p:nvGrpSpPr>
            <p:grpSpPr>
              <a:xfrm>
                <a:off x="8378151" y="2188293"/>
                <a:ext cx="1286520" cy="829313"/>
                <a:chOff x="8085300" y="1717236"/>
                <a:chExt cx="1286520" cy="829313"/>
              </a:xfrm>
            </p:grpSpPr>
            <p:sp>
              <p:nvSpPr>
                <p:cNvPr id="286" name="Folded Corner 285">
                  <a:extLst>
                    <a:ext uri="{FF2B5EF4-FFF2-40B4-BE49-F238E27FC236}">
                      <a16:creationId xmlns:a16="http://schemas.microsoft.com/office/drawing/2014/main" id="{216DBDB9-76B4-EE4F-9C2C-77055BF93364}"/>
                    </a:ext>
                  </a:extLst>
                </p:cNvPr>
                <p:cNvSpPr/>
                <p:nvPr/>
              </p:nvSpPr>
              <p:spPr>
                <a:xfrm>
                  <a:off x="8140682" y="1770812"/>
                  <a:ext cx="1231138" cy="775737"/>
                </a:xfrm>
                <a:prstGeom prst="foldedCorner">
                  <a:avLst/>
                </a:prstGeom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8-Point Star 286">
                  <a:extLst>
                    <a:ext uri="{FF2B5EF4-FFF2-40B4-BE49-F238E27FC236}">
                      <a16:creationId xmlns:a16="http://schemas.microsoft.com/office/drawing/2014/main" id="{7CC79546-5EEC-B342-83B1-84CF34749AE5}"/>
                    </a:ext>
                  </a:extLst>
                </p:cNvPr>
                <p:cNvSpPr/>
                <p:nvPr/>
              </p:nvSpPr>
              <p:spPr>
                <a:xfrm>
                  <a:off x="8085300" y="1717236"/>
                  <a:ext cx="177276" cy="177276"/>
                </a:xfrm>
                <a:prstGeom prst="star8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26E5E043-2955-9249-BCC2-E9F543C624D7}"/>
                    </a:ext>
                  </a:extLst>
                </p:cNvPr>
                <p:cNvSpPr txBox="1"/>
                <p:nvPr/>
              </p:nvSpPr>
              <p:spPr>
                <a:xfrm>
                  <a:off x="8098864" y="2110818"/>
                  <a:ext cx="1263487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CFR 42-2 Compliant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HIPAA Compliant</a:t>
                  </a:r>
                </a:p>
              </p:txBody>
            </p:sp>
          </p:grpSp>
          <p:pic>
            <p:nvPicPr>
              <p:cNvPr id="267" name="Picture 266">
                <a:extLst>
                  <a:ext uri="{FF2B5EF4-FFF2-40B4-BE49-F238E27FC236}">
                    <a16:creationId xmlns:a16="http://schemas.microsoft.com/office/drawing/2014/main" id="{88FEA2F3-C907-7847-8D1A-1602A0D29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92419" y="2295633"/>
                <a:ext cx="501611" cy="300967"/>
              </a:xfrm>
              <a:prstGeom prst="rect">
                <a:avLst/>
              </a:prstGeom>
            </p:spPr>
          </p:pic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E30FD98-88B6-584C-A502-950A6F052EFF}"/>
                </a:ext>
              </a:extLst>
            </p:cNvPr>
            <p:cNvGrpSpPr/>
            <p:nvPr/>
          </p:nvGrpSpPr>
          <p:grpSpPr>
            <a:xfrm>
              <a:off x="10631749" y="1631408"/>
              <a:ext cx="1286520" cy="813402"/>
              <a:chOff x="6700177" y="5147318"/>
              <a:chExt cx="1286520" cy="813402"/>
            </a:xfrm>
          </p:grpSpPr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67D91E85-4C64-3E49-A55D-814699D0EB54}"/>
                  </a:ext>
                </a:extLst>
              </p:cNvPr>
              <p:cNvGrpSpPr/>
              <p:nvPr/>
            </p:nvGrpSpPr>
            <p:grpSpPr>
              <a:xfrm>
                <a:off x="6700177" y="5147318"/>
                <a:ext cx="1286520" cy="813402"/>
                <a:chOff x="8085300" y="1704536"/>
                <a:chExt cx="1286520" cy="813402"/>
              </a:xfrm>
            </p:grpSpPr>
            <p:sp>
              <p:nvSpPr>
                <p:cNvPr id="248" name="Folded Corner 247">
                  <a:extLst>
                    <a:ext uri="{FF2B5EF4-FFF2-40B4-BE49-F238E27FC236}">
                      <a16:creationId xmlns:a16="http://schemas.microsoft.com/office/drawing/2014/main" id="{49DA601F-11DB-444C-B33F-9CD7D385EC10}"/>
                    </a:ext>
                  </a:extLst>
                </p:cNvPr>
                <p:cNvSpPr/>
                <p:nvPr/>
              </p:nvSpPr>
              <p:spPr>
                <a:xfrm>
                  <a:off x="8140682" y="1709852"/>
                  <a:ext cx="1231138" cy="786105"/>
                </a:xfrm>
                <a:prstGeom prst="foldedCorner">
                  <a:avLst/>
                </a:prstGeom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8-Point Star 250">
                  <a:extLst>
                    <a:ext uri="{FF2B5EF4-FFF2-40B4-BE49-F238E27FC236}">
                      <a16:creationId xmlns:a16="http://schemas.microsoft.com/office/drawing/2014/main" id="{3F46DFD7-D330-2F4B-A868-27BA2498C371}"/>
                    </a:ext>
                  </a:extLst>
                </p:cNvPr>
                <p:cNvSpPr/>
                <p:nvPr/>
              </p:nvSpPr>
              <p:spPr>
                <a:xfrm>
                  <a:off x="8085300" y="1704536"/>
                  <a:ext cx="177276" cy="177276"/>
                </a:xfrm>
                <a:prstGeom prst="star8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3320EF6A-B2D0-D042-BCD1-21D1A0B99399}"/>
                    </a:ext>
                  </a:extLst>
                </p:cNvPr>
                <p:cNvSpPr txBox="1"/>
                <p:nvPr/>
              </p:nvSpPr>
              <p:spPr>
                <a:xfrm>
                  <a:off x="8264748" y="2102440"/>
                  <a:ext cx="849913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NIST 800-53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Certified</a:t>
                  </a:r>
                </a:p>
              </p:txBody>
            </p:sp>
          </p:grpSp>
          <p:pic>
            <p:nvPicPr>
              <p:cNvPr id="246" name="Picture 245">
                <a:extLst>
                  <a:ext uri="{FF2B5EF4-FFF2-40B4-BE49-F238E27FC236}">
                    <a16:creationId xmlns:a16="http://schemas.microsoft.com/office/drawing/2014/main" id="{6730940D-1780-0143-B63D-C583605B9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82115" y="5233966"/>
                <a:ext cx="555482" cy="298087"/>
              </a:xfrm>
              <a:prstGeom prst="rect">
                <a:avLst/>
              </a:prstGeom>
            </p:spPr>
          </p:pic>
          <p:pic>
            <p:nvPicPr>
              <p:cNvPr id="247" name="Picture 246">
                <a:extLst>
                  <a:ext uri="{FF2B5EF4-FFF2-40B4-BE49-F238E27FC236}">
                    <a16:creationId xmlns:a16="http://schemas.microsoft.com/office/drawing/2014/main" id="{CAB763BB-BE65-BA4E-89AB-FF78D86D6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42852" y="5245897"/>
                <a:ext cx="405395" cy="278018"/>
              </a:xfrm>
              <a:prstGeom prst="rect">
                <a:avLst/>
              </a:prstGeom>
            </p:spPr>
          </p:pic>
        </p:grpSp>
      </p:grpSp>
      <p:sp>
        <p:nvSpPr>
          <p:cNvPr id="344" name="Rounded Rectangular Callout 343">
            <a:extLst>
              <a:ext uri="{FF2B5EF4-FFF2-40B4-BE49-F238E27FC236}">
                <a16:creationId xmlns:a16="http://schemas.microsoft.com/office/drawing/2014/main" id="{10F7DA11-0948-2644-86AF-49CE983B4E39}"/>
              </a:ext>
            </a:extLst>
          </p:cNvPr>
          <p:cNvSpPr/>
          <p:nvPr/>
        </p:nvSpPr>
        <p:spPr>
          <a:xfrm>
            <a:off x="8024143" y="988028"/>
            <a:ext cx="4088300" cy="2356514"/>
          </a:xfrm>
          <a:prstGeom prst="wedgeRoundRectCallout">
            <a:avLst>
              <a:gd name="adj1" fmla="val -59129"/>
              <a:gd name="adj2" fmla="val -19649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‘Quantum’ Privacy Domains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keep data fully opaque and partitioned  at all times,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enabling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virtually unbreakable security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up to millions of times more difficult to breach than traditional approaches, yet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with modest computational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overhead. </a:t>
            </a:r>
          </a:p>
        </p:txBody>
      </p:sp>
    </p:spTree>
    <p:extLst>
      <p:ext uri="{BB962C8B-B14F-4D97-AF65-F5344CB8AC3E}">
        <p14:creationId xmlns:p14="http://schemas.microsoft.com/office/powerpoint/2010/main" val="42072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4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  <p:bldP spid="317" grpId="1" animBg="1"/>
      <p:bldP spid="318" grpId="0" animBg="1"/>
      <p:bldP spid="318" grpId="1" animBg="1"/>
      <p:bldP spid="285" grpId="0" animBg="1"/>
      <p:bldP spid="285" grpId="1" animBg="1"/>
      <p:bldP spid="364" grpId="0" animBg="1"/>
      <p:bldP spid="364" grpId="1" animBg="1"/>
      <p:bldP spid="380" grpId="0" animBg="1"/>
      <p:bldP spid="380" grpId="1" animBg="1"/>
      <p:bldP spid="381" grpId="0" animBg="1"/>
      <p:bldP spid="221" grpId="0" animBg="1"/>
      <p:bldP spid="221" grpId="1" animBg="1"/>
      <p:bldP spid="3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loud 344">
            <a:extLst>
              <a:ext uri="{FF2B5EF4-FFF2-40B4-BE49-F238E27FC236}">
                <a16:creationId xmlns:a16="http://schemas.microsoft.com/office/drawing/2014/main" id="{FE0EC023-D9DB-6545-A2AF-131DB3898CEE}"/>
              </a:ext>
            </a:extLst>
          </p:cNvPr>
          <p:cNvSpPr/>
          <p:nvPr/>
        </p:nvSpPr>
        <p:spPr bwMode="auto">
          <a:xfrm>
            <a:off x="1484347" y="1629946"/>
            <a:ext cx="8995896" cy="459715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DEF5E51C-1B8E-7542-B580-608E0E7E847F}"/>
              </a:ext>
            </a:extLst>
          </p:cNvPr>
          <p:cNvGrpSpPr/>
          <p:nvPr/>
        </p:nvGrpSpPr>
        <p:grpSpPr>
          <a:xfrm>
            <a:off x="637901" y="3308654"/>
            <a:ext cx="2858028" cy="1023887"/>
            <a:chOff x="637901" y="3308654"/>
            <a:chExt cx="2858028" cy="1023887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01691D6F-02DB-CF43-8F5E-4E60A4F8B939}"/>
                </a:ext>
              </a:extLst>
            </p:cNvPr>
            <p:cNvGrpSpPr/>
            <p:nvPr/>
          </p:nvGrpSpPr>
          <p:grpSpPr>
            <a:xfrm>
              <a:off x="637901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FDEABE2-8DE7-C84D-ADD7-5F473C29228D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CC8DC093-23E8-4948-A3E4-222483DD53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4CA27CF0-C175-8840-B377-68F697E15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848CCED7-8E99-8E48-95CA-3468A25D16A9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Government Agencies</a:t>
                </a:r>
              </a:p>
            </p:txBody>
          </p: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5E78489E-11D4-F345-90D6-34C40549598C}"/>
                </a:ext>
              </a:extLst>
            </p:cNvPr>
            <p:cNvSpPr txBox="1"/>
            <p:nvPr/>
          </p:nvSpPr>
          <p:spPr>
            <a:xfrm>
              <a:off x="643041" y="3308654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ConnectWell San Diego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72775596-4DE3-5948-AC6B-A1B622B1A78A}"/>
              </a:ext>
            </a:extLst>
          </p:cNvPr>
          <p:cNvGrpSpPr/>
          <p:nvPr/>
        </p:nvGrpSpPr>
        <p:grpSpPr>
          <a:xfrm>
            <a:off x="747329" y="4859632"/>
            <a:ext cx="2852888" cy="1025401"/>
            <a:chOff x="747329" y="4859632"/>
            <a:chExt cx="2852888" cy="1025401"/>
          </a:xfrm>
        </p:grpSpPr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19107E01-4630-BD4B-8BA2-77114BA2D3E4}"/>
                </a:ext>
              </a:extLst>
            </p:cNvPr>
            <p:cNvGrpSpPr/>
            <p:nvPr/>
          </p:nvGrpSpPr>
          <p:grpSpPr>
            <a:xfrm>
              <a:off x="796754" y="4873575"/>
              <a:ext cx="2662387" cy="1011458"/>
              <a:chOff x="6423779" y="-301436"/>
              <a:chExt cx="3192389" cy="1212809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F71EA8DB-E6A7-8840-ACE0-CAD100FD6AB4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4119FC80-A95F-514D-BD9A-BB83EBEFB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14BFE810-4391-E049-A8F4-29266011E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8B7A20D0-C515-1848-93A1-ACC14C5CF80A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Schools &amp; Ed Institutions</a:t>
                </a:r>
              </a:p>
            </p:txBody>
          </p:sp>
        </p:grp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CA737C81-C47D-4F42-A3E0-FFAE0ABEFA63}"/>
                </a:ext>
              </a:extLst>
            </p:cNvPr>
            <p:cNvSpPr txBox="1"/>
            <p:nvPr/>
          </p:nvSpPr>
          <p:spPr>
            <a:xfrm>
              <a:off x="747329" y="485963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Education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963CD90-FA46-4F45-8033-D18DEA0E8896}"/>
              </a:ext>
            </a:extLst>
          </p:cNvPr>
          <p:cNvGrpSpPr/>
          <p:nvPr/>
        </p:nvGrpSpPr>
        <p:grpSpPr>
          <a:xfrm>
            <a:off x="9096297" y="3318702"/>
            <a:ext cx="2852888" cy="1013839"/>
            <a:chOff x="9096297" y="3318702"/>
            <a:chExt cx="2852888" cy="1013839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4EEAB96-F5C7-9442-949E-36BCE9E28C06}"/>
                </a:ext>
              </a:extLst>
            </p:cNvPr>
            <p:cNvGrpSpPr/>
            <p:nvPr/>
          </p:nvGrpSpPr>
          <p:grpSpPr>
            <a:xfrm>
              <a:off x="9176506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3F1685AB-58EB-2746-B30A-5C6C8316B991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21E9C4A8-C867-E442-9A9A-8882AEC8C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727FBC67-DE40-7D43-A27A-CAF47341E9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48521A1C-94B5-0C44-B50D-CD336DEF0D4F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Clinical Research Organization</a:t>
                </a:r>
              </a:p>
            </p:txBody>
          </p:sp>
        </p:grp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588D971-00FE-3B4D-95F1-3C74BA010BD0}"/>
                </a:ext>
              </a:extLst>
            </p:cNvPr>
            <p:cNvSpPr txBox="1"/>
            <p:nvPr/>
          </p:nvSpPr>
          <p:spPr>
            <a:xfrm>
              <a:off x="9096297" y="331870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 Health Sciences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6770862-4704-374E-AFB0-F4E6E94C9D1D}"/>
              </a:ext>
            </a:extLst>
          </p:cNvPr>
          <p:cNvGrpSpPr/>
          <p:nvPr/>
        </p:nvGrpSpPr>
        <p:grpSpPr>
          <a:xfrm>
            <a:off x="6818001" y="1447586"/>
            <a:ext cx="2852888" cy="1023064"/>
            <a:chOff x="6818001" y="1447586"/>
            <a:chExt cx="2852888" cy="1023064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73CB1572-79FA-BE48-B878-B7B2E688E570}"/>
                </a:ext>
              </a:extLst>
            </p:cNvPr>
            <p:cNvGrpSpPr/>
            <p:nvPr/>
          </p:nvGrpSpPr>
          <p:grpSpPr>
            <a:xfrm>
              <a:off x="6865759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91B853C6-229E-7F4F-AEC6-6E9691F1BF0A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B7C4A92E-0505-8D48-A523-9CE06CC00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5816F5AE-0CD7-524E-9E34-C4BB6AC31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DC3B6A71-316E-FB43-A68B-3508DE0A6286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Analytics </a:t>
                </a:r>
              </a:p>
            </p:txBody>
          </p: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B02A13DA-7388-754F-87BB-8241D8F1DAC1}"/>
                </a:ext>
              </a:extLst>
            </p:cNvPr>
            <p:cNvSpPr txBox="1"/>
            <p:nvPr/>
          </p:nvSpPr>
          <p:spPr>
            <a:xfrm>
              <a:off x="6818001" y="144758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Certara / Synchrogenix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0612B5BF-81FC-D648-BDBC-AF539CC6EC5B}"/>
              </a:ext>
            </a:extLst>
          </p:cNvPr>
          <p:cNvGrpSpPr/>
          <p:nvPr/>
        </p:nvGrpSpPr>
        <p:grpSpPr>
          <a:xfrm>
            <a:off x="8580499" y="5006258"/>
            <a:ext cx="2852888" cy="1173768"/>
            <a:chOff x="8580499" y="5006258"/>
            <a:chExt cx="2852888" cy="1173768"/>
          </a:xfrm>
        </p:grpSpPr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A90EC114-5350-EC47-A4F0-F116268DA7E3}"/>
                </a:ext>
              </a:extLst>
            </p:cNvPr>
            <p:cNvGrpSpPr/>
            <p:nvPr/>
          </p:nvGrpSpPr>
          <p:grpSpPr>
            <a:xfrm>
              <a:off x="8650756" y="5020536"/>
              <a:ext cx="2662387" cy="1011458"/>
              <a:chOff x="6423779" y="-301436"/>
              <a:chExt cx="3192389" cy="121280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E4482DDA-D95E-114D-9938-235044166D15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DE535F16-7E0C-AD4D-B6B4-213787C98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A2113C37-3ADA-B54D-B7F0-77CF0BA0B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5C875FBA-151A-8A49-93A9-AA2C37936F70}"/>
                  </a:ext>
                </a:extLst>
              </p:cNvPr>
              <p:cNvSpPr txBox="1"/>
              <p:nvPr/>
            </p:nvSpPr>
            <p:spPr>
              <a:xfrm>
                <a:off x="6611565" y="-2383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IT Services &amp; Integrators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53143AD-913D-8546-84FC-ED01D47975FD}"/>
                </a:ext>
              </a:extLst>
            </p:cNvPr>
            <p:cNvSpPr txBox="1"/>
            <p:nvPr/>
          </p:nvSpPr>
          <p:spPr>
            <a:xfrm>
              <a:off x="8580499" y="5006258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Distributed Health Platform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0B6A0F6C-211C-FE45-BBC9-F380A451B499}"/>
              </a:ext>
            </a:extLst>
          </p:cNvPr>
          <p:cNvGrpSpPr/>
          <p:nvPr/>
        </p:nvGrpSpPr>
        <p:grpSpPr>
          <a:xfrm>
            <a:off x="2634959" y="1426591"/>
            <a:ext cx="2852888" cy="1173768"/>
            <a:chOff x="2634959" y="1426591"/>
            <a:chExt cx="2852888" cy="1173768"/>
          </a:xfrm>
        </p:grpSpPr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70F8F094-A8A2-DB43-8B13-23AD347E60CA}"/>
                </a:ext>
              </a:extLst>
            </p:cNvPr>
            <p:cNvGrpSpPr/>
            <p:nvPr/>
          </p:nvGrpSpPr>
          <p:grpSpPr>
            <a:xfrm>
              <a:off x="2658054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B947BDC8-A185-B54C-A870-17AAD4CB60AC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8F15F5AB-D069-9A4B-AC9C-99D3FB7A84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E26ED587-3EA8-6942-B463-8DCFA43B1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BC4CB53A-E945-134C-8D36-AD5EEB992A21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Consumer-Directed Health</a:t>
                </a:r>
              </a:p>
            </p:txBody>
          </p:sp>
        </p:grp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F199D757-0193-9F49-AB0F-641BEF1EF8C8}"/>
                </a:ext>
              </a:extLst>
            </p:cNvPr>
            <p:cNvSpPr txBox="1"/>
            <p:nvPr/>
          </p:nvSpPr>
          <p:spPr>
            <a:xfrm>
              <a:off x="2634959" y="1426591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Health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6B8F9C7-CD44-5244-8DCF-76B4370E7AED}"/>
              </a:ext>
            </a:extLst>
          </p:cNvPr>
          <p:cNvGrpSpPr/>
          <p:nvPr/>
        </p:nvGrpSpPr>
        <p:grpSpPr>
          <a:xfrm>
            <a:off x="8731504" y="2612774"/>
            <a:ext cx="2271380" cy="1130751"/>
            <a:chOff x="8731504" y="2612774"/>
            <a:chExt cx="2271380" cy="1130751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6B1737B-D545-4E47-9075-1BA55921A1A3}"/>
                </a:ext>
              </a:extLst>
            </p:cNvPr>
            <p:cNvGrpSpPr/>
            <p:nvPr/>
          </p:nvGrpSpPr>
          <p:grpSpPr>
            <a:xfrm>
              <a:off x="9133057" y="3203677"/>
              <a:ext cx="1421003" cy="539848"/>
              <a:chOff x="3692984" y="10767678"/>
              <a:chExt cx="4323725" cy="1387437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15D2B7D-3C41-B04B-931D-A531703B3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E18DD8E-BB3A-D242-9503-F7BC4B849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0082529E-9DED-BC45-A483-EB323DD30377}"/>
                </a:ext>
              </a:extLst>
            </p:cNvPr>
            <p:cNvSpPr txBox="1"/>
            <p:nvPr/>
          </p:nvSpPr>
          <p:spPr>
            <a:xfrm>
              <a:off x="8731504" y="261277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5AA42D1-CB79-0444-A136-8CA9D3AB1CE1}"/>
              </a:ext>
            </a:extLst>
          </p:cNvPr>
          <p:cNvGrpSpPr/>
          <p:nvPr/>
        </p:nvGrpSpPr>
        <p:grpSpPr>
          <a:xfrm>
            <a:off x="3275335" y="4025764"/>
            <a:ext cx="3218660" cy="1584155"/>
            <a:chOff x="2499124" y="2097213"/>
            <a:chExt cx="3218660" cy="1584155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25EAC65C-671F-2D46-9330-B1069C350051}"/>
                </a:ext>
              </a:extLst>
            </p:cNvPr>
            <p:cNvGrpSpPr/>
            <p:nvPr/>
          </p:nvGrpSpPr>
          <p:grpSpPr>
            <a:xfrm>
              <a:off x="2499124" y="2097213"/>
              <a:ext cx="3218660" cy="1584155"/>
              <a:chOff x="2614290" y="4453532"/>
              <a:chExt cx="4595252" cy="2261684"/>
            </a:xfrm>
          </p:grpSpPr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A066636D-99E3-6443-BD3B-BB620F94B229}"/>
                  </a:ext>
                </a:extLst>
              </p:cNvPr>
              <p:cNvGrpSpPr/>
              <p:nvPr/>
            </p:nvGrpSpPr>
            <p:grpSpPr>
              <a:xfrm>
                <a:off x="2614290" y="4453532"/>
                <a:ext cx="4595252" cy="2261684"/>
                <a:chOff x="2644850" y="2246468"/>
                <a:chExt cx="3997362" cy="1686637"/>
              </a:xfrm>
            </p:grpSpPr>
            <p:sp>
              <p:nvSpPr>
                <p:cNvPr id="223" name="Cloud 222">
                  <a:extLst>
                    <a:ext uri="{FF2B5EF4-FFF2-40B4-BE49-F238E27FC236}">
                      <a16:creationId xmlns:a16="http://schemas.microsoft.com/office/drawing/2014/main" id="{66D42B7D-B117-2C45-AED1-25BFB57BF6CC}"/>
                    </a:ext>
                  </a:extLst>
                </p:cNvPr>
                <p:cNvSpPr/>
                <p:nvPr/>
              </p:nvSpPr>
              <p:spPr bwMode="auto">
                <a:xfrm>
                  <a:off x="2644850" y="2257050"/>
                  <a:ext cx="3997362" cy="1676055"/>
                </a:xfrm>
                <a:prstGeom prst="cloud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9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defTabSz="10191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24" name="Cloud 223">
                  <a:extLst>
                    <a:ext uri="{FF2B5EF4-FFF2-40B4-BE49-F238E27FC236}">
                      <a16:creationId xmlns:a16="http://schemas.microsoft.com/office/drawing/2014/main" id="{BAC8FDF6-DA4A-3141-8396-4E5819A53342}"/>
                    </a:ext>
                  </a:extLst>
                </p:cNvPr>
                <p:cNvSpPr/>
                <p:nvPr/>
              </p:nvSpPr>
              <p:spPr bwMode="auto">
                <a:xfrm>
                  <a:off x="2644850" y="2246468"/>
                  <a:ext cx="3997362" cy="1676055"/>
                </a:xfrm>
                <a:prstGeom prst="cloud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10191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0ED25FC3-78FF-CA42-AE0A-C5F258B6E638}"/>
                  </a:ext>
                </a:extLst>
              </p:cNvPr>
              <p:cNvSpPr txBox="1"/>
              <p:nvPr/>
            </p:nvSpPr>
            <p:spPr>
              <a:xfrm>
                <a:off x="4302330" y="4546253"/>
                <a:ext cx="1857148" cy="439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accent1">
                        <a:lumMod val="75000"/>
                      </a:schemeClr>
                    </a:solidFill>
                  </a:rPr>
                  <a:t>Authentication</a:t>
                </a:r>
              </a:p>
            </p:txBody>
          </p: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34B1DBA-9F88-4949-90E4-C01296B615EC}"/>
                </a:ext>
              </a:extLst>
            </p:cNvPr>
            <p:cNvSpPr txBox="1"/>
            <p:nvPr/>
          </p:nvSpPr>
          <p:spPr>
            <a:xfrm>
              <a:off x="2805855" y="3175516"/>
              <a:ext cx="4427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SMS</a:t>
              </a:r>
              <a:endParaRPr lang="en-US" sz="240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DE892F13-C94C-934C-AD9F-9236A6D31435}"/>
                </a:ext>
              </a:extLst>
            </p:cNvPr>
            <p:cNvSpPr txBox="1"/>
            <p:nvPr/>
          </p:nvSpPr>
          <p:spPr>
            <a:xfrm>
              <a:off x="3620036" y="2701422"/>
              <a:ext cx="6976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Touch ID</a:t>
              </a:r>
              <a:endParaRPr lang="en-US" sz="240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767CE9B-C796-6842-A628-65F44CF0986D}"/>
                </a:ext>
              </a:extLst>
            </p:cNvPr>
            <p:cNvSpPr txBox="1"/>
            <p:nvPr/>
          </p:nvSpPr>
          <p:spPr>
            <a:xfrm>
              <a:off x="4168576" y="2701422"/>
              <a:ext cx="5084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Voice</a:t>
              </a:r>
              <a:endParaRPr lang="en-US" sz="24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A310BAE-88F5-0546-B371-DB08C84CB452}"/>
                </a:ext>
              </a:extLst>
            </p:cNvPr>
            <p:cNvSpPr txBox="1"/>
            <p:nvPr/>
          </p:nvSpPr>
          <p:spPr>
            <a:xfrm>
              <a:off x="4301747" y="3175516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Authenticator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E03689D-F737-634C-8D8D-8F0015DDEB80}"/>
                </a:ext>
              </a:extLst>
            </p:cNvPr>
            <p:cNvSpPr txBox="1"/>
            <p:nvPr/>
          </p:nvSpPr>
          <p:spPr>
            <a:xfrm>
              <a:off x="3079168" y="3175516"/>
              <a:ext cx="7473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Password</a:t>
              </a:r>
              <a:endParaRPr lang="en-US" sz="240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4B63F94F-CE4B-4441-8118-D88B7D087DCC}"/>
                </a:ext>
              </a:extLst>
            </p:cNvPr>
            <p:cNvSpPr txBox="1"/>
            <p:nvPr/>
          </p:nvSpPr>
          <p:spPr>
            <a:xfrm>
              <a:off x="3712089" y="3175516"/>
              <a:ext cx="7328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Device ID</a:t>
              </a:r>
              <a:endParaRPr lang="en-US" sz="240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E864E98-4DD8-484C-91CF-BBBA09D74EBC}"/>
                </a:ext>
              </a:extLst>
            </p:cNvPr>
            <p:cNvSpPr txBox="1"/>
            <p:nvPr/>
          </p:nvSpPr>
          <p:spPr>
            <a:xfrm>
              <a:off x="2757940" y="2701422"/>
              <a:ext cx="5084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Email</a:t>
              </a:r>
              <a:endParaRPr lang="en-US" sz="2400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E66929FD-80F8-1945-9C79-BC34F03E7552}"/>
                </a:ext>
              </a:extLst>
            </p:cNvPr>
            <p:cNvSpPr txBox="1"/>
            <p:nvPr/>
          </p:nvSpPr>
          <p:spPr>
            <a:xfrm>
              <a:off x="4531864" y="2701422"/>
              <a:ext cx="10246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ID Verification</a:t>
              </a:r>
              <a:endParaRPr lang="en-US" sz="2400"/>
            </a:p>
          </p:txBody>
        </p:sp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28E5AD41-FCFD-0241-8EB7-E9F9BA878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9267" y="2433819"/>
              <a:ext cx="283069" cy="298892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0CCA6BF9-D7B0-3346-AB20-00061651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470" y="2408139"/>
              <a:ext cx="307768" cy="350252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A94F1E1E-31DF-124D-8E34-FD968CF8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7989" y="2429248"/>
              <a:ext cx="327749" cy="308034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75FDE8A7-180D-2D4C-8D74-185742DAC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2991" y="2960313"/>
              <a:ext cx="271057" cy="276442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56E59ED8-8CEE-E549-A87B-2B5BD6D1E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089" y="2963906"/>
              <a:ext cx="263483" cy="269257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19FB855C-883C-4443-AB8A-54FA5D57C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8595" y="2950819"/>
              <a:ext cx="260901" cy="295431"/>
            </a:xfrm>
            <a:prstGeom prst="rect">
              <a:avLst/>
            </a:prstGeom>
          </p:spPr>
        </p:pic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46C99F0B-6A38-CE44-BDF0-93D392F9E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2023" y="2435257"/>
              <a:ext cx="382727" cy="296016"/>
            </a:xfrm>
            <a:prstGeom prst="rect">
              <a:avLst/>
            </a:prstGeom>
          </p:spPr>
        </p:pic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2A4FAE1B-6B40-3E4A-9C9A-9B23A81D0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0002" y="2957757"/>
              <a:ext cx="283255" cy="281555"/>
            </a:xfrm>
            <a:prstGeom prst="rect">
              <a:avLst/>
            </a:prstGeom>
          </p:spPr>
        </p:pic>
        <p:pic>
          <p:nvPicPr>
            <p:cNvPr id="219" name="Picture 218" descr="A close up of a logo&#10;&#10;Description automatically generated">
              <a:extLst>
                <a:ext uri="{FF2B5EF4-FFF2-40B4-BE49-F238E27FC236}">
                  <a16:creationId xmlns:a16="http://schemas.microsoft.com/office/drawing/2014/main" id="{7A744139-0F9D-FB43-B520-113E0C352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4949" y="2435332"/>
              <a:ext cx="293797" cy="295866"/>
            </a:xfrm>
            <a:prstGeom prst="flowChartAlternateProcess">
              <a:avLst/>
            </a:prstGeom>
            <a:ln w="19050">
              <a:solidFill>
                <a:srgbClr val="0070C0"/>
              </a:solidFill>
            </a:ln>
          </p:spPr>
        </p:pic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45DB9BE-5AA8-B044-B43C-4F46F8951DAD}"/>
                </a:ext>
              </a:extLst>
            </p:cNvPr>
            <p:cNvSpPr txBox="1"/>
            <p:nvPr/>
          </p:nvSpPr>
          <p:spPr>
            <a:xfrm>
              <a:off x="3226152" y="2701422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Facial</a:t>
              </a:r>
              <a:endParaRPr lang="en-US" sz="24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98B5C5-937F-9140-8142-3EA998949D26}"/>
              </a:ext>
            </a:extLst>
          </p:cNvPr>
          <p:cNvGrpSpPr/>
          <p:nvPr/>
        </p:nvGrpSpPr>
        <p:grpSpPr>
          <a:xfrm>
            <a:off x="6221019" y="3944702"/>
            <a:ext cx="3056013" cy="1640842"/>
            <a:chOff x="6221019" y="4040399"/>
            <a:chExt cx="3056013" cy="1640842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F0E0B84-8FC3-E943-9E78-8A0D8D012E4D}"/>
                </a:ext>
              </a:extLst>
            </p:cNvPr>
            <p:cNvGrpSpPr/>
            <p:nvPr/>
          </p:nvGrpSpPr>
          <p:grpSpPr>
            <a:xfrm>
              <a:off x="6221019" y="4040399"/>
              <a:ext cx="3056013" cy="1640842"/>
              <a:chOff x="2846498" y="4632157"/>
              <a:chExt cx="4363042" cy="2342615"/>
            </a:xfrm>
          </p:grpSpPr>
          <p:sp>
            <p:nvSpPr>
              <p:cNvPr id="180" name="Cloud 179">
                <a:extLst>
                  <a:ext uri="{FF2B5EF4-FFF2-40B4-BE49-F238E27FC236}">
                    <a16:creationId xmlns:a16="http://schemas.microsoft.com/office/drawing/2014/main" id="{02013F62-D542-4D4C-904C-97DF5B945B56}"/>
                  </a:ext>
                </a:extLst>
              </p:cNvPr>
              <p:cNvSpPr/>
              <p:nvPr/>
            </p:nvSpPr>
            <p:spPr bwMode="auto">
              <a:xfrm>
                <a:off x="2846498" y="4632157"/>
                <a:ext cx="4363042" cy="2342615"/>
              </a:xfrm>
              <a:prstGeom prst="cloud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10191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05917AF-60B6-C848-BFFE-A480AE1CE3B6}"/>
                  </a:ext>
                </a:extLst>
              </p:cNvPr>
              <p:cNvSpPr txBox="1"/>
              <p:nvPr/>
            </p:nvSpPr>
            <p:spPr>
              <a:xfrm>
                <a:off x="3370284" y="4843718"/>
                <a:ext cx="3496605" cy="439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accent1">
                        <a:lumMod val="75000"/>
                      </a:schemeClr>
                    </a:solidFill>
                  </a:rPr>
                  <a:t>Identity &amp; Attribute Validation</a:t>
                </a:r>
              </a:p>
            </p:txBody>
          </p:sp>
        </p:grpSp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E36F54B3-A034-B747-ADB1-DC57B1D78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2493" y="4554362"/>
              <a:ext cx="412878" cy="219990"/>
            </a:xfrm>
            <a:prstGeom prst="rect">
              <a:avLst/>
            </a:prstGeom>
          </p:spPr>
        </p:pic>
        <p:pic>
          <p:nvPicPr>
            <p:cNvPr id="9" name="Picture 8" descr="A picture containing tableware&#10;&#10;Description automatically generated">
              <a:extLst>
                <a:ext uri="{FF2B5EF4-FFF2-40B4-BE49-F238E27FC236}">
                  <a16:creationId xmlns:a16="http://schemas.microsoft.com/office/drawing/2014/main" id="{7BB6F7F8-443F-9D47-B04F-13A06895F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2732" y="4915540"/>
              <a:ext cx="565090" cy="2197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182E2D-FBAF-6845-AD47-C23DA55A2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3893" y="5211850"/>
              <a:ext cx="1154442" cy="133428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E166B43F-4467-A54F-B8F8-B15C2153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630" y="4868236"/>
              <a:ext cx="348889" cy="286799"/>
            </a:xfrm>
            <a:prstGeom prst="rect">
              <a:avLst/>
            </a:prstGeom>
          </p:spPr>
        </p:pic>
        <p:pic>
          <p:nvPicPr>
            <p:cNvPr id="7" name="Picture 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07A5B7D-21A6-6144-85BA-39B7B5429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6594" y="4907352"/>
              <a:ext cx="896812" cy="208561"/>
            </a:xfrm>
            <a:prstGeom prst="rect">
              <a:avLst/>
            </a:prstGeom>
          </p:spPr>
        </p:pic>
        <p:pic>
          <p:nvPicPr>
            <p:cNvPr id="12" name="Picture 1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ED95CD7F-6A35-9645-B3CA-8AD7EA31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7595" y="5181488"/>
              <a:ext cx="563601" cy="146536"/>
            </a:xfrm>
            <a:prstGeom prst="rect">
              <a:avLst/>
            </a:prstGeom>
          </p:spPr>
        </p:pic>
        <p:pic>
          <p:nvPicPr>
            <p:cNvPr id="34" name="Picture 33" descr="A drawing of a person&#10;&#10;Description automatically generated">
              <a:extLst>
                <a:ext uri="{FF2B5EF4-FFF2-40B4-BE49-F238E27FC236}">
                  <a16:creationId xmlns:a16="http://schemas.microsoft.com/office/drawing/2014/main" id="{19B4F19F-2E97-D44B-8D4E-ED45B7099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0623" y="4576230"/>
              <a:ext cx="662711" cy="185530"/>
            </a:xfrm>
            <a:prstGeom prst="rect">
              <a:avLst/>
            </a:prstGeom>
          </p:spPr>
        </p:pic>
        <p:pic>
          <p:nvPicPr>
            <p:cNvPr id="308" name="Picture 307" descr="A picture containing tableware, plate, dishware&#10;&#10;Description automatically generated">
              <a:extLst>
                <a:ext uri="{FF2B5EF4-FFF2-40B4-BE49-F238E27FC236}">
                  <a16:creationId xmlns:a16="http://schemas.microsoft.com/office/drawing/2014/main" id="{11CB65D2-BDED-CA45-83F2-994B615FA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39931" y="4655980"/>
              <a:ext cx="570187" cy="18926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3DFA8A0-82DB-624F-8057-4FEC1CDB4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9107" y="5391837"/>
              <a:ext cx="767372" cy="134671"/>
            </a:xfrm>
            <a:prstGeom prst="rect">
              <a:avLst/>
            </a:prstGeom>
          </p:spPr>
        </p:pic>
        <p:pic>
          <p:nvPicPr>
            <p:cNvPr id="309" name="Picture 308">
              <a:extLst>
                <a:ext uri="{FF2B5EF4-FFF2-40B4-BE49-F238E27FC236}">
                  <a16:creationId xmlns:a16="http://schemas.microsoft.com/office/drawing/2014/main" id="{CCA89E7F-F0DA-1A4C-9016-79D6F9FB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2161" y="4454499"/>
              <a:ext cx="834090" cy="198199"/>
            </a:xfrm>
            <a:prstGeom prst="rect">
              <a:avLst/>
            </a:prstGeom>
          </p:spPr>
        </p:pic>
        <p:pic>
          <p:nvPicPr>
            <p:cNvPr id="310" name="Picture 309">
              <a:extLst>
                <a:ext uri="{FF2B5EF4-FFF2-40B4-BE49-F238E27FC236}">
                  <a16:creationId xmlns:a16="http://schemas.microsoft.com/office/drawing/2014/main" id="{EF8CFF16-DF24-1242-9ABA-4CCE4A7BD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1"/>
            <a:stretch/>
          </p:blipFill>
          <p:spPr>
            <a:xfrm>
              <a:off x="8820148" y="4674510"/>
              <a:ext cx="364733" cy="372091"/>
            </a:xfrm>
            <a:prstGeom prst="ellipse">
              <a:avLst/>
            </a:prstGeom>
          </p:spPr>
        </p:pic>
      </p:grpSp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583667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55F9F04-51AA-914B-A96F-F2F5FC95457C}"/>
              </a:ext>
            </a:extLst>
          </p:cNvPr>
          <p:cNvSpPr txBox="1"/>
          <p:nvPr/>
        </p:nvSpPr>
        <p:spPr>
          <a:xfrm>
            <a:off x="3014230" y="2486003"/>
            <a:ext cx="1932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15983" y="-8294"/>
            <a:ext cx="3152474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Authorization Network </a:t>
            </a: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A684A487-A655-EE49-80FD-D04776BC270C}"/>
              </a:ext>
            </a:extLst>
          </p:cNvPr>
          <p:cNvSpPr/>
          <p:nvPr/>
        </p:nvSpPr>
        <p:spPr>
          <a:xfrm>
            <a:off x="3480440" y="2436886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4ACD6B25-F0EF-7045-B74B-61D8A642D6F0}"/>
              </a:ext>
            </a:extLst>
          </p:cNvPr>
          <p:cNvSpPr/>
          <p:nvPr/>
        </p:nvSpPr>
        <p:spPr>
          <a:xfrm>
            <a:off x="6190755" y="2934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7" name="Curved Connector 266">
            <a:extLst>
              <a:ext uri="{FF2B5EF4-FFF2-40B4-BE49-F238E27FC236}">
                <a16:creationId xmlns:a16="http://schemas.microsoft.com/office/drawing/2014/main" id="{5210693D-41E6-7145-9A3C-578A54C6DF38}"/>
              </a:ext>
            </a:extLst>
          </p:cNvPr>
          <p:cNvCxnSpPr>
            <a:cxnSpLocks/>
            <a:stCxn id="189" idx="6"/>
            <a:endCxn id="291" idx="0"/>
          </p:cNvCxnSpPr>
          <p:nvPr/>
        </p:nvCxnSpPr>
        <p:spPr>
          <a:xfrm>
            <a:off x="5536682" y="1687818"/>
            <a:ext cx="364723" cy="1238372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urved Connector 288">
            <a:extLst>
              <a:ext uri="{FF2B5EF4-FFF2-40B4-BE49-F238E27FC236}">
                <a16:creationId xmlns:a16="http://schemas.microsoft.com/office/drawing/2014/main" id="{E17A5B90-B607-9E41-A473-E62BA31A4775}"/>
              </a:ext>
            </a:extLst>
          </p:cNvPr>
          <p:cNvCxnSpPr>
            <a:cxnSpLocks/>
            <a:stCxn id="181" idx="2"/>
            <a:endCxn id="260" idx="0"/>
          </p:cNvCxnSpPr>
          <p:nvPr/>
        </p:nvCxnSpPr>
        <p:spPr>
          <a:xfrm rot="10800000" flipV="1">
            <a:off x="6417130" y="1697653"/>
            <a:ext cx="271632" cy="1237143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urved Connector 289">
            <a:extLst>
              <a:ext uri="{FF2B5EF4-FFF2-40B4-BE49-F238E27FC236}">
                <a16:creationId xmlns:a16="http://schemas.microsoft.com/office/drawing/2014/main" id="{71378D9C-EF4E-2D4C-B434-90237525C047}"/>
              </a:ext>
            </a:extLst>
          </p:cNvPr>
          <p:cNvCxnSpPr>
            <a:cxnSpLocks/>
            <a:stCxn id="195" idx="0"/>
            <a:endCxn id="213" idx="6"/>
          </p:cNvCxnSpPr>
          <p:nvPr/>
        </p:nvCxnSpPr>
        <p:spPr>
          <a:xfrm rot="16200000" flipV="1">
            <a:off x="7893940" y="3419271"/>
            <a:ext cx="1340341" cy="1648643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Oval 290">
            <a:extLst>
              <a:ext uri="{FF2B5EF4-FFF2-40B4-BE49-F238E27FC236}">
                <a16:creationId xmlns:a16="http://schemas.microsoft.com/office/drawing/2014/main" id="{3FFB3CBC-31A8-8546-AC7D-18159AC0C130}"/>
              </a:ext>
            </a:extLst>
          </p:cNvPr>
          <p:cNvSpPr/>
          <p:nvPr/>
        </p:nvSpPr>
        <p:spPr>
          <a:xfrm>
            <a:off x="5675030" y="292619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2" name="Curved Connector 291">
            <a:extLst>
              <a:ext uri="{FF2B5EF4-FFF2-40B4-BE49-F238E27FC236}">
                <a16:creationId xmlns:a16="http://schemas.microsoft.com/office/drawing/2014/main" id="{9B4EE0A7-E43F-8544-BA5A-1DA5CC7EA5DF}"/>
              </a:ext>
            </a:extLst>
          </p:cNvPr>
          <p:cNvCxnSpPr>
            <a:cxnSpLocks/>
            <a:stCxn id="252" idx="0"/>
            <a:endCxn id="213" idx="2"/>
          </p:cNvCxnSpPr>
          <p:nvPr/>
        </p:nvCxnSpPr>
        <p:spPr>
          <a:xfrm rot="5400000" flipH="1" flipV="1">
            <a:off x="3149126" y="3371575"/>
            <a:ext cx="1196426" cy="1600120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7050475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293DF818-8F1A-9440-8EA5-FECD3B8A04CD}"/>
              </a:ext>
            </a:extLst>
          </p:cNvPr>
          <p:cNvSpPr/>
          <p:nvPr/>
        </p:nvSpPr>
        <p:spPr>
          <a:xfrm>
            <a:off x="4788937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Picture 257">
            <a:extLst>
              <a:ext uri="{FF2B5EF4-FFF2-40B4-BE49-F238E27FC236}">
                <a16:creationId xmlns:a16="http://schemas.microsoft.com/office/drawing/2014/main" id="{98D892F6-E511-694C-9641-0C2BC565B9BA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74" y="5036412"/>
            <a:ext cx="461402" cy="448404"/>
          </a:xfrm>
          <a:prstGeom prst="ellipse">
            <a:avLst/>
          </a:prstGeom>
        </p:spPr>
      </p:pic>
      <p:cxnSp>
        <p:nvCxnSpPr>
          <p:cNvPr id="296" name="Curved Connector 295">
            <a:extLst>
              <a:ext uri="{FF2B5EF4-FFF2-40B4-BE49-F238E27FC236}">
                <a16:creationId xmlns:a16="http://schemas.microsoft.com/office/drawing/2014/main" id="{8166AAB4-0EAF-3F4E-B247-3089086F6C6D}"/>
              </a:ext>
            </a:extLst>
          </p:cNvPr>
          <p:cNvCxnSpPr>
            <a:cxnSpLocks/>
            <a:stCxn id="346" idx="1"/>
            <a:endCxn id="348" idx="7"/>
          </p:cNvCxnSpPr>
          <p:nvPr/>
        </p:nvCxnSpPr>
        <p:spPr>
          <a:xfrm rot="16200000" flipH="1" flipV="1">
            <a:off x="4037618" y="2658916"/>
            <a:ext cx="13519" cy="1321869"/>
          </a:xfrm>
          <a:prstGeom prst="curvedConnector3">
            <a:avLst>
              <a:gd name="adj1" fmla="val -725897"/>
            </a:avLst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" name="Picture 460" descr="A picture containing clipart&#10;&#10;Description automatically generated">
            <a:extLst>
              <a:ext uri="{FF2B5EF4-FFF2-40B4-BE49-F238E27FC236}">
                <a16:creationId xmlns:a16="http://schemas.microsoft.com/office/drawing/2014/main" id="{370EEA6E-7A24-1A4A-9C1D-C561B3A8F32F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580" y="1730209"/>
            <a:ext cx="719282" cy="249256"/>
          </a:xfrm>
          <a:prstGeom prst="rect">
            <a:avLst/>
          </a:prstGeom>
        </p:spPr>
      </p:pic>
      <p:pic>
        <p:nvPicPr>
          <p:cNvPr id="247" name="Picture 246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A96AFD-C088-6347-841A-F2FE5DAA6928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151" y="5345131"/>
            <a:ext cx="693863" cy="213971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D47235F6-C107-CA4C-BF16-B64F713E57F2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066" y="1979465"/>
            <a:ext cx="536657" cy="16864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7ABA1F-E332-9843-9E67-6283AEBFD7E9}"/>
              </a:ext>
            </a:extLst>
          </p:cNvPr>
          <p:cNvGrpSpPr/>
          <p:nvPr/>
        </p:nvGrpSpPr>
        <p:grpSpPr>
          <a:xfrm>
            <a:off x="4547399" y="2967017"/>
            <a:ext cx="3192389" cy="1212809"/>
            <a:chOff x="4388138" y="3746973"/>
            <a:chExt cx="3192389" cy="121280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8322EB1-56A1-1247-9873-12F345331C52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6B3EFD9-2B93-4E42-A0D8-0461834B697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98A67F5-6BDE-8E4B-9009-1CE0A7FFD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BDD53966-ED0B-8E4D-8921-F3A17235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6CC87EC-BCE6-1B4A-B4A5-04CD415BA20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750F843-696D-6942-9501-DE0D9294C517}"/>
                </a:ext>
              </a:extLst>
            </p:cNvPr>
            <p:cNvSpPr txBox="1"/>
            <p:nvPr/>
          </p:nvSpPr>
          <p:spPr>
            <a:xfrm>
              <a:off x="4571576" y="3773483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34BACBC-E57E-D64A-8FB5-8B8000A111A9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190" y="3148096"/>
            <a:ext cx="776207" cy="749127"/>
          </a:xfrm>
          <a:prstGeom prst="roundRect">
            <a:avLst>
              <a:gd name="adj" fmla="val 24882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3643A0C-3EAE-FD49-B173-880BE9159D07}"/>
              </a:ext>
            </a:extLst>
          </p:cNvPr>
          <p:cNvSpPr txBox="1"/>
          <p:nvPr/>
        </p:nvSpPr>
        <p:spPr>
          <a:xfrm>
            <a:off x="5783677" y="3109820"/>
            <a:ext cx="16113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Consent</a:t>
            </a:r>
            <a:r>
              <a:rPr lang="en-US" sz="400"/>
              <a:t> </a:t>
            </a:r>
            <a:r>
              <a:rPr lang="en-US" sz="1000"/>
              <a:t>&amp;</a:t>
            </a:r>
            <a:r>
              <a:rPr lang="en-US" sz="400"/>
              <a:t> </a:t>
            </a:r>
            <a:r>
              <a:rPr lang="en-US" sz="1000"/>
              <a:t>Authorization</a:t>
            </a:r>
          </a:p>
          <a:p>
            <a:r>
              <a:rPr lang="en-US" sz="1000"/>
              <a:t> Cybersecurity Surveillance</a:t>
            </a:r>
          </a:p>
          <a:p>
            <a:r>
              <a:rPr lang="en-US" sz="1000"/>
              <a:t>  Encryption</a:t>
            </a:r>
            <a:r>
              <a:rPr lang="en-US" sz="400"/>
              <a:t> </a:t>
            </a:r>
            <a:r>
              <a:rPr lang="en-US" sz="1000"/>
              <a:t>&amp;</a:t>
            </a:r>
            <a:r>
              <a:rPr lang="en-US" sz="400"/>
              <a:t> </a:t>
            </a:r>
            <a:r>
              <a:rPr lang="en-US" sz="1000"/>
              <a:t>Tokenization</a:t>
            </a:r>
          </a:p>
          <a:p>
            <a:r>
              <a:rPr lang="en-US" sz="1000"/>
              <a:t>   Directory</a:t>
            </a:r>
            <a:r>
              <a:rPr lang="en-US" sz="400"/>
              <a:t> </a:t>
            </a:r>
            <a:r>
              <a:rPr lang="en-US" sz="1000"/>
              <a:t>&amp;</a:t>
            </a:r>
            <a:r>
              <a:rPr lang="en-US" sz="400"/>
              <a:t> </a:t>
            </a:r>
            <a:r>
              <a:rPr lang="en-US" sz="1000"/>
              <a:t>Discovery</a:t>
            </a:r>
          </a:p>
          <a:p>
            <a:r>
              <a:rPr lang="en-US" sz="1000"/>
              <a:t>     </a:t>
            </a:r>
            <a:r>
              <a:rPr lang="en-US" sz="500"/>
              <a:t> </a:t>
            </a:r>
            <a:r>
              <a:rPr lang="en-US" sz="1000"/>
              <a:t>Key Management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6E6560E2-6C87-C442-8B16-7EEDA47E4FD3}"/>
              </a:ext>
            </a:extLst>
          </p:cNvPr>
          <p:cNvSpPr txBox="1"/>
          <p:nvPr/>
        </p:nvSpPr>
        <p:spPr>
          <a:xfrm>
            <a:off x="4956417" y="3173079"/>
            <a:ext cx="612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accent1">
                    <a:lumMod val="75000"/>
                  </a:schemeClr>
                </a:solidFill>
              </a:rPr>
              <a:t> person-</a:t>
            </a:r>
          </a:p>
          <a:p>
            <a:pPr algn="ctr"/>
            <a:r>
              <a:rPr lang="en-US" sz="1000">
                <a:solidFill>
                  <a:schemeClr val="accent1">
                    <a:lumMod val="75000"/>
                  </a:schemeClr>
                </a:solidFill>
              </a:rPr>
              <a:t>centric </a:t>
            </a:r>
          </a:p>
          <a:p>
            <a:pPr algn="ctr"/>
            <a:r>
              <a:rPr lang="en-US" sz="1000">
                <a:solidFill>
                  <a:schemeClr val="accent1">
                    <a:lumMod val="75000"/>
                  </a:schemeClr>
                </a:solidFill>
              </a:rPr>
              <a:t>graph</a:t>
            </a:r>
          </a:p>
        </p:txBody>
      </p: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62B6D1A-796E-B140-B824-E689675502C5}"/>
              </a:ext>
            </a:extLst>
          </p:cNvPr>
          <p:cNvGrpSpPr/>
          <p:nvPr/>
        </p:nvGrpSpPr>
        <p:grpSpPr>
          <a:xfrm>
            <a:off x="1592719" y="2604506"/>
            <a:ext cx="2271380" cy="1139019"/>
            <a:chOff x="1592719" y="2778131"/>
            <a:chExt cx="2271380" cy="1139019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F912D212-FBDF-E04C-90D7-C92D866D2502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9B5B9A34-B6AB-364D-B768-80B56F015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3DC7AD0-19D3-0148-B245-E6C08B19B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A4AA4DC9-5007-A649-8C21-E217F4E67918}"/>
                </a:ext>
              </a:extLst>
            </p:cNvPr>
            <p:cNvSpPr txBox="1"/>
            <p:nvPr/>
          </p:nvSpPr>
          <p:spPr>
            <a:xfrm>
              <a:off x="1592719" y="277813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346" name="Oval 345">
            <a:extLst>
              <a:ext uri="{FF2B5EF4-FFF2-40B4-BE49-F238E27FC236}">
                <a16:creationId xmlns:a16="http://schemas.microsoft.com/office/drawing/2014/main" id="{0EADB205-1327-CC41-9162-70F2247CB737}"/>
              </a:ext>
            </a:extLst>
          </p:cNvPr>
          <p:cNvSpPr/>
          <p:nvPr/>
        </p:nvSpPr>
        <p:spPr>
          <a:xfrm>
            <a:off x="4639008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E46078A-FCC2-C440-B68C-2511A1FFA021}"/>
              </a:ext>
            </a:extLst>
          </p:cNvPr>
          <p:cNvSpPr/>
          <p:nvPr/>
        </p:nvSpPr>
        <p:spPr>
          <a:xfrm>
            <a:off x="2996998" y="32603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2F25AD18-6CED-FD42-81CD-B52A76C2B3EC}"/>
              </a:ext>
            </a:extLst>
          </p:cNvPr>
          <p:cNvSpPr/>
          <p:nvPr/>
        </p:nvSpPr>
        <p:spPr>
          <a:xfrm>
            <a:off x="9190166" y="250385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1" name="Curved Connector 350">
            <a:extLst>
              <a:ext uri="{FF2B5EF4-FFF2-40B4-BE49-F238E27FC236}">
                <a16:creationId xmlns:a16="http://schemas.microsoft.com/office/drawing/2014/main" id="{3139332E-BC03-7348-85CE-779F09F1F459}"/>
              </a:ext>
            </a:extLst>
          </p:cNvPr>
          <p:cNvCxnSpPr>
            <a:cxnSpLocks/>
            <a:stCxn id="352" idx="1"/>
            <a:endCxn id="353" idx="7"/>
          </p:cNvCxnSpPr>
          <p:nvPr/>
        </p:nvCxnSpPr>
        <p:spPr>
          <a:xfrm rot="16200000" flipH="1" flipV="1">
            <a:off x="8423750" y="2456675"/>
            <a:ext cx="8991" cy="1703841"/>
          </a:xfrm>
          <a:prstGeom prst="curvedConnector3">
            <a:avLst>
              <a:gd name="adj1" fmla="val -1477678"/>
            </a:avLst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Oval 351">
            <a:extLst>
              <a:ext uri="{FF2B5EF4-FFF2-40B4-BE49-F238E27FC236}">
                <a16:creationId xmlns:a16="http://schemas.microsoft.com/office/drawing/2014/main" id="{FE75A2B5-7FB8-ED42-BF9C-ACCFCE1326BA}"/>
              </a:ext>
            </a:extLst>
          </p:cNvPr>
          <p:cNvSpPr/>
          <p:nvPr/>
        </p:nvSpPr>
        <p:spPr>
          <a:xfrm>
            <a:off x="9213862" y="3237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57E108D4-3D34-D647-A942-0850232EC46D}"/>
              </a:ext>
            </a:extLst>
          </p:cNvPr>
          <p:cNvSpPr/>
          <p:nvPr/>
        </p:nvSpPr>
        <p:spPr>
          <a:xfrm>
            <a:off x="7189880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EF3DE817-4BF1-A141-B57C-09CB8797A1DA}"/>
              </a:ext>
            </a:extLst>
          </p:cNvPr>
          <p:cNvGrpSpPr/>
          <p:nvPr/>
        </p:nvGrpSpPr>
        <p:grpSpPr>
          <a:xfrm>
            <a:off x="1814132" y="4170179"/>
            <a:ext cx="2271380" cy="1139517"/>
            <a:chOff x="1814132" y="4170179"/>
            <a:chExt cx="2271380" cy="1139517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EAEB11F7-A84B-5A4F-B98A-3104984901CC}"/>
                </a:ext>
              </a:extLst>
            </p:cNvPr>
            <p:cNvGrpSpPr/>
            <p:nvPr/>
          </p:nvGrpSpPr>
          <p:grpSpPr>
            <a:xfrm>
              <a:off x="2236777" y="4769848"/>
              <a:ext cx="1421003" cy="539848"/>
              <a:chOff x="3692984" y="10767678"/>
              <a:chExt cx="4323725" cy="1387437"/>
            </a:xfrm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E8C82A9-9E6F-B546-80FD-9B553AB64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B25B2844-1C44-6641-A950-3EFBC5CEE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B0AD11C8-FBA0-DF46-9E2F-9F79478D7E51}"/>
                </a:ext>
              </a:extLst>
            </p:cNvPr>
            <p:cNvSpPr txBox="1"/>
            <p:nvPr/>
          </p:nvSpPr>
          <p:spPr>
            <a:xfrm>
              <a:off x="1814132" y="4170179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BAC6AC8D-A679-424B-87A2-4EEFBB120F3D}"/>
              </a:ext>
            </a:extLst>
          </p:cNvPr>
          <p:cNvGrpSpPr/>
          <p:nvPr/>
        </p:nvGrpSpPr>
        <p:grpSpPr>
          <a:xfrm>
            <a:off x="3713606" y="817701"/>
            <a:ext cx="2271380" cy="1140041"/>
            <a:chOff x="3713606" y="817701"/>
            <a:chExt cx="2271380" cy="1140041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67918FD-C571-544C-8E7D-95D688A896C9}"/>
                </a:ext>
              </a:extLst>
            </p:cNvPr>
            <p:cNvGrpSpPr/>
            <p:nvPr/>
          </p:nvGrpSpPr>
          <p:grpSpPr>
            <a:xfrm>
              <a:off x="4115679" y="1417894"/>
              <a:ext cx="1421003" cy="539848"/>
              <a:chOff x="3692984" y="10767678"/>
              <a:chExt cx="4323725" cy="1387437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D2C1553-E692-524A-B2E2-73E350356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E29A4660-CA52-F14C-AA9D-F02F3416B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9D2A8435-BEDA-A447-A1A5-A08A03B1EA18}"/>
                </a:ext>
              </a:extLst>
            </p:cNvPr>
            <p:cNvSpPr txBox="1"/>
            <p:nvPr/>
          </p:nvSpPr>
          <p:spPr>
            <a:xfrm>
              <a:off x="3713606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6230222B-25C6-BA4B-933E-736EDC9E586C}"/>
              </a:ext>
            </a:extLst>
          </p:cNvPr>
          <p:cNvGrpSpPr/>
          <p:nvPr/>
        </p:nvGrpSpPr>
        <p:grpSpPr>
          <a:xfrm>
            <a:off x="6311050" y="827537"/>
            <a:ext cx="2271380" cy="1140041"/>
            <a:chOff x="6308314" y="817701"/>
            <a:chExt cx="2271380" cy="1140041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EC8FB7F-9D61-DA46-8F51-14704420853B}"/>
                </a:ext>
              </a:extLst>
            </p:cNvPr>
            <p:cNvGrpSpPr/>
            <p:nvPr/>
          </p:nvGrpSpPr>
          <p:grpSpPr>
            <a:xfrm>
              <a:off x="6686026" y="1417894"/>
              <a:ext cx="1421003" cy="539848"/>
              <a:chOff x="3692984" y="10767678"/>
              <a:chExt cx="4323725" cy="1387437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DD708AB-D141-0242-B464-76865CEF9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521279CC-86F6-BE40-AFF1-97CC0101E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1BC33580-B926-5D43-B34E-A06CB0D50F3F}"/>
                </a:ext>
              </a:extLst>
            </p:cNvPr>
            <p:cNvSpPr txBox="1"/>
            <p:nvPr/>
          </p:nvSpPr>
          <p:spPr>
            <a:xfrm>
              <a:off x="6308314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pic>
        <p:nvPicPr>
          <p:cNvPr id="243" name="Picture 242">
            <a:extLst>
              <a:ext uri="{FF2B5EF4-FFF2-40B4-BE49-F238E27FC236}">
                <a16:creationId xmlns:a16="http://schemas.microsoft.com/office/drawing/2014/main" id="{C5A13E9F-C2DC-A347-9E24-18403EE4E57E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460" y="1785355"/>
            <a:ext cx="796191" cy="159995"/>
          </a:xfrm>
          <a:prstGeom prst="rect">
            <a:avLst/>
          </a:prstGeom>
        </p:spPr>
      </p:pic>
      <p:pic>
        <p:nvPicPr>
          <p:cNvPr id="463" name="Picture 462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5DDA0B9A-DA80-0145-8C9D-E1CA2F288089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93" y="1570271"/>
            <a:ext cx="534143" cy="207722"/>
          </a:xfrm>
          <a:prstGeom prst="roundRect">
            <a:avLst>
              <a:gd name="adj" fmla="val 50000"/>
            </a:avLst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ECB3D335-0DCF-AC41-B4A3-38E4B6353D41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371" y="2056944"/>
            <a:ext cx="618878" cy="139291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905AAB0-237B-2E48-97C5-25C6EC9BA824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336" y="4886026"/>
            <a:ext cx="588331" cy="2683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6A5A59-2168-1C43-93D5-05BE5339F68B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02" y="3315287"/>
            <a:ext cx="636378" cy="269457"/>
          </a:xfrm>
          <a:prstGeom prst="rect">
            <a:avLst/>
          </a:prstGeom>
        </p:spPr>
      </p:pic>
      <p:pic>
        <p:nvPicPr>
          <p:cNvPr id="468" name="Picture 467">
            <a:extLst>
              <a:ext uri="{FF2B5EF4-FFF2-40B4-BE49-F238E27FC236}">
                <a16:creationId xmlns:a16="http://schemas.microsoft.com/office/drawing/2014/main" id="{F0A9D579-E734-C544-BAE7-3F620188C666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732" y="3811959"/>
            <a:ext cx="767774" cy="220866"/>
          </a:xfrm>
          <a:prstGeom prst="rect">
            <a:avLst/>
          </a:prstGeom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437FE1BA-8D0B-E24F-8416-D1B082DF9BE9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1"/>
          <a:stretch/>
        </p:blipFill>
        <p:spPr>
          <a:xfrm>
            <a:off x="8045925" y="1796624"/>
            <a:ext cx="379332" cy="386985"/>
          </a:xfrm>
          <a:prstGeom prst="ellipse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0655274-8CE9-6541-943A-403375386B9F}"/>
              </a:ext>
            </a:extLst>
          </p:cNvPr>
          <p:cNvGrpSpPr/>
          <p:nvPr/>
        </p:nvGrpSpPr>
        <p:grpSpPr>
          <a:xfrm>
            <a:off x="72199" y="781185"/>
            <a:ext cx="2762515" cy="1449444"/>
            <a:chOff x="230076" y="781185"/>
            <a:chExt cx="2762515" cy="1449444"/>
          </a:xfrm>
        </p:grpSpPr>
        <p:pic>
          <p:nvPicPr>
            <p:cNvPr id="6" name="Picture 5" descr="A person in front of a mirror posing for the camera&#10;&#10;Description automatically generated">
              <a:extLst>
                <a:ext uri="{FF2B5EF4-FFF2-40B4-BE49-F238E27FC236}">
                  <a16:creationId xmlns:a16="http://schemas.microsoft.com/office/drawing/2014/main" id="{1F3B4BF8-E8F8-2F42-A193-BDE6EB5EF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076" y="781185"/>
              <a:ext cx="566434" cy="1152704"/>
            </a:xfrm>
            <a:prstGeom prst="roundRect">
              <a:avLst>
                <a:gd name="adj" fmla="val 15757"/>
              </a:avLst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BDB6E33-7817-4D4C-904F-F70FCA3E4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098" y="988272"/>
              <a:ext cx="566434" cy="1146093"/>
            </a:xfrm>
            <a:prstGeom prst="roundRect">
              <a:avLst>
                <a:gd name="adj" fmla="val 12028"/>
              </a:avLst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30F76D3-5347-324E-B62A-D3A9405C22B0}"/>
                </a:ext>
              </a:extLst>
            </p:cNvPr>
            <p:cNvGrpSpPr/>
            <p:nvPr/>
          </p:nvGrpSpPr>
          <p:grpSpPr>
            <a:xfrm>
              <a:off x="1353754" y="1159506"/>
              <a:ext cx="1638837" cy="1071123"/>
              <a:chOff x="1353754" y="1159506"/>
              <a:chExt cx="1638837" cy="1071123"/>
            </a:xfrm>
          </p:grpSpPr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3A07E9F9-8DB4-C24C-9ADF-70FBB63DC424}"/>
                  </a:ext>
                </a:extLst>
              </p:cNvPr>
              <p:cNvSpPr txBox="1"/>
              <p:nvPr/>
            </p:nvSpPr>
            <p:spPr>
              <a:xfrm>
                <a:off x="1741928" y="1162634"/>
                <a:ext cx="125066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>
                    <a:solidFill>
                      <a:schemeClr val="accent4">
                        <a:lumMod val="75000"/>
                      </a:schemeClr>
                    </a:solidFill>
                  </a:rPr>
                  <a:t>Biometric Match</a:t>
                </a:r>
              </a:p>
              <a:p>
                <a:r>
                  <a:rPr lang="en-US" sz="1100">
                    <a:solidFill>
                      <a:schemeClr val="accent4">
                        <a:lumMod val="75000"/>
                      </a:schemeClr>
                    </a:solidFill>
                  </a:rPr>
                  <a:t>w/ Government ID</a:t>
                </a:r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904EF6AC-9BEB-704C-83CE-501AEF5063FE}"/>
                  </a:ext>
                </a:extLst>
              </p:cNvPr>
              <p:cNvSpPr txBox="1"/>
              <p:nvPr/>
            </p:nvSpPr>
            <p:spPr>
              <a:xfrm>
                <a:off x="1724879" y="1591841"/>
                <a:ext cx="90601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accent4">
                        <a:lumMod val="75000"/>
                      </a:schemeClr>
                    </a:solidFill>
                  </a:rPr>
                  <a:t>HIE Network</a:t>
                </a: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6D2A36E5-B1A5-7941-89D4-6360D487553A}"/>
                  </a:ext>
                </a:extLst>
              </p:cNvPr>
              <p:cNvSpPr txBox="1"/>
              <p:nvPr/>
            </p:nvSpPr>
            <p:spPr>
              <a:xfrm>
                <a:off x="1702667" y="1951684"/>
                <a:ext cx="11881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accent4">
                        <a:lumMod val="75000"/>
                      </a:schemeClr>
                    </a:solidFill>
                  </a:rPr>
                  <a:t> Commercial Labs</a:t>
                </a:r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BEDDA5E7-D62F-B148-A3D6-EAE6C6E6F2F8}"/>
                  </a:ext>
                </a:extLst>
              </p:cNvPr>
              <p:cNvSpPr/>
              <p:nvPr/>
            </p:nvSpPr>
            <p:spPr>
              <a:xfrm>
                <a:off x="1353754" y="1564064"/>
                <a:ext cx="392232" cy="294959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none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214ECDEE-CB53-6545-B415-4463609A8158}"/>
                  </a:ext>
                </a:extLst>
              </p:cNvPr>
              <p:cNvSpPr/>
              <p:nvPr/>
            </p:nvSpPr>
            <p:spPr>
              <a:xfrm>
                <a:off x="1353754" y="1159506"/>
                <a:ext cx="392232" cy="294959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none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>
                    <a:solidFill>
                      <a:srgbClr val="1F497D"/>
                    </a:solidFill>
                    <a:latin typeface="Calibri"/>
                  </a:rPr>
                  <a:t>B</a:t>
                </a:r>
                <a:endPara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53861A5F-F3F6-FC48-B8F6-5D054F18BCA0}"/>
                  </a:ext>
                </a:extLst>
              </p:cNvPr>
              <p:cNvSpPr/>
              <p:nvPr/>
            </p:nvSpPr>
            <p:spPr>
              <a:xfrm>
                <a:off x="1353754" y="1935670"/>
                <a:ext cx="392232" cy="294959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none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33100D-E9AD-3848-B701-EBD16D08E8CD}"/>
              </a:ext>
            </a:extLst>
          </p:cNvPr>
          <p:cNvGrpSpPr/>
          <p:nvPr/>
        </p:nvGrpSpPr>
        <p:grpSpPr>
          <a:xfrm>
            <a:off x="601" y="2458180"/>
            <a:ext cx="720070" cy="1941640"/>
            <a:chOff x="49418" y="2162027"/>
            <a:chExt cx="720070" cy="19416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53ED0F-3280-8B40-9C5B-856E65934672}"/>
                </a:ext>
              </a:extLst>
            </p:cNvPr>
            <p:cNvSpPr txBox="1"/>
            <p:nvPr/>
          </p:nvSpPr>
          <p:spPr>
            <a:xfrm>
              <a:off x="49418" y="2162027"/>
              <a:ext cx="7200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accent4">
                      <a:lumMod val="75000"/>
                    </a:schemeClr>
                  </a:solidFill>
                </a:rPr>
                <a:t>In Person</a:t>
              </a:r>
            </a:p>
            <a:p>
              <a:pPr algn="ctr"/>
              <a:r>
                <a:rPr lang="en-US" sz="1100">
                  <a:solidFill>
                    <a:schemeClr val="accent4">
                      <a:lumMod val="75000"/>
                    </a:schemeClr>
                  </a:solidFill>
                </a:rPr>
                <a:t>Proofing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D168F16D-3E04-AE40-A680-EB788B1DC1D6}"/>
                </a:ext>
              </a:extLst>
            </p:cNvPr>
            <p:cNvSpPr txBox="1"/>
            <p:nvPr/>
          </p:nvSpPr>
          <p:spPr>
            <a:xfrm>
              <a:off x="87891" y="3434887"/>
              <a:ext cx="6431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accent4">
                      <a:lumMod val="75000"/>
                    </a:schemeClr>
                  </a:solidFill>
                </a:rPr>
                <a:t>County</a:t>
              </a:r>
            </a:p>
            <a:p>
              <a:pPr algn="ctr"/>
              <a:r>
                <a:rPr lang="en-US" sz="1100">
                  <a:solidFill>
                    <a:schemeClr val="accent4">
                      <a:lumMod val="75000"/>
                    </a:schemeClr>
                  </a:solidFill>
                </a:rPr>
                <a:t>Records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66C99789-E369-2F48-BE6C-56350964A75E}"/>
                </a:ext>
              </a:extLst>
            </p:cNvPr>
            <p:cNvSpPr txBox="1"/>
            <p:nvPr/>
          </p:nvSpPr>
          <p:spPr>
            <a:xfrm>
              <a:off x="87891" y="2806695"/>
              <a:ext cx="6431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accent4">
                      <a:lumMod val="75000"/>
                    </a:schemeClr>
                  </a:solidFill>
                </a:rPr>
                <a:t>DMV</a:t>
              </a:r>
            </a:p>
            <a:p>
              <a:pPr algn="ctr"/>
              <a:r>
                <a:rPr lang="en-US" sz="1100">
                  <a:solidFill>
                    <a:schemeClr val="accent4">
                      <a:lumMod val="75000"/>
                    </a:schemeClr>
                  </a:solidFill>
                </a:rPr>
                <a:t>Records</a:t>
              </a: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C2DDB0F8-D3B7-234C-940F-430C5CADC042}"/>
                </a:ext>
              </a:extLst>
            </p:cNvPr>
            <p:cNvSpPr/>
            <p:nvPr/>
          </p:nvSpPr>
          <p:spPr>
            <a:xfrm>
              <a:off x="213337" y="3188755"/>
              <a:ext cx="392232" cy="294959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C5C25CA-7F93-9742-962C-ADF21A0B7045}"/>
                </a:ext>
              </a:extLst>
            </p:cNvPr>
            <p:cNvSpPr/>
            <p:nvPr/>
          </p:nvSpPr>
          <p:spPr>
            <a:xfrm>
              <a:off x="213337" y="3808708"/>
              <a:ext cx="392232" cy="294959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1935A956-1882-A247-8706-06CB6654F887}"/>
                </a:ext>
              </a:extLst>
            </p:cNvPr>
            <p:cNvSpPr/>
            <p:nvPr/>
          </p:nvSpPr>
          <p:spPr>
            <a:xfrm>
              <a:off x="213337" y="2552325"/>
              <a:ext cx="392232" cy="29495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 anchor="ctr"/>
            <a:lstStyle/>
            <a:p>
              <a:pPr lvl="0" algn="ctr" defTabSz="457200"/>
              <a:r>
                <a:rPr lang="en-US" sz="1200" b="1" kern="0">
                  <a:solidFill>
                    <a:srgbClr val="1F497D"/>
                  </a:solidFill>
                </a:rPr>
                <a:t>B</a:t>
              </a:r>
              <a:endPara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F262CD-7C20-2443-A57B-5EC81B930130}"/>
              </a:ext>
            </a:extLst>
          </p:cNvPr>
          <p:cNvGrpSpPr/>
          <p:nvPr/>
        </p:nvGrpSpPr>
        <p:grpSpPr>
          <a:xfrm>
            <a:off x="-21757" y="4792699"/>
            <a:ext cx="898003" cy="886378"/>
            <a:chOff x="52619" y="4835402"/>
            <a:chExt cx="898003" cy="886378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1A375475-3BCF-CD40-8FB3-8D8B1092C399}"/>
                </a:ext>
              </a:extLst>
            </p:cNvPr>
            <p:cNvSpPr txBox="1"/>
            <p:nvPr/>
          </p:nvSpPr>
          <p:spPr>
            <a:xfrm>
              <a:off x="52619" y="4835402"/>
              <a:ext cx="89800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accent4">
                      <a:lumMod val="75000"/>
                    </a:schemeClr>
                  </a:solidFill>
                </a:rPr>
                <a:t>School </a:t>
              </a:r>
            </a:p>
            <a:p>
              <a:pPr algn="ctr"/>
              <a:r>
                <a:rPr lang="en-US" sz="1100">
                  <a:solidFill>
                    <a:schemeClr val="accent4">
                      <a:lumMod val="75000"/>
                    </a:schemeClr>
                  </a:solidFill>
                </a:rPr>
                <a:t>Information </a:t>
              </a:r>
            </a:p>
            <a:p>
              <a:pPr algn="ctr"/>
              <a:r>
                <a:rPr lang="en-US" sz="1100">
                  <a:solidFill>
                    <a:schemeClr val="accent4">
                      <a:lumMod val="75000"/>
                    </a:schemeClr>
                  </a:solidFill>
                </a:rPr>
                <a:t>Systems</a:t>
              </a: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EA3D0F60-EF45-1548-9138-D09A110A173D}"/>
                </a:ext>
              </a:extLst>
            </p:cNvPr>
            <p:cNvSpPr/>
            <p:nvPr/>
          </p:nvSpPr>
          <p:spPr>
            <a:xfrm>
              <a:off x="273900" y="5426821"/>
              <a:ext cx="392232" cy="294959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8428D47-8ADD-A249-A570-205E3BBA8B88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1"/>
          <a:stretch/>
        </p:blipFill>
        <p:spPr>
          <a:xfrm>
            <a:off x="1319313" y="3630765"/>
            <a:ext cx="379332" cy="386985"/>
          </a:xfrm>
          <a:prstGeom prst="ellipse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CEB8AD4-46E3-E242-B8A8-F5AE82BE5EC4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608" y="3285620"/>
            <a:ext cx="414377" cy="415271"/>
          </a:xfrm>
          <a:prstGeom prst="ellipse">
            <a:avLst/>
          </a:prstGeom>
        </p:spPr>
      </p:pic>
      <p:pic>
        <p:nvPicPr>
          <p:cNvPr id="484" name="Picture 483">
            <a:extLst>
              <a:ext uri="{FF2B5EF4-FFF2-40B4-BE49-F238E27FC236}">
                <a16:creationId xmlns:a16="http://schemas.microsoft.com/office/drawing/2014/main" id="{96ECC95D-BAAD-C649-866B-DFE76BFBD4C9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79" y="3240294"/>
            <a:ext cx="366324" cy="542504"/>
          </a:xfrm>
          <a:prstGeom prst="round2DiagRect">
            <a:avLst>
              <a:gd name="adj1" fmla="val 14341"/>
              <a:gd name="adj2" fmla="val 0"/>
            </a:avLst>
          </a:prstGeom>
        </p:spPr>
      </p:pic>
      <p:sp>
        <p:nvSpPr>
          <p:cNvPr id="490" name="Rounded Rectangular Callout 489">
            <a:extLst>
              <a:ext uri="{FF2B5EF4-FFF2-40B4-BE49-F238E27FC236}">
                <a16:creationId xmlns:a16="http://schemas.microsoft.com/office/drawing/2014/main" id="{3B81FE2F-FDF1-C849-9595-EE1E423F5951}"/>
              </a:ext>
            </a:extLst>
          </p:cNvPr>
          <p:cNvSpPr/>
          <p:nvPr/>
        </p:nvSpPr>
        <p:spPr>
          <a:xfrm>
            <a:off x="3048080" y="17284"/>
            <a:ext cx="9088037" cy="1239508"/>
          </a:xfrm>
          <a:prstGeom prst="wedgeRoundRectCallout">
            <a:avLst>
              <a:gd name="adj1" fmla="val 16809"/>
              <a:gd name="adj2" fmla="val 48223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r>
              <a:rPr lang="en-US" dirty="0">
                <a:solidFill>
                  <a:srgbClr val="222222"/>
                </a:solidFill>
              </a:rPr>
              <a:t>Quantum Privacy &amp; Proof of Trust enables organizations and individuals to </a:t>
            </a:r>
            <a:r>
              <a:rPr lang="en-US" b="1" dirty="0">
                <a:solidFill>
                  <a:srgbClr val="222222"/>
                </a:solidFill>
              </a:rPr>
              <a:t>pool their data &amp; infrastructure </a:t>
            </a:r>
            <a:r>
              <a:rPr lang="en-US" dirty="0">
                <a:solidFill>
                  <a:srgbClr val="222222"/>
                </a:solidFill>
              </a:rPr>
              <a:t>to create a </a:t>
            </a:r>
            <a:r>
              <a:rPr lang="en-US" b="1" dirty="0">
                <a:solidFill>
                  <a:srgbClr val="0070C0"/>
                </a:solidFill>
              </a:rPr>
              <a:t>person-centered Authorization Network </a:t>
            </a:r>
            <a:r>
              <a:rPr lang="en-US" dirty="0">
                <a:solidFill>
                  <a:srgbClr val="222222"/>
                </a:solidFill>
              </a:rPr>
              <a:t>that authenticates &amp; verifies the identities of people; links them to their devices, records and accounts; and verifies their relationships with other people and organizations – all to an </a:t>
            </a:r>
            <a:r>
              <a:rPr lang="en-US" b="1" dirty="0">
                <a:solidFill>
                  <a:srgbClr val="222222"/>
                </a:solidFill>
              </a:rPr>
              <a:t>unprecedented level of assurance</a:t>
            </a:r>
            <a:r>
              <a:rPr lang="en-US" dirty="0">
                <a:solidFill>
                  <a:srgbClr val="222222"/>
                </a:solidFill>
              </a:rPr>
              <a:t>.</a:t>
            </a:r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id="{9970F78B-4FEE-4649-B790-64A478D65A32}"/>
              </a:ext>
            </a:extLst>
          </p:cNvPr>
          <p:cNvSpPr/>
          <p:nvPr/>
        </p:nvSpPr>
        <p:spPr>
          <a:xfrm>
            <a:off x="8821147" y="4962939"/>
            <a:ext cx="1143647" cy="382931"/>
          </a:xfrm>
          <a:prstGeom prst="ellipse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49C815DE-D209-F84C-A31E-49C038FAD94F}"/>
              </a:ext>
            </a:extLst>
          </p:cNvPr>
          <p:cNvGrpSpPr/>
          <p:nvPr/>
        </p:nvGrpSpPr>
        <p:grpSpPr>
          <a:xfrm>
            <a:off x="8304546" y="4326665"/>
            <a:ext cx="2271380" cy="1126946"/>
            <a:chOff x="8304546" y="4326665"/>
            <a:chExt cx="2271380" cy="1126946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31E1635-0302-F84A-B440-7AA29D679B14}"/>
                </a:ext>
              </a:extLst>
            </p:cNvPr>
            <p:cNvGrpSpPr/>
            <p:nvPr/>
          </p:nvGrpSpPr>
          <p:grpSpPr>
            <a:xfrm>
              <a:off x="8677929" y="4913763"/>
              <a:ext cx="1421003" cy="539848"/>
              <a:chOff x="3692984" y="10767678"/>
              <a:chExt cx="4323725" cy="1387437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5C820C90-0E8B-0843-8170-965F0BEA8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0DE35A20-10E0-4244-9496-D677289B4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C9FA92AB-9791-3947-9428-4AD7DECEC254}"/>
                </a:ext>
              </a:extLst>
            </p:cNvPr>
            <p:cNvSpPr txBox="1"/>
            <p:nvPr/>
          </p:nvSpPr>
          <p:spPr>
            <a:xfrm>
              <a:off x="8304546" y="432666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45B2F7-5D3D-7643-896D-AAE292E00053}"/>
              </a:ext>
            </a:extLst>
          </p:cNvPr>
          <p:cNvGrpSpPr/>
          <p:nvPr/>
        </p:nvGrpSpPr>
        <p:grpSpPr>
          <a:xfrm>
            <a:off x="9431796" y="1339835"/>
            <a:ext cx="2671887" cy="3441850"/>
            <a:chOff x="9416971" y="43058"/>
            <a:chExt cx="2671887" cy="344185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7025144-943A-A84E-8715-F92282D0E94E}"/>
                </a:ext>
              </a:extLst>
            </p:cNvPr>
            <p:cNvGrpSpPr/>
            <p:nvPr/>
          </p:nvGrpSpPr>
          <p:grpSpPr>
            <a:xfrm>
              <a:off x="9416971" y="43058"/>
              <a:ext cx="2671887" cy="3441850"/>
              <a:chOff x="9491690" y="685636"/>
              <a:chExt cx="2671887" cy="3441850"/>
            </a:xfrm>
          </p:grpSpPr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B7FC6C78-D8A2-1D4D-8E2B-EACE4A2D79F8}"/>
                  </a:ext>
                </a:extLst>
              </p:cNvPr>
              <p:cNvGrpSpPr/>
              <p:nvPr/>
            </p:nvGrpSpPr>
            <p:grpSpPr>
              <a:xfrm>
                <a:off x="9491690" y="685636"/>
                <a:ext cx="2671887" cy="3441850"/>
                <a:chOff x="846816" y="169280"/>
                <a:chExt cx="2671887" cy="34418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486F636D-5ED2-BA4A-8134-B1D18760A706}"/>
                    </a:ext>
                  </a:extLst>
                </p:cNvPr>
                <p:cNvSpPr/>
                <p:nvPr/>
              </p:nvSpPr>
              <p:spPr>
                <a:xfrm>
                  <a:off x="846816" y="169280"/>
                  <a:ext cx="2671887" cy="3441850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3E3A8465-87B0-164C-91AC-035A837D23B0}"/>
                    </a:ext>
                  </a:extLst>
                </p:cNvPr>
                <p:cNvSpPr/>
                <p:nvPr/>
              </p:nvSpPr>
              <p:spPr>
                <a:xfrm>
                  <a:off x="2741777" y="1011253"/>
                  <a:ext cx="542976" cy="408319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Platinum</a:t>
                  </a:r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1E8CDAFA-3F18-F74B-A191-953C19907393}"/>
                    </a:ext>
                  </a:extLst>
                </p:cNvPr>
                <p:cNvSpPr/>
                <p:nvPr/>
              </p:nvSpPr>
              <p:spPr>
                <a:xfrm>
                  <a:off x="1904198" y="1011253"/>
                  <a:ext cx="542976" cy="408319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E359C20E-0E73-AF44-AFCF-CEED2589236A}"/>
                    </a:ext>
                  </a:extLst>
                </p:cNvPr>
                <p:cNvSpPr/>
                <p:nvPr/>
              </p:nvSpPr>
              <p:spPr>
                <a:xfrm>
                  <a:off x="1904198" y="1335239"/>
                  <a:ext cx="542976" cy="408319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5D107238-90F9-464A-8DF2-EA17FB088E5D}"/>
                    </a:ext>
                  </a:extLst>
                </p:cNvPr>
                <p:cNvSpPr/>
                <p:nvPr/>
              </p:nvSpPr>
              <p:spPr>
                <a:xfrm>
                  <a:off x="1904198" y="1659225"/>
                  <a:ext cx="542976" cy="408319"/>
                </a:xfrm>
                <a:prstGeom prst="ellipse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D5ED0F1B-9CAA-154A-BF20-DA43623B76FB}"/>
                    </a:ext>
                  </a:extLst>
                </p:cNvPr>
                <p:cNvSpPr/>
                <p:nvPr/>
              </p:nvSpPr>
              <p:spPr>
                <a:xfrm>
                  <a:off x="1904198" y="1983210"/>
                  <a:ext cx="542976" cy="408319"/>
                </a:xfrm>
                <a:prstGeom prst="ellipse">
                  <a:avLst/>
                </a:prstGeom>
                <a:solidFill>
                  <a:srgbClr val="F79646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</a:t>
                  </a:r>
                </a:p>
              </p:txBody>
            </p: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56E71B96-CAD5-F94D-B35B-C1FE4AD021C4}"/>
                    </a:ext>
                  </a:extLst>
                </p:cNvPr>
                <p:cNvSpPr/>
                <p:nvPr/>
              </p:nvSpPr>
              <p:spPr>
                <a:xfrm>
                  <a:off x="2741777" y="1335239"/>
                  <a:ext cx="542976" cy="408319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Gold</a:t>
                  </a:r>
                </a:p>
              </p:txBody>
            </p:sp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66B8B2CF-A8F5-3B49-853A-24A80F16E19E}"/>
                    </a:ext>
                  </a:extLst>
                </p:cNvPr>
                <p:cNvSpPr/>
                <p:nvPr/>
              </p:nvSpPr>
              <p:spPr>
                <a:xfrm>
                  <a:off x="2741777" y="1659225"/>
                  <a:ext cx="542976" cy="408319"/>
                </a:xfrm>
                <a:prstGeom prst="ellipse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Silver</a:t>
                  </a: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9446CB61-A0D7-DF46-951C-095A4D2C5835}"/>
                    </a:ext>
                  </a:extLst>
                </p:cNvPr>
                <p:cNvSpPr/>
                <p:nvPr/>
              </p:nvSpPr>
              <p:spPr>
                <a:xfrm>
                  <a:off x="2741777" y="1983210"/>
                  <a:ext cx="542976" cy="408319"/>
                </a:xfrm>
                <a:prstGeom prst="ellipse">
                  <a:avLst/>
                </a:prstGeom>
                <a:solidFill>
                  <a:srgbClr val="F79646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Bronze</a:t>
                  </a:r>
                </a:p>
              </p:txBody>
            </p:sp>
            <p:sp>
              <p:nvSpPr>
                <p:cNvPr id="317" name="TextBox 316">
                  <a:extLst>
                    <a:ext uri="{FF2B5EF4-FFF2-40B4-BE49-F238E27FC236}">
                      <a16:creationId xmlns:a16="http://schemas.microsoft.com/office/drawing/2014/main" id="{555AA0DD-9C2C-304A-9B21-FED9436AFAF8}"/>
                    </a:ext>
                  </a:extLst>
                </p:cNvPr>
                <p:cNvSpPr txBox="1"/>
                <p:nvPr/>
              </p:nvSpPr>
              <p:spPr>
                <a:xfrm>
                  <a:off x="2729374" y="495122"/>
                  <a:ext cx="5677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</a:rPr>
                    <a:t>Trust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</a:rPr>
                    <a:t>Rank</a:t>
                  </a:r>
                </a:p>
              </p:txBody>
            </p: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9B3EEEB0-122E-524E-A5A6-E5DAB018387A}"/>
                    </a:ext>
                  </a:extLst>
                </p:cNvPr>
                <p:cNvSpPr txBox="1"/>
                <p:nvPr/>
              </p:nvSpPr>
              <p:spPr>
                <a:xfrm>
                  <a:off x="1765958" y="495122"/>
                  <a:ext cx="8194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</a:rPr>
                    <a:t>AuthNet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</a:rPr>
                    <a:t>Rating</a:t>
                  </a:r>
                </a:p>
              </p:txBody>
            </p:sp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BD6BC4B7-0447-4448-B515-DC8AB55C1103}"/>
                    </a:ext>
                  </a:extLst>
                </p:cNvPr>
                <p:cNvSpPr/>
                <p:nvPr/>
              </p:nvSpPr>
              <p:spPr>
                <a:xfrm>
                  <a:off x="1037472" y="1011253"/>
                  <a:ext cx="542976" cy="408319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Level 4</a:t>
                  </a:r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D9974ACE-97E7-C24D-A65B-901951663CEB}"/>
                    </a:ext>
                  </a:extLst>
                </p:cNvPr>
                <p:cNvSpPr/>
                <p:nvPr/>
              </p:nvSpPr>
              <p:spPr>
                <a:xfrm>
                  <a:off x="1037472" y="1335239"/>
                  <a:ext cx="542976" cy="408319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Level 3</a:t>
                  </a:r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A2DE2226-E114-514F-B2F5-DEDECF9BDC56}"/>
                    </a:ext>
                  </a:extLst>
                </p:cNvPr>
                <p:cNvSpPr/>
                <p:nvPr/>
              </p:nvSpPr>
              <p:spPr>
                <a:xfrm>
                  <a:off x="1037472" y="1659225"/>
                  <a:ext cx="542976" cy="408319"/>
                </a:xfrm>
                <a:prstGeom prst="ellipse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Level 2</a:t>
                  </a:r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0ACA021C-E0D5-6D4E-A589-C7DC69A787A8}"/>
                    </a:ext>
                  </a:extLst>
                </p:cNvPr>
                <p:cNvSpPr/>
                <p:nvPr/>
              </p:nvSpPr>
              <p:spPr>
                <a:xfrm>
                  <a:off x="1037472" y="1983210"/>
                  <a:ext cx="542976" cy="408319"/>
                </a:xfrm>
                <a:prstGeom prst="ellipse">
                  <a:avLst/>
                </a:prstGeom>
                <a:solidFill>
                  <a:srgbClr val="F79646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Level 1</a:t>
                  </a:r>
                </a:p>
              </p:txBody>
            </p:sp>
            <p:sp>
              <p:nvSpPr>
                <p:cNvPr id="341" name="TextBox 340">
                  <a:extLst>
                    <a:ext uri="{FF2B5EF4-FFF2-40B4-BE49-F238E27FC236}">
                      <a16:creationId xmlns:a16="http://schemas.microsoft.com/office/drawing/2014/main" id="{F8BF2A73-E5ED-D445-886A-377873606A63}"/>
                    </a:ext>
                  </a:extLst>
                </p:cNvPr>
                <p:cNvSpPr txBox="1"/>
                <p:nvPr/>
              </p:nvSpPr>
              <p:spPr>
                <a:xfrm>
                  <a:off x="978613" y="495122"/>
                  <a:ext cx="66069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</a:rPr>
                    <a:t>NIST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</a:rPr>
                    <a:t>Rating</a:t>
                  </a:r>
                </a:p>
              </p:txBody>
            </p:sp>
          </p:grpSp>
          <p:sp>
            <p:nvSpPr>
              <p:cNvPr id="488" name="TextBox 487">
                <a:extLst>
                  <a:ext uri="{FF2B5EF4-FFF2-40B4-BE49-F238E27FC236}">
                    <a16:creationId xmlns:a16="http://schemas.microsoft.com/office/drawing/2014/main" id="{36AB1503-B908-A246-AE37-06ECAB8BC4B6}"/>
                  </a:ext>
                </a:extLst>
              </p:cNvPr>
              <p:cNvSpPr txBox="1"/>
              <p:nvPr/>
            </p:nvSpPr>
            <p:spPr>
              <a:xfrm>
                <a:off x="9921115" y="731521"/>
                <a:ext cx="1798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>
                    <a:ln>
                      <a:noFill/>
                    </a:ln>
                    <a:solidFill>
                      <a:srgbClr val="C16716"/>
                    </a:solidFill>
                    <a:effectLst/>
                    <a:uLnTx/>
                    <a:uFillTx/>
                  </a:rPr>
                  <a:t>Assurance Levels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20F9CA2-EA4C-A84E-9577-8CCACBFB0590}"/>
                </a:ext>
              </a:extLst>
            </p:cNvPr>
            <p:cNvGrpSpPr/>
            <p:nvPr/>
          </p:nvGrpSpPr>
          <p:grpSpPr>
            <a:xfrm>
              <a:off x="9565094" y="2424670"/>
              <a:ext cx="2404945" cy="959503"/>
              <a:chOff x="6746637" y="120309"/>
              <a:chExt cx="2404945" cy="959503"/>
            </a:xfrm>
          </p:grpSpPr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197E5236-1647-2243-9B46-9158A595C57D}"/>
                  </a:ext>
                </a:extLst>
              </p:cNvPr>
              <p:cNvGrpSpPr/>
              <p:nvPr/>
            </p:nvGrpSpPr>
            <p:grpSpPr>
              <a:xfrm>
                <a:off x="6746637" y="120309"/>
                <a:ext cx="2404945" cy="959503"/>
                <a:chOff x="6443005" y="947659"/>
                <a:chExt cx="2404945" cy="959503"/>
              </a:xfrm>
            </p:grpSpPr>
            <p:sp>
              <p:nvSpPr>
                <p:cNvPr id="479" name="Rectangle 478">
                  <a:extLst>
                    <a:ext uri="{FF2B5EF4-FFF2-40B4-BE49-F238E27FC236}">
                      <a16:creationId xmlns:a16="http://schemas.microsoft.com/office/drawing/2014/main" id="{A8EA60BB-29F9-9140-82D8-9812083B6843}"/>
                    </a:ext>
                  </a:extLst>
                </p:cNvPr>
                <p:cNvSpPr/>
                <p:nvPr/>
              </p:nvSpPr>
              <p:spPr>
                <a:xfrm>
                  <a:off x="6443005" y="947659"/>
                  <a:ext cx="2404945" cy="929912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80" name="Picture 479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EB0BDCD6-9037-8A45-B29E-76CCFE4760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44962" y="1017259"/>
                  <a:ext cx="1167562" cy="512201"/>
                </a:xfrm>
                <a:prstGeom prst="rect">
                  <a:avLst/>
                </a:prstGeom>
              </p:spPr>
            </p:pic>
            <p:sp>
              <p:nvSpPr>
                <p:cNvPr id="481" name="TextBox 480">
                  <a:extLst>
                    <a:ext uri="{FF2B5EF4-FFF2-40B4-BE49-F238E27FC236}">
                      <a16:creationId xmlns:a16="http://schemas.microsoft.com/office/drawing/2014/main" id="{D014CD24-4E3A-C243-9E09-85DDAE98FCA3}"/>
                    </a:ext>
                  </a:extLst>
                </p:cNvPr>
                <p:cNvSpPr txBox="1"/>
                <p:nvPr/>
              </p:nvSpPr>
              <p:spPr>
                <a:xfrm>
                  <a:off x="7555899" y="1507052"/>
                  <a:ext cx="11208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kumimoji="0" lang="en-US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800-53-3</a:t>
                  </a:r>
                  <a:endParaRPr lang="en-US" sz="2800" b="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1788A6B-CE5C-EF49-82C4-E0B2E0479618}"/>
                    </a:ext>
                  </a:extLst>
                </p:cNvPr>
                <p:cNvSpPr/>
                <p:nvPr/>
              </p:nvSpPr>
              <p:spPr>
                <a:xfrm>
                  <a:off x="6457533" y="1522595"/>
                  <a:ext cx="11328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chemeClr val="accent5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certified</a:t>
                  </a:r>
                </a:p>
              </p:txBody>
            </p:sp>
          </p:grpSp>
          <p:pic>
            <p:nvPicPr>
              <p:cNvPr id="26" name="Picture 25" descr="A screenshot of text&#10;&#10;Description automatically generated">
                <a:extLst>
                  <a:ext uri="{FF2B5EF4-FFF2-40B4-BE49-F238E27FC236}">
                    <a16:creationId xmlns:a16="http://schemas.microsoft.com/office/drawing/2014/main" id="{3576DFC0-47AE-8A43-8787-6D346A4D06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47784" y="236745"/>
                <a:ext cx="892541" cy="408273"/>
              </a:xfrm>
              <a:prstGeom prst="rect">
                <a:avLst/>
              </a:prstGeom>
            </p:spPr>
          </p:pic>
        </p:grpSp>
      </p:grpSp>
      <p:sp>
        <p:nvSpPr>
          <p:cNvPr id="261" name="Rounded Rectangular Callout 260">
            <a:extLst>
              <a:ext uri="{FF2B5EF4-FFF2-40B4-BE49-F238E27FC236}">
                <a16:creationId xmlns:a16="http://schemas.microsoft.com/office/drawing/2014/main" id="{0F17129B-C03F-F94B-87FD-9AF0877EA024}"/>
              </a:ext>
            </a:extLst>
          </p:cNvPr>
          <p:cNvSpPr/>
          <p:nvPr/>
        </p:nvSpPr>
        <p:spPr>
          <a:xfrm>
            <a:off x="882816" y="5538612"/>
            <a:ext cx="9929728" cy="1239508"/>
          </a:xfrm>
          <a:prstGeom prst="wedgeRoundRectCallout">
            <a:avLst>
              <a:gd name="adj1" fmla="val 16809"/>
              <a:gd name="adj2" fmla="val 48223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r>
              <a:rPr lang="en-US" dirty="0">
                <a:solidFill>
                  <a:srgbClr val="222222"/>
                </a:solidFill>
              </a:rPr>
              <a:t>The Authorization Network virtually connects the authentication and authorization systems and identity verification sources of participating organizations and neutral service providers to form a global network.  </a:t>
            </a:r>
            <a:r>
              <a:rPr lang="en-US" b="1" dirty="0">
                <a:solidFill>
                  <a:srgbClr val="222222"/>
                </a:solidFill>
              </a:rPr>
              <a:t>Users are verified and authorized based on the collective knowledge and capabilities of all participants</a:t>
            </a:r>
            <a:r>
              <a:rPr lang="en-US" dirty="0">
                <a:solidFill>
                  <a:srgbClr val="222222"/>
                </a:solidFill>
              </a:rPr>
              <a:t>, with many-factor authentication, proofing, record matching and cybersecurity surveillance. </a:t>
            </a:r>
          </a:p>
        </p:txBody>
      </p:sp>
      <p:sp>
        <p:nvSpPr>
          <p:cNvPr id="262" name="Rounded Rectangular Callout 261">
            <a:extLst>
              <a:ext uri="{FF2B5EF4-FFF2-40B4-BE49-F238E27FC236}">
                <a16:creationId xmlns:a16="http://schemas.microsoft.com/office/drawing/2014/main" id="{FD95DA3C-F68D-8948-A497-5AF8846F3525}"/>
              </a:ext>
            </a:extLst>
          </p:cNvPr>
          <p:cNvSpPr/>
          <p:nvPr/>
        </p:nvSpPr>
        <p:spPr>
          <a:xfrm>
            <a:off x="1575267" y="2197599"/>
            <a:ext cx="3822067" cy="3027946"/>
          </a:xfrm>
          <a:prstGeom prst="wedgeRoundRectCallout">
            <a:avLst>
              <a:gd name="adj1" fmla="val -55925"/>
              <a:gd name="adj2" fmla="val -46360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r>
              <a:rPr lang="en-US" dirty="0">
                <a:solidFill>
                  <a:srgbClr val="222222"/>
                </a:solidFill>
              </a:rPr>
              <a:t>Individual services for authentication, identity and attribute verification, entity resolution, key management, encryption, etc. </a:t>
            </a:r>
            <a:r>
              <a:rPr lang="en-US" b="1" dirty="0">
                <a:solidFill>
                  <a:srgbClr val="222222"/>
                </a:solidFill>
              </a:rPr>
              <a:t>can earn trust credentials and be individually rated by various trust authorities </a:t>
            </a:r>
            <a:r>
              <a:rPr lang="en-US" dirty="0">
                <a:solidFill>
                  <a:srgbClr val="222222"/>
                </a:solidFill>
              </a:rPr>
              <a:t>for provenance and trustworthiness, whether they are hosted within Enterprise Networks or within shared Authorization Domains. </a:t>
            </a:r>
          </a:p>
        </p:txBody>
      </p:sp>
      <p:sp>
        <p:nvSpPr>
          <p:cNvPr id="263" name="Rounded Rectangular Callout 262">
            <a:extLst>
              <a:ext uri="{FF2B5EF4-FFF2-40B4-BE49-F238E27FC236}">
                <a16:creationId xmlns:a16="http://schemas.microsoft.com/office/drawing/2014/main" id="{F7B182F5-A3E8-D540-9DCE-D6A553A14403}"/>
              </a:ext>
            </a:extLst>
          </p:cNvPr>
          <p:cNvSpPr/>
          <p:nvPr/>
        </p:nvSpPr>
        <p:spPr>
          <a:xfrm>
            <a:off x="5224402" y="1650257"/>
            <a:ext cx="4152654" cy="2911948"/>
          </a:xfrm>
          <a:prstGeom prst="wedgeRoundRectCallout">
            <a:avLst>
              <a:gd name="adj1" fmla="val 55044"/>
              <a:gd name="adj2" fmla="val -24635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>
              <a:spcAft>
                <a:spcPts val="500"/>
              </a:spcAft>
            </a:pPr>
            <a:r>
              <a:rPr lang="en-US" dirty="0">
                <a:solidFill>
                  <a:srgbClr val="222222"/>
                </a:solidFill>
              </a:rPr>
              <a:t>The Authorization Network </a:t>
            </a:r>
            <a:r>
              <a:rPr lang="en-US" b="1" dirty="0">
                <a:solidFill>
                  <a:srgbClr val="222222"/>
                </a:solidFill>
              </a:rPr>
              <a:t>evaluates all of the information and trust credentials available from the network to generate credentials </a:t>
            </a:r>
            <a:r>
              <a:rPr lang="en-US" dirty="0">
                <a:solidFill>
                  <a:srgbClr val="222222"/>
                </a:solidFill>
              </a:rPr>
              <a:t>describing the identity, relationships &amp; characteristics of people, devices, systems, organizations or data. </a:t>
            </a:r>
          </a:p>
          <a:p>
            <a:r>
              <a:rPr lang="en-US" dirty="0">
                <a:solidFill>
                  <a:srgbClr val="222222"/>
                </a:solidFill>
              </a:rPr>
              <a:t>Network credentials are rated based on a variety of different schemes – </a:t>
            </a:r>
            <a:r>
              <a:rPr lang="en-US" b="1" dirty="0">
                <a:solidFill>
                  <a:srgbClr val="222222"/>
                </a:solidFill>
              </a:rPr>
              <a:t>enabling a vastly higher level of assurance and much more precise and useful claims</a:t>
            </a:r>
            <a:r>
              <a:rPr lang="en-US" dirty="0">
                <a:solidFill>
                  <a:srgbClr val="22222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17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3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 animBg="1"/>
      <p:bldP spid="490" grpId="1" animBg="1"/>
      <p:bldP spid="261" grpId="0" animBg="1"/>
      <p:bldP spid="261" grpId="1" animBg="1"/>
      <p:bldP spid="262" grpId="0" animBg="1"/>
      <p:bldP spid="262" grpId="1" animBg="1"/>
      <p:bldP spid="2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loud 344">
            <a:extLst>
              <a:ext uri="{FF2B5EF4-FFF2-40B4-BE49-F238E27FC236}">
                <a16:creationId xmlns:a16="http://schemas.microsoft.com/office/drawing/2014/main" id="{FE0EC023-D9DB-6545-A2AF-131DB3898CEE}"/>
              </a:ext>
            </a:extLst>
          </p:cNvPr>
          <p:cNvSpPr/>
          <p:nvPr/>
        </p:nvSpPr>
        <p:spPr bwMode="auto">
          <a:xfrm>
            <a:off x="1484347" y="1629946"/>
            <a:ext cx="8995896" cy="459715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BA4D0396-7A73-5845-9131-996598C8A9CC}"/>
              </a:ext>
            </a:extLst>
          </p:cNvPr>
          <p:cNvGrpSpPr/>
          <p:nvPr/>
        </p:nvGrpSpPr>
        <p:grpSpPr>
          <a:xfrm>
            <a:off x="637901" y="3308654"/>
            <a:ext cx="2858028" cy="1023887"/>
            <a:chOff x="637901" y="3308654"/>
            <a:chExt cx="2858028" cy="1023887"/>
          </a:xfrm>
        </p:grpSpPr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337205A8-B851-1F40-AFD7-F16958B276E9}"/>
                </a:ext>
              </a:extLst>
            </p:cNvPr>
            <p:cNvGrpSpPr/>
            <p:nvPr/>
          </p:nvGrpSpPr>
          <p:grpSpPr>
            <a:xfrm>
              <a:off x="637901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A88D4FE3-5422-CF4F-B8CA-A914D2B4F8DE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7BD36D48-72DD-7F43-8A83-3FF2A40AF8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40C9C615-82FF-9C4D-96AF-2DA949DE31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DED03A57-496D-D745-B07B-D949D8DA386D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Government Agencies</a:t>
                </a:r>
              </a:p>
            </p:txBody>
          </p:sp>
        </p:grp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FD010B7E-99FC-7B45-9B48-7AA51B574B07}"/>
                </a:ext>
              </a:extLst>
            </p:cNvPr>
            <p:cNvSpPr txBox="1"/>
            <p:nvPr/>
          </p:nvSpPr>
          <p:spPr>
            <a:xfrm>
              <a:off x="643041" y="3308654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ConnectWell San Diego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3F759E58-44F5-6B47-939C-33B79D407DA0}"/>
              </a:ext>
            </a:extLst>
          </p:cNvPr>
          <p:cNvGrpSpPr/>
          <p:nvPr/>
        </p:nvGrpSpPr>
        <p:grpSpPr>
          <a:xfrm>
            <a:off x="747329" y="4859632"/>
            <a:ext cx="2852888" cy="1025401"/>
            <a:chOff x="747329" y="4859632"/>
            <a:chExt cx="2852888" cy="1025401"/>
          </a:xfrm>
        </p:grpSpPr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8D918039-3511-EF41-916F-6BFD47FD6A3F}"/>
                </a:ext>
              </a:extLst>
            </p:cNvPr>
            <p:cNvGrpSpPr/>
            <p:nvPr/>
          </p:nvGrpSpPr>
          <p:grpSpPr>
            <a:xfrm>
              <a:off x="796754" y="4873575"/>
              <a:ext cx="2662387" cy="1011458"/>
              <a:chOff x="6423779" y="-301436"/>
              <a:chExt cx="3192389" cy="1212809"/>
            </a:xfrm>
          </p:grpSpPr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0C8A252D-FAD1-2846-B1A4-2F43BD08A473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0A81326D-BC85-2041-80A9-2909F5B6A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96BB615D-E823-0B4A-ACC1-BF90561E4E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53F0EF3A-5573-8543-A6F8-F2A3441EE7AA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Schools &amp; Ed Institutions</a:t>
                </a:r>
              </a:p>
            </p:txBody>
          </p:sp>
        </p:grp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A027D689-B05D-AF44-BC9F-68231BB3401D}"/>
                </a:ext>
              </a:extLst>
            </p:cNvPr>
            <p:cNvSpPr txBox="1"/>
            <p:nvPr/>
          </p:nvSpPr>
          <p:spPr>
            <a:xfrm>
              <a:off x="747329" y="485963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Education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9BC1924-D2AD-7947-ADFA-9B6847B643CA}"/>
              </a:ext>
            </a:extLst>
          </p:cNvPr>
          <p:cNvGrpSpPr/>
          <p:nvPr/>
        </p:nvGrpSpPr>
        <p:grpSpPr>
          <a:xfrm>
            <a:off x="8580499" y="5006258"/>
            <a:ext cx="2852888" cy="1173768"/>
            <a:chOff x="8580499" y="5006258"/>
            <a:chExt cx="2852888" cy="1173768"/>
          </a:xfrm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A06E96F7-7410-ED40-BAF8-25650039CCD4}"/>
                </a:ext>
              </a:extLst>
            </p:cNvPr>
            <p:cNvGrpSpPr/>
            <p:nvPr/>
          </p:nvGrpSpPr>
          <p:grpSpPr>
            <a:xfrm>
              <a:off x="8650756" y="5020536"/>
              <a:ext cx="2662387" cy="1011458"/>
              <a:chOff x="6423779" y="-301436"/>
              <a:chExt cx="3192389" cy="1212809"/>
            </a:xfrm>
          </p:grpSpPr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097EEABB-778A-FD40-94A1-078B43515FB1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6053C7CE-9B4E-C346-A24E-47A4A5EBD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B76BC191-6F35-914A-BAEC-CE611507A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F74B3E5B-919C-AB48-87AF-16BF38B44190}"/>
                  </a:ext>
                </a:extLst>
              </p:cNvPr>
              <p:cNvSpPr txBox="1"/>
              <p:nvPr/>
            </p:nvSpPr>
            <p:spPr>
              <a:xfrm>
                <a:off x="6611565" y="-2383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IT Services &amp; Integrators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1DB05511-89E0-2E41-AE30-C5CEEA07CE51}"/>
                </a:ext>
              </a:extLst>
            </p:cNvPr>
            <p:cNvSpPr txBox="1"/>
            <p:nvPr/>
          </p:nvSpPr>
          <p:spPr>
            <a:xfrm>
              <a:off x="8580499" y="5006258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Distributed Health Platform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843E70BA-A3F6-E442-ABA1-C86F1A4D524E}"/>
              </a:ext>
            </a:extLst>
          </p:cNvPr>
          <p:cNvGrpSpPr/>
          <p:nvPr/>
        </p:nvGrpSpPr>
        <p:grpSpPr>
          <a:xfrm>
            <a:off x="9096297" y="3330894"/>
            <a:ext cx="2852888" cy="1013839"/>
            <a:chOff x="9096297" y="3318702"/>
            <a:chExt cx="2852888" cy="1013839"/>
          </a:xfrm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ABF9F28-5E76-7F4A-9577-EAC35A960C8B}"/>
                </a:ext>
              </a:extLst>
            </p:cNvPr>
            <p:cNvGrpSpPr/>
            <p:nvPr/>
          </p:nvGrpSpPr>
          <p:grpSpPr>
            <a:xfrm>
              <a:off x="9176506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E4B72843-3392-C64F-9708-6D746280929E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49E428EC-8F07-5845-AAB8-7207F4A6A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D749E85D-E10A-0542-A730-7621F1DB32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A71CD034-7CDF-6940-9785-81CB7075DF45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Clinical Research Organization</a:t>
                </a:r>
              </a:p>
            </p:txBody>
          </p:sp>
        </p:grp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B88E68AD-FDBF-3F4B-9F5C-A0D5736E23FB}"/>
                </a:ext>
              </a:extLst>
            </p:cNvPr>
            <p:cNvSpPr txBox="1"/>
            <p:nvPr/>
          </p:nvSpPr>
          <p:spPr>
            <a:xfrm>
              <a:off x="9096297" y="331870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 Health Sciences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C27A654E-27BF-9B44-884B-08C6BE736660}"/>
              </a:ext>
            </a:extLst>
          </p:cNvPr>
          <p:cNvGrpSpPr/>
          <p:nvPr/>
        </p:nvGrpSpPr>
        <p:grpSpPr>
          <a:xfrm>
            <a:off x="6818001" y="1447586"/>
            <a:ext cx="2852888" cy="1023064"/>
            <a:chOff x="6818001" y="1447586"/>
            <a:chExt cx="2852888" cy="1023064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7238A371-82B2-9046-83FB-B10529A2DEDD}"/>
                </a:ext>
              </a:extLst>
            </p:cNvPr>
            <p:cNvGrpSpPr/>
            <p:nvPr/>
          </p:nvGrpSpPr>
          <p:grpSpPr>
            <a:xfrm>
              <a:off x="6865759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BE63FEC7-89A0-8343-9444-403B3F1EAA29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6FC54C2C-2B15-0046-94C9-F91D239FA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7A4B9117-25BA-4242-9AB1-07EF1871D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BF70F624-C2EA-C346-B3CE-F6BF96862682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Analytics </a:t>
                </a:r>
              </a:p>
            </p:txBody>
          </p:sp>
        </p:grp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44A6171E-4AC6-3D47-BDBD-A9A34139CFDB}"/>
                </a:ext>
              </a:extLst>
            </p:cNvPr>
            <p:cNvSpPr txBox="1"/>
            <p:nvPr/>
          </p:nvSpPr>
          <p:spPr>
            <a:xfrm>
              <a:off x="6818001" y="144758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Certara / Synchrogenix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83CFE06D-BC91-854B-B62A-966AF70CFED0}"/>
              </a:ext>
            </a:extLst>
          </p:cNvPr>
          <p:cNvGrpSpPr/>
          <p:nvPr/>
        </p:nvGrpSpPr>
        <p:grpSpPr>
          <a:xfrm>
            <a:off x="2634959" y="1426591"/>
            <a:ext cx="2852888" cy="1173768"/>
            <a:chOff x="2634959" y="1426591"/>
            <a:chExt cx="2852888" cy="1173768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F2AFA2C4-E0A6-B946-BC3D-F64CFD1F6007}"/>
                </a:ext>
              </a:extLst>
            </p:cNvPr>
            <p:cNvGrpSpPr/>
            <p:nvPr/>
          </p:nvGrpSpPr>
          <p:grpSpPr>
            <a:xfrm>
              <a:off x="2658054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0CFD9A79-05DC-B84F-97CD-706D873664F1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2517B531-4127-E144-BFE0-F4D1D2847C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634728DB-D734-4B44-805D-9665340FB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6683BB11-2807-7A45-BC15-2F656D62758B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Consumer-Directed Health</a:t>
                </a:r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30C57122-357C-9B48-8A5E-BFDC6DECE0BA}"/>
                </a:ext>
              </a:extLst>
            </p:cNvPr>
            <p:cNvSpPr txBox="1"/>
            <p:nvPr/>
          </p:nvSpPr>
          <p:spPr>
            <a:xfrm>
              <a:off x="2634959" y="1426591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Health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6B8F9C7-CD44-5244-8DCF-76B4370E7AED}"/>
              </a:ext>
            </a:extLst>
          </p:cNvPr>
          <p:cNvGrpSpPr/>
          <p:nvPr/>
        </p:nvGrpSpPr>
        <p:grpSpPr>
          <a:xfrm>
            <a:off x="8731504" y="2612774"/>
            <a:ext cx="2271380" cy="1130751"/>
            <a:chOff x="8731504" y="2612774"/>
            <a:chExt cx="2271380" cy="1130751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6B1737B-D545-4E47-9075-1BA55921A1A3}"/>
                </a:ext>
              </a:extLst>
            </p:cNvPr>
            <p:cNvGrpSpPr/>
            <p:nvPr/>
          </p:nvGrpSpPr>
          <p:grpSpPr>
            <a:xfrm>
              <a:off x="9133057" y="3203677"/>
              <a:ext cx="1421003" cy="539848"/>
              <a:chOff x="3692984" y="10767678"/>
              <a:chExt cx="4323725" cy="1387437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15D2B7D-3C41-B04B-931D-A531703B3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E18DD8E-BB3A-D242-9503-F7BC4B849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0082529E-9DED-BC45-A483-EB323DD30377}"/>
                </a:ext>
              </a:extLst>
            </p:cNvPr>
            <p:cNvSpPr txBox="1"/>
            <p:nvPr/>
          </p:nvSpPr>
          <p:spPr>
            <a:xfrm>
              <a:off x="8731504" y="261277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5AA42D1-CB79-0444-A136-8CA9D3AB1CE1}"/>
              </a:ext>
            </a:extLst>
          </p:cNvPr>
          <p:cNvGrpSpPr/>
          <p:nvPr/>
        </p:nvGrpSpPr>
        <p:grpSpPr>
          <a:xfrm>
            <a:off x="3275335" y="4025764"/>
            <a:ext cx="3218660" cy="1584155"/>
            <a:chOff x="2499124" y="2097213"/>
            <a:chExt cx="3218660" cy="1584155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25EAC65C-671F-2D46-9330-B1069C350051}"/>
                </a:ext>
              </a:extLst>
            </p:cNvPr>
            <p:cNvGrpSpPr/>
            <p:nvPr/>
          </p:nvGrpSpPr>
          <p:grpSpPr>
            <a:xfrm>
              <a:off x="2499124" y="2097213"/>
              <a:ext cx="3218660" cy="1584155"/>
              <a:chOff x="2614290" y="4453532"/>
              <a:chExt cx="4595252" cy="2261684"/>
            </a:xfrm>
          </p:grpSpPr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A066636D-99E3-6443-BD3B-BB620F94B229}"/>
                  </a:ext>
                </a:extLst>
              </p:cNvPr>
              <p:cNvGrpSpPr/>
              <p:nvPr/>
            </p:nvGrpSpPr>
            <p:grpSpPr>
              <a:xfrm>
                <a:off x="2614290" y="4453532"/>
                <a:ext cx="4595252" cy="2261684"/>
                <a:chOff x="2644850" y="2246468"/>
                <a:chExt cx="3997362" cy="1686637"/>
              </a:xfrm>
            </p:grpSpPr>
            <p:sp>
              <p:nvSpPr>
                <p:cNvPr id="223" name="Cloud 222">
                  <a:extLst>
                    <a:ext uri="{FF2B5EF4-FFF2-40B4-BE49-F238E27FC236}">
                      <a16:creationId xmlns:a16="http://schemas.microsoft.com/office/drawing/2014/main" id="{66D42B7D-B117-2C45-AED1-25BFB57BF6CC}"/>
                    </a:ext>
                  </a:extLst>
                </p:cNvPr>
                <p:cNvSpPr/>
                <p:nvPr/>
              </p:nvSpPr>
              <p:spPr bwMode="auto">
                <a:xfrm>
                  <a:off x="2644850" y="2257050"/>
                  <a:ext cx="3997362" cy="1676055"/>
                </a:xfrm>
                <a:prstGeom prst="cloud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FFFFFF">
                      <a:lumMod val="9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 defTabSz="10191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24" name="Cloud 223">
                  <a:extLst>
                    <a:ext uri="{FF2B5EF4-FFF2-40B4-BE49-F238E27FC236}">
                      <a16:creationId xmlns:a16="http://schemas.microsoft.com/office/drawing/2014/main" id="{BAC8FDF6-DA4A-3141-8396-4E5819A53342}"/>
                    </a:ext>
                  </a:extLst>
                </p:cNvPr>
                <p:cNvSpPr/>
                <p:nvPr/>
              </p:nvSpPr>
              <p:spPr bwMode="auto">
                <a:xfrm>
                  <a:off x="2644850" y="2246468"/>
                  <a:ext cx="3997362" cy="1676055"/>
                </a:xfrm>
                <a:prstGeom prst="cloud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10191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0ED25FC3-78FF-CA42-AE0A-C5F258B6E638}"/>
                  </a:ext>
                </a:extLst>
              </p:cNvPr>
              <p:cNvSpPr txBox="1"/>
              <p:nvPr/>
            </p:nvSpPr>
            <p:spPr>
              <a:xfrm>
                <a:off x="4302330" y="4546253"/>
                <a:ext cx="1857148" cy="439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accent1">
                        <a:lumMod val="75000"/>
                      </a:schemeClr>
                    </a:solidFill>
                  </a:rPr>
                  <a:t>Authentication</a:t>
                </a:r>
              </a:p>
            </p:txBody>
          </p: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34B1DBA-9F88-4949-90E4-C01296B615EC}"/>
                </a:ext>
              </a:extLst>
            </p:cNvPr>
            <p:cNvSpPr txBox="1"/>
            <p:nvPr/>
          </p:nvSpPr>
          <p:spPr>
            <a:xfrm>
              <a:off x="2805855" y="3175516"/>
              <a:ext cx="4427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SMS</a:t>
              </a:r>
              <a:endParaRPr lang="en-US" sz="240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DE892F13-C94C-934C-AD9F-9236A6D31435}"/>
                </a:ext>
              </a:extLst>
            </p:cNvPr>
            <p:cNvSpPr txBox="1"/>
            <p:nvPr/>
          </p:nvSpPr>
          <p:spPr>
            <a:xfrm>
              <a:off x="3620036" y="2701422"/>
              <a:ext cx="6976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Touch ID</a:t>
              </a:r>
              <a:endParaRPr lang="en-US" sz="240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767CE9B-C796-6842-A628-65F44CF0986D}"/>
                </a:ext>
              </a:extLst>
            </p:cNvPr>
            <p:cNvSpPr txBox="1"/>
            <p:nvPr/>
          </p:nvSpPr>
          <p:spPr>
            <a:xfrm>
              <a:off x="4168576" y="2701422"/>
              <a:ext cx="5084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Voice</a:t>
              </a:r>
              <a:endParaRPr lang="en-US" sz="24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A310BAE-88F5-0546-B371-DB08C84CB452}"/>
                </a:ext>
              </a:extLst>
            </p:cNvPr>
            <p:cNvSpPr txBox="1"/>
            <p:nvPr/>
          </p:nvSpPr>
          <p:spPr>
            <a:xfrm>
              <a:off x="4301747" y="3175516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Authenticator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E03689D-F737-634C-8D8D-8F0015DDEB80}"/>
                </a:ext>
              </a:extLst>
            </p:cNvPr>
            <p:cNvSpPr txBox="1"/>
            <p:nvPr/>
          </p:nvSpPr>
          <p:spPr>
            <a:xfrm>
              <a:off x="3079168" y="3175516"/>
              <a:ext cx="7473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Password</a:t>
              </a:r>
              <a:endParaRPr lang="en-US" sz="240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4B63F94F-CE4B-4441-8118-D88B7D087DCC}"/>
                </a:ext>
              </a:extLst>
            </p:cNvPr>
            <p:cNvSpPr txBox="1"/>
            <p:nvPr/>
          </p:nvSpPr>
          <p:spPr>
            <a:xfrm>
              <a:off x="3712089" y="3175516"/>
              <a:ext cx="7328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Device ID</a:t>
              </a:r>
              <a:endParaRPr lang="en-US" sz="240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E864E98-4DD8-484C-91CF-BBBA09D74EBC}"/>
                </a:ext>
              </a:extLst>
            </p:cNvPr>
            <p:cNvSpPr txBox="1"/>
            <p:nvPr/>
          </p:nvSpPr>
          <p:spPr>
            <a:xfrm>
              <a:off x="2757940" y="2701422"/>
              <a:ext cx="5084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Email</a:t>
              </a:r>
              <a:endParaRPr lang="en-US" sz="2400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E66929FD-80F8-1945-9C79-BC34F03E7552}"/>
                </a:ext>
              </a:extLst>
            </p:cNvPr>
            <p:cNvSpPr txBox="1"/>
            <p:nvPr/>
          </p:nvSpPr>
          <p:spPr>
            <a:xfrm>
              <a:off x="4531864" y="2701422"/>
              <a:ext cx="10246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ID Verification</a:t>
              </a:r>
              <a:endParaRPr lang="en-US" sz="2400"/>
            </a:p>
          </p:txBody>
        </p:sp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28E5AD41-FCFD-0241-8EB7-E9F9BA878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9267" y="2433819"/>
              <a:ext cx="283069" cy="298892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0CCA6BF9-D7B0-3346-AB20-00061651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470" y="2408139"/>
              <a:ext cx="307768" cy="350252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A94F1E1E-31DF-124D-8E34-FD968CF8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7989" y="2429248"/>
              <a:ext cx="327749" cy="308034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75FDE8A7-180D-2D4C-8D74-185742DAC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2991" y="2960313"/>
              <a:ext cx="271057" cy="276442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56E59ED8-8CEE-E549-A87B-2B5BD6D1E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089" y="2963906"/>
              <a:ext cx="263483" cy="269257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19FB855C-883C-4443-AB8A-54FA5D57C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8595" y="2950819"/>
              <a:ext cx="260901" cy="295431"/>
            </a:xfrm>
            <a:prstGeom prst="rect">
              <a:avLst/>
            </a:prstGeom>
          </p:spPr>
        </p:pic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46C99F0B-6A38-CE44-BDF0-93D392F9E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2023" y="2435257"/>
              <a:ext cx="382727" cy="296016"/>
            </a:xfrm>
            <a:prstGeom prst="rect">
              <a:avLst/>
            </a:prstGeom>
          </p:spPr>
        </p:pic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2A4FAE1B-6B40-3E4A-9C9A-9B23A81D0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0002" y="2957757"/>
              <a:ext cx="283255" cy="281555"/>
            </a:xfrm>
            <a:prstGeom prst="rect">
              <a:avLst/>
            </a:prstGeom>
          </p:spPr>
        </p:pic>
        <p:pic>
          <p:nvPicPr>
            <p:cNvPr id="219" name="Picture 218" descr="A close up of a logo&#10;&#10;Description automatically generated">
              <a:extLst>
                <a:ext uri="{FF2B5EF4-FFF2-40B4-BE49-F238E27FC236}">
                  <a16:creationId xmlns:a16="http://schemas.microsoft.com/office/drawing/2014/main" id="{7A744139-0F9D-FB43-B520-113E0C352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4949" y="2435332"/>
              <a:ext cx="293797" cy="295866"/>
            </a:xfrm>
            <a:prstGeom prst="flowChartAlternateProcess">
              <a:avLst/>
            </a:prstGeom>
            <a:ln w="19050">
              <a:solidFill>
                <a:srgbClr val="0070C0"/>
              </a:solidFill>
            </a:ln>
          </p:spPr>
        </p:pic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45DB9BE-5AA8-B044-B43C-4F46F8951DAD}"/>
                </a:ext>
              </a:extLst>
            </p:cNvPr>
            <p:cNvSpPr txBox="1"/>
            <p:nvPr/>
          </p:nvSpPr>
          <p:spPr>
            <a:xfrm>
              <a:off x="3226152" y="2701422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Facial</a:t>
              </a:r>
              <a:endParaRPr lang="en-US" sz="24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98B5C5-937F-9140-8142-3EA998949D26}"/>
              </a:ext>
            </a:extLst>
          </p:cNvPr>
          <p:cNvGrpSpPr/>
          <p:nvPr/>
        </p:nvGrpSpPr>
        <p:grpSpPr>
          <a:xfrm>
            <a:off x="6221019" y="3944702"/>
            <a:ext cx="3056013" cy="1640842"/>
            <a:chOff x="6221019" y="4040399"/>
            <a:chExt cx="3056013" cy="1640842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F0E0B84-8FC3-E943-9E78-8A0D8D012E4D}"/>
                </a:ext>
              </a:extLst>
            </p:cNvPr>
            <p:cNvGrpSpPr/>
            <p:nvPr/>
          </p:nvGrpSpPr>
          <p:grpSpPr>
            <a:xfrm>
              <a:off x="6221019" y="4040399"/>
              <a:ext cx="3056013" cy="1640842"/>
              <a:chOff x="2846498" y="4632157"/>
              <a:chExt cx="4363042" cy="2342615"/>
            </a:xfrm>
          </p:grpSpPr>
          <p:sp>
            <p:nvSpPr>
              <p:cNvPr id="180" name="Cloud 179">
                <a:extLst>
                  <a:ext uri="{FF2B5EF4-FFF2-40B4-BE49-F238E27FC236}">
                    <a16:creationId xmlns:a16="http://schemas.microsoft.com/office/drawing/2014/main" id="{02013F62-D542-4D4C-904C-97DF5B945B56}"/>
                  </a:ext>
                </a:extLst>
              </p:cNvPr>
              <p:cNvSpPr/>
              <p:nvPr/>
            </p:nvSpPr>
            <p:spPr bwMode="auto">
              <a:xfrm>
                <a:off x="2846498" y="4632157"/>
                <a:ext cx="4363042" cy="2342615"/>
              </a:xfrm>
              <a:prstGeom prst="cloud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10191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05917AF-60B6-C848-BFFE-A480AE1CE3B6}"/>
                  </a:ext>
                </a:extLst>
              </p:cNvPr>
              <p:cNvSpPr txBox="1"/>
              <p:nvPr/>
            </p:nvSpPr>
            <p:spPr>
              <a:xfrm>
                <a:off x="3370284" y="4843718"/>
                <a:ext cx="3496605" cy="439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chemeClr val="accent1">
                        <a:lumMod val="75000"/>
                      </a:schemeClr>
                    </a:solidFill>
                  </a:rPr>
                  <a:t>Identity &amp; Attribute Validation</a:t>
                </a:r>
              </a:p>
            </p:txBody>
          </p:sp>
        </p:grpSp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E36F54B3-A034-B747-ADB1-DC57B1D78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2493" y="4554362"/>
              <a:ext cx="412878" cy="219990"/>
            </a:xfrm>
            <a:prstGeom prst="rect">
              <a:avLst/>
            </a:prstGeom>
          </p:spPr>
        </p:pic>
        <p:pic>
          <p:nvPicPr>
            <p:cNvPr id="9" name="Picture 8" descr="A picture containing tableware&#10;&#10;Description automatically generated">
              <a:extLst>
                <a:ext uri="{FF2B5EF4-FFF2-40B4-BE49-F238E27FC236}">
                  <a16:creationId xmlns:a16="http://schemas.microsoft.com/office/drawing/2014/main" id="{7BB6F7F8-443F-9D47-B04F-13A06895F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2732" y="4915540"/>
              <a:ext cx="565090" cy="2197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182E2D-FBAF-6845-AD47-C23DA55A2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3893" y="5211850"/>
              <a:ext cx="1154442" cy="133428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E166B43F-4467-A54F-B8F8-B15C2153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630" y="4868236"/>
              <a:ext cx="348889" cy="286799"/>
            </a:xfrm>
            <a:prstGeom prst="rect">
              <a:avLst/>
            </a:prstGeom>
          </p:spPr>
        </p:pic>
        <p:pic>
          <p:nvPicPr>
            <p:cNvPr id="7" name="Picture 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07A5B7D-21A6-6144-85BA-39B7B5429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6594" y="4907352"/>
              <a:ext cx="896812" cy="208561"/>
            </a:xfrm>
            <a:prstGeom prst="rect">
              <a:avLst/>
            </a:prstGeom>
          </p:spPr>
        </p:pic>
        <p:pic>
          <p:nvPicPr>
            <p:cNvPr id="12" name="Picture 1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ED95CD7F-6A35-9645-B3CA-8AD7EA31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7595" y="5181488"/>
              <a:ext cx="563601" cy="146536"/>
            </a:xfrm>
            <a:prstGeom prst="rect">
              <a:avLst/>
            </a:prstGeom>
          </p:spPr>
        </p:pic>
        <p:pic>
          <p:nvPicPr>
            <p:cNvPr id="34" name="Picture 33" descr="A drawing of a person&#10;&#10;Description automatically generated">
              <a:extLst>
                <a:ext uri="{FF2B5EF4-FFF2-40B4-BE49-F238E27FC236}">
                  <a16:creationId xmlns:a16="http://schemas.microsoft.com/office/drawing/2014/main" id="{19B4F19F-2E97-D44B-8D4E-ED45B7099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0623" y="4576230"/>
              <a:ext cx="662711" cy="185530"/>
            </a:xfrm>
            <a:prstGeom prst="rect">
              <a:avLst/>
            </a:prstGeom>
          </p:spPr>
        </p:pic>
        <p:pic>
          <p:nvPicPr>
            <p:cNvPr id="308" name="Picture 307" descr="A picture containing tableware, plate, dishware&#10;&#10;Description automatically generated">
              <a:extLst>
                <a:ext uri="{FF2B5EF4-FFF2-40B4-BE49-F238E27FC236}">
                  <a16:creationId xmlns:a16="http://schemas.microsoft.com/office/drawing/2014/main" id="{11CB65D2-BDED-CA45-83F2-994B615FA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39931" y="4655980"/>
              <a:ext cx="570187" cy="18926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3DFA8A0-82DB-624F-8057-4FEC1CDB4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9107" y="5391837"/>
              <a:ext cx="767372" cy="134671"/>
            </a:xfrm>
            <a:prstGeom prst="rect">
              <a:avLst/>
            </a:prstGeom>
          </p:spPr>
        </p:pic>
        <p:pic>
          <p:nvPicPr>
            <p:cNvPr id="309" name="Picture 308">
              <a:extLst>
                <a:ext uri="{FF2B5EF4-FFF2-40B4-BE49-F238E27FC236}">
                  <a16:creationId xmlns:a16="http://schemas.microsoft.com/office/drawing/2014/main" id="{CCA89E7F-F0DA-1A4C-9016-79D6F9FB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2161" y="4454499"/>
              <a:ext cx="834090" cy="198199"/>
            </a:xfrm>
            <a:prstGeom prst="rect">
              <a:avLst/>
            </a:prstGeom>
          </p:spPr>
        </p:pic>
        <p:pic>
          <p:nvPicPr>
            <p:cNvPr id="310" name="Picture 309">
              <a:extLst>
                <a:ext uri="{FF2B5EF4-FFF2-40B4-BE49-F238E27FC236}">
                  <a16:creationId xmlns:a16="http://schemas.microsoft.com/office/drawing/2014/main" id="{EF8CFF16-DF24-1242-9ABA-4CCE4A7BD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1"/>
            <a:stretch/>
          </p:blipFill>
          <p:spPr>
            <a:xfrm>
              <a:off x="8820148" y="4674510"/>
              <a:ext cx="364733" cy="372091"/>
            </a:xfrm>
            <a:prstGeom prst="ellipse">
              <a:avLst/>
            </a:prstGeom>
          </p:spPr>
        </p:pic>
      </p:grpSp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583667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55F9F04-51AA-914B-A96F-F2F5FC95457C}"/>
              </a:ext>
            </a:extLst>
          </p:cNvPr>
          <p:cNvSpPr txBox="1"/>
          <p:nvPr/>
        </p:nvSpPr>
        <p:spPr>
          <a:xfrm>
            <a:off x="3014230" y="2486003"/>
            <a:ext cx="1932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15983" y="-8294"/>
            <a:ext cx="3152474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Authorization Network </a:t>
            </a: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A684A487-A655-EE49-80FD-D04776BC270C}"/>
              </a:ext>
            </a:extLst>
          </p:cNvPr>
          <p:cNvSpPr/>
          <p:nvPr/>
        </p:nvSpPr>
        <p:spPr>
          <a:xfrm>
            <a:off x="3480440" y="2436886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4ACD6B25-F0EF-7045-B74B-61D8A642D6F0}"/>
              </a:ext>
            </a:extLst>
          </p:cNvPr>
          <p:cNvSpPr/>
          <p:nvPr/>
        </p:nvSpPr>
        <p:spPr>
          <a:xfrm>
            <a:off x="6190755" y="2934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7" name="Curved Connector 266">
            <a:extLst>
              <a:ext uri="{FF2B5EF4-FFF2-40B4-BE49-F238E27FC236}">
                <a16:creationId xmlns:a16="http://schemas.microsoft.com/office/drawing/2014/main" id="{5210693D-41E6-7145-9A3C-578A54C6DF38}"/>
              </a:ext>
            </a:extLst>
          </p:cNvPr>
          <p:cNvCxnSpPr>
            <a:cxnSpLocks/>
            <a:stCxn id="189" idx="6"/>
            <a:endCxn id="291" idx="0"/>
          </p:cNvCxnSpPr>
          <p:nvPr/>
        </p:nvCxnSpPr>
        <p:spPr>
          <a:xfrm>
            <a:off x="5536682" y="1687818"/>
            <a:ext cx="364723" cy="1238372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urved Connector 288">
            <a:extLst>
              <a:ext uri="{FF2B5EF4-FFF2-40B4-BE49-F238E27FC236}">
                <a16:creationId xmlns:a16="http://schemas.microsoft.com/office/drawing/2014/main" id="{E17A5B90-B607-9E41-A473-E62BA31A4775}"/>
              </a:ext>
            </a:extLst>
          </p:cNvPr>
          <p:cNvCxnSpPr>
            <a:cxnSpLocks/>
            <a:stCxn id="181" idx="2"/>
            <a:endCxn id="260" idx="0"/>
          </p:cNvCxnSpPr>
          <p:nvPr/>
        </p:nvCxnSpPr>
        <p:spPr>
          <a:xfrm rot="10800000" flipV="1">
            <a:off x="6417130" y="1697653"/>
            <a:ext cx="271632" cy="1237143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urved Connector 289">
            <a:extLst>
              <a:ext uri="{FF2B5EF4-FFF2-40B4-BE49-F238E27FC236}">
                <a16:creationId xmlns:a16="http://schemas.microsoft.com/office/drawing/2014/main" id="{71378D9C-EF4E-2D4C-B434-90237525C047}"/>
              </a:ext>
            </a:extLst>
          </p:cNvPr>
          <p:cNvCxnSpPr>
            <a:cxnSpLocks/>
            <a:stCxn id="195" idx="0"/>
            <a:endCxn id="213" idx="6"/>
          </p:cNvCxnSpPr>
          <p:nvPr/>
        </p:nvCxnSpPr>
        <p:spPr>
          <a:xfrm rot="16200000" flipV="1">
            <a:off x="7893940" y="3419271"/>
            <a:ext cx="1340341" cy="1648643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Oval 290">
            <a:extLst>
              <a:ext uri="{FF2B5EF4-FFF2-40B4-BE49-F238E27FC236}">
                <a16:creationId xmlns:a16="http://schemas.microsoft.com/office/drawing/2014/main" id="{3FFB3CBC-31A8-8546-AC7D-18159AC0C130}"/>
              </a:ext>
            </a:extLst>
          </p:cNvPr>
          <p:cNvSpPr/>
          <p:nvPr/>
        </p:nvSpPr>
        <p:spPr>
          <a:xfrm>
            <a:off x="5675030" y="292619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2" name="Curved Connector 291">
            <a:extLst>
              <a:ext uri="{FF2B5EF4-FFF2-40B4-BE49-F238E27FC236}">
                <a16:creationId xmlns:a16="http://schemas.microsoft.com/office/drawing/2014/main" id="{9B4EE0A7-E43F-8544-BA5A-1DA5CC7EA5DF}"/>
              </a:ext>
            </a:extLst>
          </p:cNvPr>
          <p:cNvCxnSpPr>
            <a:cxnSpLocks/>
            <a:stCxn id="252" idx="0"/>
            <a:endCxn id="213" idx="2"/>
          </p:cNvCxnSpPr>
          <p:nvPr/>
        </p:nvCxnSpPr>
        <p:spPr>
          <a:xfrm rot="5400000" flipH="1" flipV="1">
            <a:off x="3149126" y="3371575"/>
            <a:ext cx="1196426" cy="1600120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7050475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293DF818-8F1A-9440-8EA5-FECD3B8A04CD}"/>
              </a:ext>
            </a:extLst>
          </p:cNvPr>
          <p:cNvSpPr/>
          <p:nvPr/>
        </p:nvSpPr>
        <p:spPr>
          <a:xfrm>
            <a:off x="4788937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Picture 257">
            <a:extLst>
              <a:ext uri="{FF2B5EF4-FFF2-40B4-BE49-F238E27FC236}">
                <a16:creationId xmlns:a16="http://schemas.microsoft.com/office/drawing/2014/main" id="{98D892F6-E511-694C-9641-0C2BC565B9BA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74" y="5036412"/>
            <a:ext cx="461402" cy="448404"/>
          </a:xfrm>
          <a:prstGeom prst="ellipse">
            <a:avLst/>
          </a:prstGeom>
        </p:spPr>
      </p:pic>
      <p:cxnSp>
        <p:nvCxnSpPr>
          <p:cNvPr id="296" name="Curved Connector 295">
            <a:extLst>
              <a:ext uri="{FF2B5EF4-FFF2-40B4-BE49-F238E27FC236}">
                <a16:creationId xmlns:a16="http://schemas.microsoft.com/office/drawing/2014/main" id="{8166AAB4-0EAF-3F4E-B247-3089086F6C6D}"/>
              </a:ext>
            </a:extLst>
          </p:cNvPr>
          <p:cNvCxnSpPr>
            <a:cxnSpLocks/>
            <a:stCxn id="346" idx="1"/>
            <a:endCxn id="348" idx="7"/>
          </p:cNvCxnSpPr>
          <p:nvPr/>
        </p:nvCxnSpPr>
        <p:spPr>
          <a:xfrm rot="16200000" flipH="1" flipV="1">
            <a:off x="4037618" y="2658916"/>
            <a:ext cx="13519" cy="1321869"/>
          </a:xfrm>
          <a:prstGeom prst="curvedConnector3">
            <a:avLst>
              <a:gd name="adj1" fmla="val -725897"/>
            </a:avLst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" name="Picture 460" descr="A picture containing clipart&#10;&#10;Description automatically generated">
            <a:extLst>
              <a:ext uri="{FF2B5EF4-FFF2-40B4-BE49-F238E27FC236}">
                <a16:creationId xmlns:a16="http://schemas.microsoft.com/office/drawing/2014/main" id="{370EEA6E-7A24-1A4A-9C1D-C561B3A8F32F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580" y="1730209"/>
            <a:ext cx="719282" cy="249256"/>
          </a:xfrm>
          <a:prstGeom prst="rect">
            <a:avLst/>
          </a:prstGeom>
        </p:spPr>
      </p:pic>
      <p:pic>
        <p:nvPicPr>
          <p:cNvPr id="247" name="Picture 246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A96AFD-C088-6347-841A-F2FE5DAA6928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151" y="5345131"/>
            <a:ext cx="693863" cy="213971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D47235F6-C107-CA4C-BF16-B64F713E57F2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066" y="1979465"/>
            <a:ext cx="536657" cy="16864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7ABA1F-E332-9843-9E67-6283AEBFD7E9}"/>
              </a:ext>
            </a:extLst>
          </p:cNvPr>
          <p:cNvGrpSpPr/>
          <p:nvPr/>
        </p:nvGrpSpPr>
        <p:grpSpPr>
          <a:xfrm>
            <a:off x="4547399" y="2967017"/>
            <a:ext cx="3192389" cy="1212809"/>
            <a:chOff x="4388138" y="3746973"/>
            <a:chExt cx="3192389" cy="121280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8322EB1-56A1-1247-9873-12F345331C52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6B3EFD9-2B93-4E42-A0D8-0461834B697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98A67F5-6BDE-8E4B-9009-1CE0A7FFD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BDD53966-ED0B-8E4D-8921-F3A17235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6CC87EC-BCE6-1B4A-B4A5-04CD415BA20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750F843-696D-6942-9501-DE0D9294C517}"/>
                </a:ext>
              </a:extLst>
            </p:cNvPr>
            <p:cNvSpPr txBox="1"/>
            <p:nvPr/>
          </p:nvSpPr>
          <p:spPr>
            <a:xfrm>
              <a:off x="4571576" y="3773483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34BACBC-E57E-D64A-8FB5-8B8000A111A9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190" y="3148096"/>
            <a:ext cx="776207" cy="749127"/>
          </a:xfrm>
          <a:prstGeom prst="roundRect">
            <a:avLst>
              <a:gd name="adj" fmla="val 24882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3643A0C-3EAE-FD49-B173-880BE9159D07}"/>
              </a:ext>
            </a:extLst>
          </p:cNvPr>
          <p:cNvSpPr txBox="1"/>
          <p:nvPr/>
        </p:nvSpPr>
        <p:spPr>
          <a:xfrm>
            <a:off x="5783677" y="3109820"/>
            <a:ext cx="16113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Consent</a:t>
            </a:r>
            <a:r>
              <a:rPr lang="en-US" sz="400"/>
              <a:t> </a:t>
            </a:r>
            <a:r>
              <a:rPr lang="en-US" sz="1000"/>
              <a:t>&amp;</a:t>
            </a:r>
            <a:r>
              <a:rPr lang="en-US" sz="400"/>
              <a:t> </a:t>
            </a:r>
            <a:r>
              <a:rPr lang="en-US" sz="1000"/>
              <a:t>Authorization</a:t>
            </a:r>
          </a:p>
          <a:p>
            <a:r>
              <a:rPr lang="en-US" sz="1000"/>
              <a:t> Cybersecurity Surveillance</a:t>
            </a:r>
          </a:p>
          <a:p>
            <a:r>
              <a:rPr lang="en-US" sz="1000"/>
              <a:t>  Encryption</a:t>
            </a:r>
            <a:r>
              <a:rPr lang="en-US" sz="400"/>
              <a:t> </a:t>
            </a:r>
            <a:r>
              <a:rPr lang="en-US" sz="1000"/>
              <a:t>&amp;</a:t>
            </a:r>
            <a:r>
              <a:rPr lang="en-US" sz="400"/>
              <a:t> </a:t>
            </a:r>
            <a:r>
              <a:rPr lang="en-US" sz="1000"/>
              <a:t>Tokenization</a:t>
            </a:r>
          </a:p>
          <a:p>
            <a:r>
              <a:rPr lang="en-US" sz="1000"/>
              <a:t>   Directory</a:t>
            </a:r>
            <a:r>
              <a:rPr lang="en-US" sz="400"/>
              <a:t> </a:t>
            </a:r>
            <a:r>
              <a:rPr lang="en-US" sz="1000"/>
              <a:t>&amp;</a:t>
            </a:r>
            <a:r>
              <a:rPr lang="en-US" sz="400"/>
              <a:t> </a:t>
            </a:r>
            <a:r>
              <a:rPr lang="en-US" sz="1000"/>
              <a:t>Discovery</a:t>
            </a:r>
          </a:p>
          <a:p>
            <a:r>
              <a:rPr lang="en-US" sz="1000"/>
              <a:t>     </a:t>
            </a:r>
            <a:r>
              <a:rPr lang="en-US" sz="500"/>
              <a:t> </a:t>
            </a:r>
            <a:r>
              <a:rPr lang="en-US" sz="1000"/>
              <a:t>Key Management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6E6560E2-6C87-C442-8B16-7EEDA47E4FD3}"/>
              </a:ext>
            </a:extLst>
          </p:cNvPr>
          <p:cNvSpPr txBox="1"/>
          <p:nvPr/>
        </p:nvSpPr>
        <p:spPr>
          <a:xfrm>
            <a:off x="4956417" y="3173079"/>
            <a:ext cx="612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accent1">
                    <a:lumMod val="75000"/>
                  </a:schemeClr>
                </a:solidFill>
              </a:rPr>
              <a:t> person-</a:t>
            </a:r>
          </a:p>
          <a:p>
            <a:pPr algn="ctr"/>
            <a:r>
              <a:rPr lang="en-US" sz="1000">
                <a:solidFill>
                  <a:schemeClr val="accent1">
                    <a:lumMod val="75000"/>
                  </a:schemeClr>
                </a:solidFill>
              </a:rPr>
              <a:t>centric </a:t>
            </a:r>
          </a:p>
          <a:p>
            <a:pPr algn="ctr"/>
            <a:r>
              <a:rPr lang="en-US" sz="1000">
                <a:solidFill>
                  <a:schemeClr val="accent1">
                    <a:lumMod val="75000"/>
                  </a:schemeClr>
                </a:solidFill>
              </a:rPr>
              <a:t>graph</a:t>
            </a:r>
          </a:p>
        </p:txBody>
      </p: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62B6D1A-796E-B140-B824-E689675502C5}"/>
              </a:ext>
            </a:extLst>
          </p:cNvPr>
          <p:cNvGrpSpPr/>
          <p:nvPr/>
        </p:nvGrpSpPr>
        <p:grpSpPr>
          <a:xfrm>
            <a:off x="1592719" y="2604506"/>
            <a:ext cx="2271380" cy="1139019"/>
            <a:chOff x="1592719" y="2778131"/>
            <a:chExt cx="2271380" cy="1139019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F912D212-FBDF-E04C-90D7-C92D866D2502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9B5B9A34-B6AB-364D-B768-80B56F015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3DC7AD0-19D3-0148-B245-E6C08B19B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A4AA4DC9-5007-A649-8C21-E217F4E67918}"/>
                </a:ext>
              </a:extLst>
            </p:cNvPr>
            <p:cNvSpPr txBox="1"/>
            <p:nvPr/>
          </p:nvSpPr>
          <p:spPr>
            <a:xfrm>
              <a:off x="1592719" y="277813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346" name="Oval 345">
            <a:extLst>
              <a:ext uri="{FF2B5EF4-FFF2-40B4-BE49-F238E27FC236}">
                <a16:creationId xmlns:a16="http://schemas.microsoft.com/office/drawing/2014/main" id="{0EADB205-1327-CC41-9162-70F2247CB737}"/>
              </a:ext>
            </a:extLst>
          </p:cNvPr>
          <p:cNvSpPr/>
          <p:nvPr/>
        </p:nvSpPr>
        <p:spPr>
          <a:xfrm>
            <a:off x="4639008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E46078A-FCC2-C440-B68C-2511A1FFA021}"/>
              </a:ext>
            </a:extLst>
          </p:cNvPr>
          <p:cNvSpPr/>
          <p:nvPr/>
        </p:nvSpPr>
        <p:spPr>
          <a:xfrm>
            <a:off x="2996998" y="32603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2F25AD18-6CED-FD42-81CD-B52A76C2B3EC}"/>
              </a:ext>
            </a:extLst>
          </p:cNvPr>
          <p:cNvSpPr/>
          <p:nvPr/>
        </p:nvSpPr>
        <p:spPr>
          <a:xfrm>
            <a:off x="9190166" y="250385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1" name="Curved Connector 350">
            <a:extLst>
              <a:ext uri="{FF2B5EF4-FFF2-40B4-BE49-F238E27FC236}">
                <a16:creationId xmlns:a16="http://schemas.microsoft.com/office/drawing/2014/main" id="{3139332E-BC03-7348-85CE-779F09F1F459}"/>
              </a:ext>
            </a:extLst>
          </p:cNvPr>
          <p:cNvCxnSpPr>
            <a:cxnSpLocks/>
            <a:stCxn id="352" idx="1"/>
            <a:endCxn id="353" idx="7"/>
          </p:cNvCxnSpPr>
          <p:nvPr/>
        </p:nvCxnSpPr>
        <p:spPr>
          <a:xfrm rot="16200000" flipH="1" flipV="1">
            <a:off x="8423750" y="2456675"/>
            <a:ext cx="8991" cy="1703841"/>
          </a:xfrm>
          <a:prstGeom prst="curvedConnector3">
            <a:avLst>
              <a:gd name="adj1" fmla="val -1477678"/>
            </a:avLst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Oval 351">
            <a:extLst>
              <a:ext uri="{FF2B5EF4-FFF2-40B4-BE49-F238E27FC236}">
                <a16:creationId xmlns:a16="http://schemas.microsoft.com/office/drawing/2014/main" id="{FE75A2B5-7FB8-ED42-BF9C-ACCFCE1326BA}"/>
              </a:ext>
            </a:extLst>
          </p:cNvPr>
          <p:cNvSpPr/>
          <p:nvPr/>
        </p:nvSpPr>
        <p:spPr>
          <a:xfrm>
            <a:off x="9213862" y="3237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57E108D4-3D34-D647-A942-0850232EC46D}"/>
              </a:ext>
            </a:extLst>
          </p:cNvPr>
          <p:cNvSpPr/>
          <p:nvPr/>
        </p:nvSpPr>
        <p:spPr>
          <a:xfrm>
            <a:off x="7189880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EF3DE817-4BF1-A141-B57C-09CB8797A1DA}"/>
              </a:ext>
            </a:extLst>
          </p:cNvPr>
          <p:cNvGrpSpPr/>
          <p:nvPr/>
        </p:nvGrpSpPr>
        <p:grpSpPr>
          <a:xfrm>
            <a:off x="1814132" y="4170179"/>
            <a:ext cx="2271380" cy="1139517"/>
            <a:chOff x="1814132" y="4170179"/>
            <a:chExt cx="2271380" cy="1139517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EAEB11F7-A84B-5A4F-B98A-3104984901CC}"/>
                </a:ext>
              </a:extLst>
            </p:cNvPr>
            <p:cNvGrpSpPr/>
            <p:nvPr/>
          </p:nvGrpSpPr>
          <p:grpSpPr>
            <a:xfrm>
              <a:off x="2236777" y="4769848"/>
              <a:ext cx="1421003" cy="539848"/>
              <a:chOff x="3692984" y="10767678"/>
              <a:chExt cx="4323725" cy="1387437"/>
            </a:xfrm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E8C82A9-9E6F-B546-80FD-9B553AB64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B25B2844-1C44-6641-A950-3EFBC5CEE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B0AD11C8-FBA0-DF46-9E2F-9F79478D7E51}"/>
                </a:ext>
              </a:extLst>
            </p:cNvPr>
            <p:cNvSpPr txBox="1"/>
            <p:nvPr/>
          </p:nvSpPr>
          <p:spPr>
            <a:xfrm>
              <a:off x="1814132" y="4170179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BAC6AC8D-A679-424B-87A2-4EEFBB120F3D}"/>
              </a:ext>
            </a:extLst>
          </p:cNvPr>
          <p:cNvGrpSpPr/>
          <p:nvPr/>
        </p:nvGrpSpPr>
        <p:grpSpPr>
          <a:xfrm>
            <a:off x="3713606" y="817701"/>
            <a:ext cx="2271380" cy="1140041"/>
            <a:chOff x="3713606" y="817701"/>
            <a:chExt cx="2271380" cy="1140041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67918FD-C571-544C-8E7D-95D688A896C9}"/>
                </a:ext>
              </a:extLst>
            </p:cNvPr>
            <p:cNvGrpSpPr/>
            <p:nvPr/>
          </p:nvGrpSpPr>
          <p:grpSpPr>
            <a:xfrm>
              <a:off x="4115679" y="1417894"/>
              <a:ext cx="1421003" cy="539848"/>
              <a:chOff x="3692984" y="10767678"/>
              <a:chExt cx="4323725" cy="1387437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D2C1553-E692-524A-B2E2-73E350356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E29A4660-CA52-F14C-AA9D-F02F3416B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9D2A8435-BEDA-A447-A1A5-A08A03B1EA18}"/>
                </a:ext>
              </a:extLst>
            </p:cNvPr>
            <p:cNvSpPr txBox="1"/>
            <p:nvPr/>
          </p:nvSpPr>
          <p:spPr>
            <a:xfrm>
              <a:off x="3713606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6230222B-25C6-BA4B-933E-736EDC9E586C}"/>
              </a:ext>
            </a:extLst>
          </p:cNvPr>
          <p:cNvGrpSpPr/>
          <p:nvPr/>
        </p:nvGrpSpPr>
        <p:grpSpPr>
          <a:xfrm>
            <a:off x="6311050" y="827537"/>
            <a:ext cx="2271380" cy="1140041"/>
            <a:chOff x="6308314" y="817701"/>
            <a:chExt cx="2271380" cy="1140041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EC8FB7F-9D61-DA46-8F51-14704420853B}"/>
                </a:ext>
              </a:extLst>
            </p:cNvPr>
            <p:cNvGrpSpPr/>
            <p:nvPr/>
          </p:nvGrpSpPr>
          <p:grpSpPr>
            <a:xfrm>
              <a:off x="6686026" y="1417894"/>
              <a:ext cx="1421003" cy="539848"/>
              <a:chOff x="3692984" y="10767678"/>
              <a:chExt cx="4323725" cy="1387437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DD708AB-D141-0242-B464-76865CEF9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521279CC-86F6-BE40-AFF1-97CC0101E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1BC33580-B926-5D43-B34E-A06CB0D50F3F}"/>
                </a:ext>
              </a:extLst>
            </p:cNvPr>
            <p:cNvSpPr txBox="1"/>
            <p:nvPr/>
          </p:nvSpPr>
          <p:spPr>
            <a:xfrm>
              <a:off x="6308314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pic>
        <p:nvPicPr>
          <p:cNvPr id="243" name="Picture 242">
            <a:extLst>
              <a:ext uri="{FF2B5EF4-FFF2-40B4-BE49-F238E27FC236}">
                <a16:creationId xmlns:a16="http://schemas.microsoft.com/office/drawing/2014/main" id="{C5A13E9F-C2DC-A347-9E24-18403EE4E57E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460" y="1785355"/>
            <a:ext cx="796191" cy="159995"/>
          </a:xfrm>
          <a:prstGeom prst="rect">
            <a:avLst/>
          </a:prstGeom>
        </p:spPr>
      </p:pic>
      <p:pic>
        <p:nvPicPr>
          <p:cNvPr id="463" name="Picture 462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5DDA0B9A-DA80-0145-8C9D-E1CA2F288089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893" y="1570271"/>
            <a:ext cx="534143" cy="207722"/>
          </a:xfrm>
          <a:prstGeom prst="roundRect">
            <a:avLst>
              <a:gd name="adj" fmla="val 50000"/>
            </a:avLst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ECB3D335-0DCF-AC41-B4A3-38E4B6353D41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371" y="2056944"/>
            <a:ext cx="618878" cy="139291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905AAB0-237B-2E48-97C5-25C6EC9BA824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336" y="4886026"/>
            <a:ext cx="588331" cy="2683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6A5A59-2168-1C43-93D5-05BE5339F68B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02" y="3315287"/>
            <a:ext cx="636378" cy="269457"/>
          </a:xfrm>
          <a:prstGeom prst="rect">
            <a:avLst/>
          </a:prstGeom>
        </p:spPr>
      </p:pic>
      <p:pic>
        <p:nvPicPr>
          <p:cNvPr id="468" name="Picture 467">
            <a:extLst>
              <a:ext uri="{FF2B5EF4-FFF2-40B4-BE49-F238E27FC236}">
                <a16:creationId xmlns:a16="http://schemas.microsoft.com/office/drawing/2014/main" id="{F0A9D579-E734-C544-BAE7-3F620188C666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732" y="3811959"/>
            <a:ext cx="767774" cy="220866"/>
          </a:xfrm>
          <a:prstGeom prst="rect">
            <a:avLst/>
          </a:prstGeom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437FE1BA-8D0B-E24F-8416-D1B082DF9BE9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1"/>
          <a:stretch/>
        </p:blipFill>
        <p:spPr>
          <a:xfrm>
            <a:off x="8045925" y="1796624"/>
            <a:ext cx="379332" cy="386985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428D47-8ADD-A249-A570-205E3BBA8B88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1"/>
          <a:stretch/>
        </p:blipFill>
        <p:spPr>
          <a:xfrm>
            <a:off x="1319313" y="3630765"/>
            <a:ext cx="379332" cy="386985"/>
          </a:xfrm>
          <a:prstGeom prst="ellipse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CEB8AD4-46E3-E242-B8A8-F5AE82BE5EC4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608" y="3285620"/>
            <a:ext cx="414377" cy="415271"/>
          </a:xfrm>
          <a:prstGeom prst="ellipse">
            <a:avLst/>
          </a:prstGeom>
        </p:spPr>
      </p:pic>
      <p:pic>
        <p:nvPicPr>
          <p:cNvPr id="484" name="Picture 483">
            <a:extLst>
              <a:ext uri="{FF2B5EF4-FFF2-40B4-BE49-F238E27FC236}">
                <a16:creationId xmlns:a16="http://schemas.microsoft.com/office/drawing/2014/main" id="{96ECC95D-BAAD-C649-866B-DFE76BFBD4C9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79" y="3240294"/>
            <a:ext cx="366324" cy="542504"/>
          </a:xfrm>
          <a:prstGeom prst="round2DiagRect">
            <a:avLst>
              <a:gd name="adj1" fmla="val 14341"/>
              <a:gd name="adj2" fmla="val 0"/>
            </a:avLst>
          </a:prstGeom>
        </p:spPr>
      </p:pic>
      <p:sp>
        <p:nvSpPr>
          <p:cNvPr id="497" name="Oval 496">
            <a:extLst>
              <a:ext uri="{FF2B5EF4-FFF2-40B4-BE49-F238E27FC236}">
                <a16:creationId xmlns:a16="http://schemas.microsoft.com/office/drawing/2014/main" id="{9970F78B-4FEE-4649-B790-64A478D65A32}"/>
              </a:ext>
            </a:extLst>
          </p:cNvPr>
          <p:cNvSpPr/>
          <p:nvPr/>
        </p:nvSpPr>
        <p:spPr>
          <a:xfrm>
            <a:off x="8821147" y="4962939"/>
            <a:ext cx="1143647" cy="382931"/>
          </a:xfrm>
          <a:prstGeom prst="ellipse">
            <a:avLst/>
          </a:prstGeom>
          <a:pattFill prst="pct2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49C815DE-D209-F84C-A31E-49C038FAD94F}"/>
              </a:ext>
            </a:extLst>
          </p:cNvPr>
          <p:cNvGrpSpPr/>
          <p:nvPr/>
        </p:nvGrpSpPr>
        <p:grpSpPr>
          <a:xfrm>
            <a:off x="8304546" y="4326665"/>
            <a:ext cx="2271380" cy="1126946"/>
            <a:chOff x="8304546" y="4326665"/>
            <a:chExt cx="2271380" cy="1126946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31E1635-0302-F84A-B440-7AA29D679B14}"/>
                </a:ext>
              </a:extLst>
            </p:cNvPr>
            <p:cNvGrpSpPr/>
            <p:nvPr/>
          </p:nvGrpSpPr>
          <p:grpSpPr>
            <a:xfrm>
              <a:off x="8677929" y="4913763"/>
              <a:ext cx="1421003" cy="539848"/>
              <a:chOff x="3692984" y="10767678"/>
              <a:chExt cx="4323725" cy="1387437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5C820C90-0E8B-0843-8170-965F0BEA8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0DE35A20-10E0-4244-9496-D677289B4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C9FA92AB-9791-3947-9428-4AD7DECEC254}"/>
                </a:ext>
              </a:extLst>
            </p:cNvPr>
            <p:cNvSpPr txBox="1"/>
            <p:nvPr/>
          </p:nvSpPr>
          <p:spPr>
            <a:xfrm>
              <a:off x="8304546" y="432666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31E023-1A88-6B4F-9C70-422ED039B33B}"/>
              </a:ext>
            </a:extLst>
          </p:cNvPr>
          <p:cNvGrpSpPr/>
          <p:nvPr/>
        </p:nvGrpSpPr>
        <p:grpSpPr>
          <a:xfrm>
            <a:off x="4206596" y="33684"/>
            <a:ext cx="4353324" cy="2594147"/>
            <a:chOff x="7742453" y="-2386088"/>
            <a:chExt cx="4353324" cy="259414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B5D3560-761B-AE43-A7ED-CC2F2421410D}"/>
                </a:ext>
              </a:extLst>
            </p:cNvPr>
            <p:cNvGrpSpPr/>
            <p:nvPr/>
          </p:nvGrpSpPr>
          <p:grpSpPr>
            <a:xfrm>
              <a:off x="7742453" y="-2386088"/>
              <a:ext cx="4353324" cy="2594147"/>
              <a:chOff x="5578614" y="-2790651"/>
              <a:chExt cx="4353324" cy="2594147"/>
            </a:xfrm>
          </p:grpSpPr>
          <p:pic>
            <p:nvPicPr>
              <p:cNvPr id="10" name="Graphic 9" descr="Earth globe: Americas">
                <a:extLst>
                  <a:ext uri="{FF2B5EF4-FFF2-40B4-BE49-F238E27FC236}">
                    <a16:creationId xmlns:a16="http://schemas.microsoft.com/office/drawing/2014/main" id="{E58CAADE-0031-B048-8289-448B9F6AA3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5895410" y="-111979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16" name="Folded Corner 215">
                <a:extLst>
                  <a:ext uri="{FF2B5EF4-FFF2-40B4-BE49-F238E27FC236}">
                    <a16:creationId xmlns:a16="http://schemas.microsoft.com/office/drawing/2014/main" id="{032AAEAE-6591-9E44-9907-44A19283CB4D}"/>
                  </a:ext>
                </a:extLst>
              </p:cNvPr>
              <p:cNvSpPr/>
              <p:nvPr/>
            </p:nvSpPr>
            <p:spPr>
              <a:xfrm>
                <a:off x="5578614" y="-2790651"/>
                <a:ext cx="4353324" cy="2594147"/>
              </a:xfrm>
              <a:prstGeom prst="foldedCorner">
                <a:avLst>
                  <a:gd name="adj" fmla="val 79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        Authorization Credential</a:t>
                </a:r>
              </a:p>
              <a:p>
                <a:pPr algn="ctr"/>
                <a:endParaRPr lang="en-US" sz="500" cap="small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20040" lvl="1"/>
                <a:r>
                  <a:rPr lang="en-US" sz="1400" dirty="0">
                    <a:solidFill>
                      <a:schemeClr val="tx1"/>
                    </a:solidFill>
                  </a:rPr>
                  <a:t>Requestor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SubjectID</a:t>
                </a:r>
                <a:r>
                  <a:rPr lang="en-US" sz="1400" dirty="0">
                    <a:solidFill>
                      <a:schemeClr val="tx1"/>
                    </a:solidFill>
                  </a:rPr>
                  <a:t> verified</a:t>
                </a:r>
              </a:p>
              <a:p>
                <a:pPr marL="320040" lvl="1"/>
                <a:r>
                  <a:rPr lang="en-US" sz="1400" dirty="0">
                    <a:solidFill>
                      <a:schemeClr val="tx1"/>
                    </a:solidFill>
                  </a:rPr>
                  <a:t>Requestor API Verified</a:t>
                </a:r>
              </a:p>
              <a:p>
                <a:pPr marL="320040" lvl="1"/>
                <a:r>
                  <a:rPr lang="en-US" sz="1400" dirty="0">
                    <a:solidFill>
                      <a:schemeClr val="tx1"/>
                    </a:solidFill>
                  </a:rPr>
                  <a:t>Requestor Authorized to make request via API</a:t>
                </a:r>
              </a:p>
              <a:p>
                <a:pPr marL="320040" lvl="1"/>
                <a:r>
                  <a:rPr lang="en-US" sz="1400" dirty="0">
                    <a:solidFill>
                      <a:schemeClr val="tx1"/>
                    </a:solidFill>
                  </a:rPr>
                  <a:t>Source(s) Authorized/Required to fulfill Request</a:t>
                </a:r>
              </a:p>
              <a:p>
                <a:pPr marL="320040" lvl="1"/>
                <a:r>
                  <a:rPr lang="en-US" sz="1400" dirty="0">
                    <a:solidFill>
                      <a:schemeClr val="tx1"/>
                    </a:solidFill>
                  </a:rPr>
                  <a:t>Cybersecurity Surveillance Performed</a:t>
                </a:r>
              </a:p>
              <a:p>
                <a:pPr marL="320040" lvl="1"/>
                <a:r>
                  <a:rPr lang="en-US" sz="1400" dirty="0">
                    <a:solidFill>
                      <a:schemeClr val="tx1"/>
                    </a:solidFill>
                  </a:rPr>
                  <a:t>Requestor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SubjectID</a:t>
                </a:r>
                <a:r>
                  <a:rPr lang="en-US" sz="1400" dirty="0">
                    <a:solidFill>
                      <a:schemeClr val="tx1"/>
                    </a:solidFill>
                  </a:rPr>
                  <a:t> Matches Source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SubjectIDs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320040" lvl="1"/>
                <a:r>
                  <a:rPr lang="en-US" sz="1400" dirty="0">
                    <a:solidFill>
                      <a:schemeClr val="tx1"/>
                    </a:solidFill>
                  </a:rPr>
                  <a:t>Recipient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SubjectID</a:t>
                </a:r>
                <a:r>
                  <a:rPr lang="en-US" sz="1400" dirty="0">
                    <a:solidFill>
                      <a:schemeClr val="tx1"/>
                    </a:solidFill>
                  </a:rPr>
                  <a:t>(s) Matches Requestor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SubjectID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320040" lvl="1"/>
                <a:r>
                  <a:rPr lang="en-US" sz="1400" dirty="0">
                    <a:solidFill>
                      <a:schemeClr val="tx1"/>
                    </a:solidFill>
                  </a:rPr>
                  <a:t>User Authenticated</a:t>
                </a:r>
              </a:p>
              <a:p>
                <a:pPr marL="320040" lvl="1"/>
                <a:r>
                  <a:rPr lang="en-US" sz="1400" dirty="0">
                    <a:solidFill>
                      <a:schemeClr val="tx1"/>
                    </a:solidFill>
                  </a:rPr>
                  <a:t>User Identity Proofed</a:t>
                </a:r>
              </a:p>
              <a:p>
                <a:pPr lvl="1"/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sz="1400" i="1" dirty="0">
                    <a:solidFill>
                      <a:schemeClr val="tx1"/>
                    </a:solidFill>
                  </a:rPr>
                  <a:t>&gt; verified to required assurance level for recipient &amp; use</a:t>
                </a: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9DD22CFF-6F4D-B043-A983-EDC98B8CF464}"/>
                  </a:ext>
                </a:extLst>
              </p:cNvPr>
              <p:cNvSpPr/>
              <p:nvPr/>
            </p:nvSpPr>
            <p:spPr>
              <a:xfrm>
                <a:off x="5688557" y="-1554989"/>
                <a:ext cx="243084" cy="182800"/>
              </a:xfrm>
              <a:prstGeom prst="ellipse">
                <a:avLst/>
              </a:prstGeom>
              <a:solidFill>
                <a:schemeClr val="accent4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none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6177F9D7-BB53-F245-966E-F82908045889}"/>
                  </a:ext>
                </a:extLst>
              </p:cNvPr>
              <p:cNvSpPr/>
              <p:nvPr/>
            </p:nvSpPr>
            <p:spPr>
              <a:xfrm>
                <a:off x="5690860" y="-1342393"/>
                <a:ext cx="243084" cy="182800"/>
              </a:xfrm>
              <a:prstGeom prst="ellipse">
                <a:avLst/>
              </a:prstGeom>
              <a:solidFill>
                <a:schemeClr val="accent4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none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>
                    <a:solidFill>
                      <a:srgbClr val="1F497D"/>
                    </a:solidFill>
                    <a:latin typeface="Calibri"/>
                  </a:rPr>
                  <a:t>B</a:t>
                </a:r>
                <a:endPara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C606BA36-1598-A545-9DE6-5961B8F41AED}"/>
                  </a:ext>
                </a:extLst>
              </p:cNvPr>
              <p:cNvSpPr/>
              <p:nvPr/>
            </p:nvSpPr>
            <p:spPr>
              <a:xfrm>
                <a:off x="5695251" y="-1134368"/>
                <a:ext cx="243084" cy="182800"/>
              </a:xfrm>
              <a:prstGeom prst="ellipse">
                <a:avLst/>
              </a:prstGeom>
              <a:solidFill>
                <a:schemeClr val="accent4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none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>
                    <a:solidFill>
                      <a:srgbClr val="1F497D"/>
                    </a:solidFill>
                    <a:latin typeface="Calibri"/>
                  </a:rPr>
                  <a:t>B</a:t>
                </a:r>
                <a:endPara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00B57459-474D-704B-B2BF-50AA4FA3A100}"/>
                  </a:ext>
                </a:extLst>
              </p:cNvPr>
              <p:cNvSpPr/>
              <p:nvPr/>
            </p:nvSpPr>
            <p:spPr>
              <a:xfrm>
                <a:off x="5695224" y="-921072"/>
                <a:ext cx="243084" cy="182800"/>
              </a:xfrm>
              <a:prstGeom prst="ellipse">
                <a:avLst/>
              </a:prstGeom>
              <a:solidFill>
                <a:schemeClr val="accent4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none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>
                    <a:solidFill>
                      <a:srgbClr val="1F497D"/>
                    </a:solidFill>
                    <a:latin typeface="Calibri"/>
                  </a:rPr>
                  <a:t>B</a:t>
                </a:r>
                <a:endParaRPr kumimoji="0" lang="en-US" sz="700" b="1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813286A-9983-B344-94C3-02E3AA860275}"/>
                  </a:ext>
                </a:extLst>
              </p:cNvPr>
              <p:cNvGrpSpPr/>
              <p:nvPr/>
            </p:nvGrpSpPr>
            <p:grpSpPr>
              <a:xfrm>
                <a:off x="5692446" y="-2493418"/>
                <a:ext cx="258862" cy="282873"/>
                <a:chOff x="2268755" y="1398700"/>
                <a:chExt cx="258862" cy="282873"/>
              </a:xfrm>
              <a:solidFill>
                <a:schemeClr val="accent4"/>
              </a:solidFill>
            </p:grpSpPr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EF5B2CF6-6F38-8946-91FF-43F11C195D29}"/>
                    </a:ext>
                  </a:extLst>
                </p:cNvPr>
                <p:cNvSpPr/>
                <p:nvPr/>
              </p:nvSpPr>
              <p:spPr>
                <a:xfrm>
                  <a:off x="2268755" y="1467144"/>
                  <a:ext cx="243084" cy="1828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1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35" name="Graphic 234" descr="Checkmark">
                  <a:extLst>
                    <a:ext uri="{FF2B5EF4-FFF2-40B4-BE49-F238E27FC236}">
                      <a16:creationId xmlns:a16="http://schemas.microsoft.com/office/drawing/2014/main" id="{A6596D1B-C5C1-A24B-9994-2B657912FC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4533" y="1398700"/>
                  <a:ext cx="243084" cy="282873"/>
                </a:xfrm>
                <a:prstGeom prst="rect">
                  <a:avLst/>
                </a:prstGeom>
              </p:spPr>
            </p:pic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A8D25791-2C29-434E-86D9-1370224E2651}"/>
                  </a:ext>
                </a:extLst>
              </p:cNvPr>
              <p:cNvGrpSpPr/>
              <p:nvPr/>
            </p:nvGrpSpPr>
            <p:grpSpPr>
              <a:xfrm>
                <a:off x="5692446" y="-2277204"/>
                <a:ext cx="258862" cy="282873"/>
                <a:chOff x="2268755" y="1398700"/>
                <a:chExt cx="258862" cy="282873"/>
              </a:xfrm>
              <a:solidFill>
                <a:schemeClr val="accent4"/>
              </a:solidFill>
            </p:grpSpPr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18CD0423-00B2-474C-8375-60EC40FD1A38}"/>
                    </a:ext>
                  </a:extLst>
                </p:cNvPr>
                <p:cNvSpPr/>
                <p:nvPr/>
              </p:nvSpPr>
              <p:spPr>
                <a:xfrm>
                  <a:off x="2268755" y="1467144"/>
                  <a:ext cx="243084" cy="1828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1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38" name="Graphic 237" descr="Checkmark">
                  <a:extLst>
                    <a:ext uri="{FF2B5EF4-FFF2-40B4-BE49-F238E27FC236}">
                      <a16:creationId xmlns:a16="http://schemas.microsoft.com/office/drawing/2014/main" id="{45692A73-4A1F-1C4A-8CA3-F132D67BA1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4533" y="1398700"/>
                  <a:ext cx="243084" cy="282873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9CF10E96-0A60-B44E-B2D6-612CEBBB2A60}"/>
                  </a:ext>
                </a:extLst>
              </p:cNvPr>
              <p:cNvGrpSpPr/>
              <p:nvPr/>
            </p:nvGrpSpPr>
            <p:grpSpPr>
              <a:xfrm>
                <a:off x="5692446" y="-2060990"/>
                <a:ext cx="258862" cy="282873"/>
                <a:chOff x="2268755" y="1398700"/>
                <a:chExt cx="258862" cy="282873"/>
              </a:xfrm>
              <a:solidFill>
                <a:schemeClr val="accent4"/>
              </a:solidFill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8BE99F55-D72D-FA43-B5AC-8714E3AAF970}"/>
                    </a:ext>
                  </a:extLst>
                </p:cNvPr>
                <p:cNvSpPr/>
                <p:nvPr/>
              </p:nvSpPr>
              <p:spPr>
                <a:xfrm>
                  <a:off x="2268755" y="1467144"/>
                  <a:ext cx="243084" cy="1828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1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41" name="Graphic 240" descr="Checkmark">
                  <a:extLst>
                    <a:ext uri="{FF2B5EF4-FFF2-40B4-BE49-F238E27FC236}">
                      <a16:creationId xmlns:a16="http://schemas.microsoft.com/office/drawing/2014/main" id="{8FF97E5F-4A94-724B-8405-8CE5645A78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4533" y="1398700"/>
                  <a:ext cx="243084" cy="282873"/>
                </a:xfrm>
                <a:prstGeom prst="rect">
                  <a:avLst/>
                </a:prstGeom>
              </p:spPr>
            </p:pic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FA93988F-3219-8845-82AE-4F8146D0038B}"/>
                  </a:ext>
                </a:extLst>
              </p:cNvPr>
              <p:cNvGrpSpPr/>
              <p:nvPr/>
            </p:nvGrpSpPr>
            <p:grpSpPr>
              <a:xfrm>
                <a:off x="5692446" y="-1844776"/>
                <a:ext cx="258862" cy="282873"/>
                <a:chOff x="2268755" y="1398700"/>
                <a:chExt cx="258862" cy="282873"/>
              </a:xfrm>
              <a:solidFill>
                <a:schemeClr val="accent4"/>
              </a:solidFill>
            </p:grpSpPr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DCFF3B86-0E2F-9242-97AE-565768781BE9}"/>
                    </a:ext>
                  </a:extLst>
                </p:cNvPr>
                <p:cNvSpPr/>
                <p:nvPr/>
              </p:nvSpPr>
              <p:spPr>
                <a:xfrm>
                  <a:off x="2268755" y="1467144"/>
                  <a:ext cx="243084" cy="1828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00" b="1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49" name="Graphic 248" descr="Checkmark">
                  <a:extLst>
                    <a:ext uri="{FF2B5EF4-FFF2-40B4-BE49-F238E27FC236}">
                      <a16:creationId xmlns:a16="http://schemas.microsoft.com/office/drawing/2014/main" id="{330552B9-73EB-C940-BB8B-A94DBBF3DB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4533" y="1398700"/>
                  <a:ext cx="243084" cy="282873"/>
                </a:xfrm>
                <a:prstGeom prst="rect">
                  <a:avLst/>
                </a:prstGeom>
              </p:spPr>
            </p:pic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5C8604EF-590C-2B42-8C2A-D75CD86663A8}"/>
                  </a:ext>
                </a:extLst>
              </p:cNvPr>
              <p:cNvGrpSpPr/>
              <p:nvPr/>
            </p:nvGrpSpPr>
            <p:grpSpPr>
              <a:xfrm>
                <a:off x="5695937" y="-1620482"/>
                <a:ext cx="252958" cy="1094547"/>
                <a:chOff x="2268755" y="555397"/>
                <a:chExt cx="252958" cy="1094547"/>
              </a:xfrm>
              <a:solidFill>
                <a:schemeClr val="accent4"/>
              </a:solidFill>
            </p:grpSpPr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EAD064FD-0C43-7843-9382-508051BD375C}"/>
                    </a:ext>
                  </a:extLst>
                </p:cNvPr>
                <p:cNvSpPr/>
                <p:nvPr/>
              </p:nvSpPr>
              <p:spPr>
                <a:xfrm>
                  <a:off x="2268755" y="1467144"/>
                  <a:ext cx="243084" cy="1828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txBody>
                <a:bodyPr wrap="none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</a:p>
              </p:txBody>
            </p:sp>
            <p:pic>
              <p:nvPicPr>
                <p:cNvPr id="256" name="Graphic 255" descr="Checkmark">
                  <a:extLst>
                    <a:ext uri="{FF2B5EF4-FFF2-40B4-BE49-F238E27FC236}">
                      <a16:creationId xmlns:a16="http://schemas.microsoft.com/office/drawing/2014/main" id="{12C2F26C-EDF6-1041-9CC7-ABB84F0188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8629" y="555397"/>
                  <a:ext cx="243084" cy="282873"/>
                </a:xfrm>
                <a:prstGeom prst="rect">
                  <a:avLst/>
                </a:prstGeom>
              </p:spPr>
            </p:pic>
          </p:grp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A9A9DF3F-03D5-BD4E-90DD-D90DCA0A4CBC}"/>
                  </a:ext>
                </a:extLst>
              </p:cNvPr>
              <p:cNvSpPr/>
              <p:nvPr/>
            </p:nvSpPr>
            <p:spPr>
              <a:xfrm>
                <a:off x="5612077" y="-2756672"/>
                <a:ext cx="376161" cy="282874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wrap="none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Gold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372B01-16BB-F04F-8508-3A62D0A22494}"/>
                </a:ext>
              </a:extLst>
            </p:cNvPr>
            <p:cNvSpPr txBox="1"/>
            <p:nvPr/>
          </p:nvSpPr>
          <p:spPr>
            <a:xfrm>
              <a:off x="10470925" y="-2364945"/>
              <a:ext cx="14098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TNAP Accredited</a:t>
              </a:r>
            </a:p>
            <a:p>
              <a:r>
                <a:rPr lang="en-US" sz="1400"/>
                <a:t>EP3 Certified</a:t>
              </a:r>
            </a:p>
            <a:p>
              <a:r>
                <a:rPr lang="en-US" sz="1400"/>
                <a:t>FISMA Certified</a:t>
              </a:r>
              <a:endParaRPr lang="en-US" sz="1600"/>
            </a:p>
          </p:txBody>
        </p:sp>
        <p:sp>
          <p:nvSpPr>
            <p:cNvPr id="8" name="7-Point Star 7">
              <a:extLst>
                <a:ext uri="{FF2B5EF4-FFF2-40B4-BE49-F238E27FC236}">
                  <a16:creationId xmlns:a16="http://schemas.microsoft.com/office/drawing/2014/main" id="{4A135F2F-EBE6-2945-85BE-18244B9C5F0B}"/>
                </a:ext>
              </a:extLst>
            </p:cNvPr>
            <p:cNvSpPr/>
            <p:nvPr/>
          </p:nvSpPr>
          <p:spPr>
            <a:xfrm>
              <a:off x="10377220" y="-2287619"/>
              <a:ext cx="141437" cy="141437"/>
            </a:xfrm>
            <a:prstGeom prst="star7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7-Point Star 261">
              <a:extLst>
                <a:ext uri="{FF2B5EF4-FFF2-40B4-BE49-F238E27FC236}">
                  <a16:creationId xmlns:a16="http://schemas.microsoft.com/office/drawing/2014/main" id="{BA77C8CB-E533-7B48-98EC-610ACBC36F07}"/>
                </a:ext>
              </a:extLst>
            </p:cNvPr>
            <p:cNvSpPr/>
            <p:nvPr/>
          </p:nvSpPr>
          <p:spPr>
            <a:xfrm>
              <a:off x="10377220" y="-2087320"/>
              <a:ext cx="141437" cy="141437"/>
            </a:xfrm>
            <a:prstGeom prst="star7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7-Point Star 262">
              <a:extLst>
                <a:ext uri="{FF2B5EF4-FFF2-40B4-BE49-F238E27FC236}">
                  <a16:creationId xmlns:a16="http://schemas.microsoft.com/office/drawing/2014/main" id="{1316FBB7-B740-D34C-80BD-4A6EFEA7E0BE}"/>
                </a:ext>
              </a:extLst>
            </p:cNvPr>
            <p:cNvSpPr/>
            <p:nvPr/>
          </p:nvSpPr>
          <p:spPr>
            <a:xfrm>
              <a:off x="10377220" y="-1869089"/>
              <a:ext cx="141437" cy="141437"/>
            </a:xfrm>
            <a:prstGeom prst="star7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Up Arrow 30">
            <a:extLst>
              <a:ext uri="{FF2B5EF4-FFF2-40B4-BE49-F238E27FC236}">
                <a16:creationId xmlns:a16="http://schemas.microsoft.com/office/drawing/2014/main" id="{722EA91D-CEB6-584A-BB79-9891DC3F10E2}"/>
              </a:ext>
            </a:extLst>
          </p:cNvPr>
          <p:cNvSpPr/>
          <p:nvPr/>
        </p:nvSpPr>
        <p:spPr>
          <a:xfrm>
            <a:off x="5840444" y="2618612"/>
            <a:ext cx="611155" cy="350369"/>
          </a:xfrm>
          <a:prstGeom prst="upArrow">
            <a:avLst>
              <a:gd name="adj1" fmla="val 50000"/>
              <a:gd name="adj2" fmla="val 58138"/>
            </a:avLst>
          </a:pr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6D751D-EB47-6449-8F4C-F8EAFE102843}"/>
              </a:ext>
            </a:extLst>
          </p:cNvPr>
          <p:cNvCxnSpPr>
            <a:cxnSpLocks/>
          </p:cNvCxnSpPr>
          <p:nvPr/>
        </p:nvCxnSpPr>
        <p:spPr>
          <a:xfrm flipH="1">
            <a:off x="1784177" y="1236561"/>
            <a:ext cx="2471994" cy="320640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5D1E2-1642-3E42-9B21-5A35D4A4B5F6}"/>
              </a:ext>
            </a:extLst>
          </p:cNvPr>
          <p:cNvGrpSpPr/>
          <p:nvPr/>
        </p:nvGrpSpPr>
        <p:grpSpPr>
          <a:xfrm>
            <a:off x="30608" y="4412744"/>
            <a:ext cx="12101024" cy="2031793"/>
            <a:chOff x="52276" y="4717016"/>
            <a:chExt cx="12101024" cy="2031793"/>
          </a:xfrm>
        </p:grpSpPr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3E2B2790-ACFB-DE42-9A0C-6FE9C6AA57BC}"/>
                </a:ext>
              </a:extLst>
            </p:cNvPr>
            <p:cNvSpPr txBox="1"/>
            <p:nvPr/>
          </p:nvSpPr>
          <p:spPr>
            <a:xfrm>
              <a:off x="52276" y="4717484"/>
              <a:ext cx="10979463" cy="2031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HIPAA Individual Right of Access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online user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 &lt;person&gt;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person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 subject of &lt;records&gt;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&lt;records&gt;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&lt;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healthcare records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held by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HIPAA Covered Entity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(&lt;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person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or &lt;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guardian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&gt;)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directs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&lt;records&gt;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 delivered to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consumer_controlled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_</a:t>
              </a:r>
              <a:r>
                <a:rPr lang="en-US" dirty="0">
                  <a:solidFill>
                    <a:srgbClr val="7030A0"/>
                  </a:solidFill>
                  <a:latin typeface="Calibri"/>
                </a:rPr>
                <a:t>service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therefore…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&lt;records&gt;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must be delivered to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consumer_controlled</a:t>
              </a:r>
              <a:r>
                <a:rPr lang="en-US" dirty="0">
                  <a:solidFill>
                    <a:srgbClr val="7030A0"/>
                  </a:solidFill>
                  <a:latin typeface="Calibri"/>
                </a:rPr>
                <a:t>_service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pursuant to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Individual_Right_of_Access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</a:t>
              </a:r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4273A430-5BDC-F947-9A98-5EBA8CA03643}"/>
                </a:ext>
              </a:extLst>
            </p:cNvPr>
            <p:cNvSpPr txBox="1"/>
            <p:nvPr/>
          </p:nvSpPr>
          <p:spPr>
            <a:xfrm>
              <a:off x="8689531" y="4717016"/>
              <a:ext cx="3463769" cy="14311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45720" t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Key: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&lt;UTM entity&gt;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[optional clause]</a:t>
              </a:r>
              <a:b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</a:b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verified to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required assurance level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  </a:t>
              </a:r>
              <a:r>
                <a:rPr lang="en-US" kern="0">
                  <a:solidFill>
                    <a:srgbClr val="7030A0"/>
                  </a:solidFill>
                </a:rPr>
                <a:t>accredited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by trust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authority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</a:rPr>
                <a:t>  derived from other claims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3920C78-82F5-864C-A4DF-4F15FFD86444}"/>
              </a:ext>
            </a:extLst>
          </p:cNvPr>
          <p:cNvCxnSpPr>
            <a:cxnSpLocks/>
          </p:cNvCxnSpPr>
          <p:nvPr/>
        </p:nvCxnSpPr>
        <p:spPr>
          <a:xfrm>
            <a:off x="4255798" y="1252953"/>
            <a:ext cx="37676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607F014-C86F-624D-A46C-006DFF843747}"/>
              </a:ext>
            </a:extLst>
          </p:cNvPr>
          <p:cNvGrpSpPr/>
          <p:nvPr/>
        </p:nvGrpSpPr>
        <p:grpSpPr>
          <a:xfrm>
            <a:off x="8049917" y="245592"/>
            <a:ext cx="4120960" cy="3101598"/>
            <a:chOff x="8049917" y="245592"/>
            <a:chExt cx="4120960" cy="3101598"/>
          </a:xfrm>
        </p:grpSpPr>
        <p:sp>
          <p:nvSpPr>
            <p:cNvPr id="333" name="Rounded Rectangular Callout 332">
              <a:extLst>
                <a:ext uri="{FF2B5EF4-FFF2-40B4-BE49-F238E27FC236}">
                  <a16:creationId xmlns:a16="http://schemas.microsoft.com/office/drawing/2014/main" id="{556BF5F8-C296-0E4B-9166-1D47B20A4260}"/>
                </a:ext>
              </a:extLst>
            </p:cNvPr>
            <p:cNvSpPr/>
            <p:nvPr/>
          </p:nvSpPr>
          <p:spPr>
            <a:xfrm>
              <a:off x="8049917" y="245592"/>
              <a:ext cx="4120960" cy="3101598"/>
            </a:xfrm>
            <a:prstGeom prst="wedgeRoundRectCallout">
              <a:avLst>
                <a:gd name="adj1" fmla="val -53719"/>
                <a:gd name="adj2" fmla="val -34253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effectLst>
              <a:outerShdw blurRad="127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" tIns="0" rIns="0" bIns="0" rtlCol="0" anchor="t"/>
            <a:lstStyle/>
            <a:p>
              <a:pPr lvl="0">
                <a:spcAft>
                  <a:spcPts val="600"/>
                </a:spcAft>
                <a:tabLst>
                  <a:tab pos="457200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Avenir Light" charset="0"/>
                  <a:cs typeface="Avenir Light" charset="0"/>
                </a:rPr>
                <a:t>FISMA</a:t>
              </a:r>
              <a:r>
                <a:rPr kumimoji="0" lang="en-US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Avenir Light" charset="0"/>
                  <a:cs typeface="Avenir Light" charset="0"/>
                </a:rPr>
                <a:t> certification 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/>
                  <a:ea typeface="Avenir Light" charset="0"/>
                  <a:cs typeface="Avenir Light" charset="0"/>
                </a:rPr>
                <a:t>of t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Avenir Light" charset="0"/>
                  <a:cs typeface="Avenir Light" charset="0"/>
                </a:rPr>
                <a:t>he </a:t>
              </a:r>
              <a:r>
                <a:rPr lang="en-US" noProof="0" dirty="0">
                  <a:solidFill>
                    <a:schemeClr val="tx1"/>
                  </a:solidFill>
                  <a:latin typeface="Calibri" panose="020F0502020204030204"/>
                  <a:ea typeface="Avenir Light" charset="0"/>
                  <a:cs typeface="Avenir Light" charset="0"/>
                </a:rPr>
                <a:t>Authorization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/>
                  <a:ea typeface="Avenir Light" charset="0"/>
                  <a:cs typeface="Avenir Light" charset="0"/>
                </a:rPr>
                <a:t> Network will </a:t>
              </a:r>
              <a:r>
                <a:rPr lang="en-US" b="1" dirty="0">
                  <a:solidFill>
                    <a:schemeClr val="tx1"/>
                  </a:solidFill>
                  <a:latin typeface="Calibri" panose="020F0502020204030204"/>
                  <a:ea typeface="Avenir Light" charset="0"/>
                  <a:cs typeface="Avenir Light" charset="0"/>
                </a:rPr>
                <a:t>effectively indemnify parties 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/>
                  <a:ea typeface="Avenir Light" charset="0"/>
                  <a:cs typeface="Avenir Light" charset="0"/>
                </a:rPr>
                <a:t>that rely upon Authorization Credentials by documenting an </a:t>
              </a:r>
              <a:r>
                <a:rPr lang="en-US" b="1" dirty="0">
                  <a:solidFill>
                    <a:schemeClr val="tx1"/>
                  </a:solidFill>
                  <a:latin typeface="Calibri" panose="020F0502020204030204"/>
                  <a:ea typeface="Avenir Light" charset="0"/>
                  <a:cs typeface="Avenir Light" charset="0"/>
                </a:rPr>
                <a:t>enforceable legal obligation </a:t>
              </a:r>
              <a:r>
                <a:rPr lang="en-US" dirty="0">
                  <a:solidFill>
                    <a:schemeClr val="tx1"/>
                  </a:solidFill>
                  <a:latin typeface="Calibri" panose="020F0502020204030204"/>
                  <a:ea typeface="Avenir Light" charset="0"/>
                  <a:cs typeface="Avenir Light" charset="0"/>
                </a:rPr>
                <a:t>for record sources to comply with record requests. </a:t>
              </a:r>
            </a:p>
            <a:p>
              <a:pPr marL="1097280" lvl="0">
                <a:tabLst>
                  <a:tab pos="457200" algn="l"/>
                </a:tabLst>
                <a:defRPr/>
              </a:pPr>
              <a:r>
                <a:rPr lang="en-US" dirty="0">
                  <a:solidFill>
                    <a:schemeClr val="tx1"/>
                  </a:solidFill>
                  <a:latin typeface="Calibri" panose="020F0502020204030204"/>
                  <a:ea typeface="Avenir Light" charset="0"/>
                  <a:cs typeface="Avenir Light" charset="0"/>
                </a:rPr>
                <a:t>Every aspect of enforcement </a:t>
              </a:r>
            </a:p>
            <a:p>
              <a:pPr marL="1097280" lvl="0">
                <a:tabLst>
                  <a:tab pos="457200" algn="l"/>
                </a:tabLst>
                <a:defRPr/>
              </a:pPr>
              <a:r>
                <a:rPr lang="en-US" dirty="0">
                  <a:solidFill>
                    <a:schemeClr val="tx1"/>
                  </a:solidFill>
                  <a:latin typeface="Calibri" panose="020F0502020204030204"/>
                  <a:ea typeface="Avenir Light" charset="0"/>
                  <a:cs typeface="Avenir Light" charset="0"/>
                </a:rPr>
                <a:t>and governance is within the “system boundaries” of the</a:t>
              </a:r>
            </a:p>
            <a:p>
              <a:pPr marL="1097280" lvl="0">
                <a:tabLst>
                  <a:tab pos="457200" algn="l"/>
                </a:tabLst>
                <a:defRPr/>
              </a:pPr>
              <a:r>
                <a:rPr lang="en-US" dirty="0">
                  <a:solidFill>
                    <a:schemeClr val="tx1"/>
                  </a:solidFill>
                  <a:latin typeface="Calibri" panose="020F0502020204030204"/>
                  <a:ea typeface="Avenir Light" charset="0"/>
                  <a:cs typeface="Avenir Light" charset="0"/>
                </a:rPr>
                <a:t>NIST 800-63-3 certification.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1DC6AE3-724B-7E49-BEAA-398BC375DB51}"/>
                </a:ext>
              </a:extLst>
            </p:cNvPr>
            <p:cNvSpPr/>
            <p:nvPr/>
          </p:nvSpPr>
          <p:spPr>
            <a:xfrm>
              <a:off x="8198954" y="2121450"/>
              <a:ext cx="1041441" cy="1091492"/>
            </a:xfrm>
            <a:prstGeom prst="roundRect">
              <a:avLst>
                <a:gd name="adj" fmla="val 2252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A50BF344-E417-7240-836C-F8EAE73A0CA7}"/>
                </a:ext>
              </a:extLst>
            </p:cNvPr>
            <p:cNvGrpSpPr/>
            <p:nvPr/>
          </p:nvGrpSpPr>
          <p:grpSpPr>
            <a:xfrm>
              <a:off x="8213023" y="2204712"/>
              <a:ext cx="1104747" cy="1013658"/>
              <a:chOff x="5066437" y="3749738"/>
              <a:chExt cx="1400596" cy="1227061"/>
            </a:xfrm>
          </p:grpSpPr>
          <p:pic>
            <p:nvPicPr>
              <p:cNvPr id="330" name="Picture 3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C0984FA-6DBE-1049-8EB0-45D40845F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15468" y="3749738"/>
                <a:ext cx="1018206" cy="446678"/>
              </a:xfrm>
              <a:prstGeom prst="rect">
                <a:avLst/>
              </a:prstGeom>
            </p:spPr>
          </p:pic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3EE13DF5-1BD8-BE46-9FB3-8E3B7D64267D}"/>
                  </a:ext>
                </a:extLst>
              </p:cNvPr>
              <p:cNvSpPr txBox="1"/>
              <p:nvPr/>
            </p:nvSpPr>
            <p:spPr>
              <a:xfrm>
                <a:off x="5066437" y="4223131"/>
                <a:ext cx="1372066" cy="447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800-53-3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876A2901-4ACA-4046-88B0-D95D2FC0BB09}"/>
                  </a:ext>
                </a:extLst>
              </p:cNvPr>
              <p:cNvSpPr/>
              <p:nvPr/>
            </p:nvSpPr>
            <p:spPr>
              <a:xfrm>
                <a:off x="5086981" y="4529711"/>
                <a:ext cx="1380052" cy="447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certified</a:t>
                </a:r>
                <a:endParaRPr lang="en-US" sz="2000" dirty="0"/>
              </a:p>
            </p:txBody>
          </p:sp>
        </p:grpSp>
      </p:grpSp>
      <p:sp>
        <p:nvSpPr>
          <p:cNvPr id="265" name="Rounded Rectangular Callout 264">
            <a:extLst>
              <a:ext uri="{FF2B5EF4-FFF2-40B4-BE49-F238E27FC236}">
                <a16:creationId xmlns:a16="http://schemas.microsoft.com/office/drawing/2014/main" id="{6CBD88A9-31DC-AC4C-9CB2-CD4BFCCBEC17}"/>
              </a:ext>
            </a:extLst>
          </p:cNvPr>
          <p:cNvSpPr/>
          <p:nvPr/>
        </p:nvSpPr>
        <p:spPr>
          <a:xfrm>
            <a:off x="4154116" y="2666820"/>
            <a:ext cx="5155166" cy="1583628"/>
          </a:xfrm>
          <a:prstGeom prst="wedgeRoundRectCallout">
            <a:avLst>
              <a:gd name="adj1" fmla="val -71146"/>
              <a:gd name="adj2" fmla="val -32988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r>
              <a:rPr lang="en-US" dirty="0">
                <a:solidFill>
                  <a:srgbClr val="222222"/>
                </a:solidFill>
              </a:rPr>
              <a:t>Authorization Credentials </a:t>
            </a:r>
            <a:r>
              <a:rPr lang="en-US" b="1" dirty="0">
                <a:solidFill>
                  <a:srgbClr val="222222"/>
                </a:solidFill>
              </a:rPr>
              <a:t>unambiguously document the </a:t>
            </a:r>
            <a:r>
              <a:rPr lang="en-US" b="1" dirty="0">
                <a:solidFill>
                  <a:srgbClr val="0070C0"/>
                </a:solidFill>
              </a:rPr>
              <a:t>legal, regulatory and/or contractual basis </a:t>
            </a:r>
            <a:r>
              <a:rPr lang="en-US" b="1" dirty="0">
                <a:solidFill>
                  <a:srgbClr val="222222"/>
                </a:solidFill>
              </a:rPr>
              <a:t>for authorizing each request</a:t>
            </a:r>
            <a:r>
              <a:rPr lang="en-US" dirty="0">
                <a:solidFill>
                  <a:srgbClr val="222222"/>
                </a:solidFill>
              </a:rPr>
              <a:t>, verifying each of the underlying assumptions to the required assurance level, as specified by neutral trust authorities.</a:t>
            </a:r>
          </a:p>
        </p:txBody>
      </p:sp>
      <p:sp>
        <p:nvSpPr>
          <p:cNvPr id="264" name="Rounded Rectangular Callout 263">
            <a:extLst>
              <a:ext uri="{FF2B5EF4-FFF2-40B4-BE49-F238E27FC236}">
                <a16:creationId xmlns:a16="http://schemas.microsoft.com/office/drawing/2014/main" id="{45658970-FBF9-894E-B747-AF4FE19B8E7F}"/>
              </a:ext>
            </a:extLst>
          </p:cNvPr>
          <p:cNvSpPr/>
          <p:nvPr/>
        </p:nvSpPr>
        <p:spPr>
          <a:xfrm>
            <a:off x="50508" y="481865"/>
            <a:ext cx="4161298" cy="3370474"/>
          </a:xfrm>
          <a:prstGeom prst="wedgeRoundRectCallout">
            <a:avLst>
              <a:gd name="adj1" fmla="val 52526"/>
              <a:gd name="adj2" fmla="val -25913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>
              <a:spcAft>
                <a:spcPts val="500"/>
              </a:spcAft>
            </a:pPr>
            <a:r>
              <a:rPr lang="en-US" dirty="0">
                <a:solidFill>
                  <a:srgbClr val="222222"/>
                </a:solidFill>
              </a:rPr>
              <a:t>The only meaningful information that flows out of the Authorization Network are privacy-preserving encrypted </a:t>
            </a:r>
            <a:r>
              <a:rPr lang="en-US" b="1" dirty="0">
                <a:solidFill>
                  <a:srgbClr val="0070C0"/>
                </a:solidFill>
              </a:rPr>
              <a:t>Authorization Credentials</a:t>
            </a:r>
            <a:r>
              <a:rPr lang="en-US" dirty="0">
                <a:solidFill>
                  <a:srgbClr val="222222"/>
                </a:solidFill>
              </a:rPr>
              <a:t>.</a:t>
            </a:r>
          </a:p>
          <a:p>
            <a:r>
              <a:rPr lang="en-US" dirty="0">
                <a:solidFill>
                  <a:srgbClr val="222222"/>
                </a:solidFill>
              </a:rPr>
              <a:t>These incorporate </a:t>
            </a:r>
            <a:r>
              <a:rPr lang="en-US" b="1" dirty="0">
                <a:solidFill>
                  <a:srgbClr val="0070C0"/>
                </a:solidFill>
              </a:rPr>
              <a:t>attestations</a:t>
            </a:r>
            <a:r>
              <a:rPr lang="en-US" b="1" dirty="0">
                <a:solidFill>
                  <a:srgbClr val="222222"/>
                </a:solidFill>
              </a:rPr>
              <a:t> verified by neutral trust authorities </a:t>
            </a:r>
            <a:r>
              <a:rPr lang="en-US" dirty="0">
                <a:solidFill>
                  <a:srgbClr val="222222"/>
                </a:solidFill>
              </a:rPr>
              <a:t>of every claim necessary </a:t>
            </a:r>
            <a:r>
              <a:rPr lang="en-US" b="1" dirty="0">
                <a:solidFill>
                  <a:srgbClr val="222222"/>
                </a:solidFill>
              </a:rPr>
              <a:t>to allow an organization to access data via their existing systems &amp; networks </a:t>
            </a:r>
            <a:r>
              <a:rPr lang="en-US" dirty="0">
                <a:solidFill>
                  <a:srgbClr val="222222"/>
                </a:solidFill>
              </a:rPr>
              <a:t>based on their existing contractual, legal &amp; regulatory rights, or rights delegated by other parties. </a:t>
            </a:r>
          </a:p>
        </p:txBody>
      </p:sp>
    </p:spTree>
    <p:extLst>
      <p:ext uri="{BB962C8B-B14F-4D97-AF65-F5344CB8AC3E}">
        <p14:creationId xmlns:p14="http://schemas.microsoft.com/office/powerpoint/2010/main" val="11194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65" grpId="0" animBg="1"/>
      <p:bldP spid="265" grpId="1" animBg="1"/>
      <p:bldP spid="264" grpId="0" animBg="1"/>
      <p:bldP spid="26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363">
            <a:extLst>
              <a:ext uri="{FF2B5EF4-FFF2-40B4-BE49-F238E27FC236}">
                <a16:creationId xmlns:a16="http://schemas.microsoft.com/office/drawing/2014/main" id="{94714F3E-91DC-7D47-8A31-2823EEECB100}"/>
              </a:ext>
            </a:extLst>
          </p:cNvPr>
          <p:cNvGrpSpPr/>
          <p:nvPr/>
        </p:nvGrpSpPr>
        <p:grpSpPr>
          <a:xfrm>
            <a:off x="2639499" y="5612066"/>
            <a:ext cx="6392352" cy="1257358"/>
            <a:chOff x="2236469" y="5384376"/>
            <a:chExt cx="7016063" cy="1380042"/>
          </a:xfrm>
        </p:grpSpPr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B03B2A89-E5B3-144D-A503-018ECFE5EC7F}"/>
                </a:ext>
              </a:extLst>
            </p:cNvPr>
            <p:cNvGrpSpPr/>
            <p:nvPr/>
          </p:nvGrpSpPr>
          <p:grpSpPr>
            <a:xfrm>
              <a:off x="8366534" y="5384376"/>
              <a:ext cx="885998" cy="731174"/>
              <a:chOff x="8366534" y="5384376"/>
              <a:chExt cx="885998" cy="731174"/>
            </a:xfrm>
          </p:grpSpPr>
          <p:sp>
            <p:nvSpPr>
              <p:cNvPr id="401" name="Rounded Rectangle 400">
                <a:extLst>
                  <a:ext uri="{FF2B5EF4-FFF2-40B4-BE49-F238E27FC236}">
                    <a16:creationId xmlns:a16="http://schemas.microsoft.com/office/drawing/2014/main" id="{58A51CAE-F99B-F64C-A282-10E56512804D}"/>
                  </a:ext>
                </a:extLst>
              </p:cNvPr>
              <p:cNvSpPr/>
              <p:nvPr/>
            </p:nvSpPr>
            <p:spPr bwMode="auto">
              <a:xfrm>
                <a:off x="8366534" y="5708487"/>
                <a:ext cx="885998" cy="407063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chemeClr val="accent1"/>
                    </a:solidFill>
                    <a:cs typeface="Arial Narrow"/>
                  </a:rPr>
                  <a:t>Radiology &amp; Imaging</a:t>
                </a:r>
              </a:p>
            </p:txBody>
          </p:sp>
          <p:pic>
            <p:nvPicPr>
              <p:cNvPr id="400" name="Picture 32" descr="Untitled.png">
                <a:extLst>
                  <a:ext uri="{FF2B5EF4-FFF2-40B4-BE49-F238E27FC236}">
                    <a16:creationId xmlns:a16="http://schemas.microsoft.com/office/drawing/2014/main" id="{A694D7D6-E575-4D46-9414-8BF384717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5866" y="5384376"/>
                <a:ext cx="492336" cy="332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F0BEB309-1D20-7144-92F2-2116FD6D57E3}"/>
                </a:ext>
              </a:extLst>
            </p:cNvPr>
            <p:cNvGrpSpPr/>
            <p:nvPr/>
          </p:nvGrpSpPr>
          <p:grpSpPr>
            <a:xfrm>
              <a:off x="6858085" y="6085959"/>
              <a:ext cx="603970" cy="606779"/>
              <a:chOff x="2556565" y="6056707"/>
              <a:chExt cx="603970" cy="606779"/>
            </a:xfrm>
          </p:grpSpPr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57155E64-5F08-6045-9534-0F366D369383}"/>
                  </a:ext>
                </a:extLst>
              </p:cNvPr>
              <p:cNvGrpSpPr/>
              <p:nvPr/>
            </p:nvGrpSpPr>
            <p:grpSpPr>
              <a:xfrm>
                <a:off x="2556565" y="6056707"/>
                <a:ext cx="434564" cy="409181"/>
                <a:chOff x="-667023" y="4801646"/>
                <a:chExt cx="919913" cy="866177"/>
              </a:xfrm>
            </p:grpSpPr>
            <p:pic>
              <p:nvPicPr>
                <p:cNvPr id="398" name="Picture 397">
                  <a:extLst>
                    <a:ext uri="{FF2B5EF4-FFF2-40B4-BE49-F238E27FC236}">
                      <a16:creationId xmlns:a16="http://schemas.microsoft.com/office/drawing/2014/main" id="{5157E368-0694-174B-ACD6-746759341D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77926" y="4801646"/>
                  <a:ext cx="530816" cy="530818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scene3d>
                  <a:camera prst="isometricOffAxis2Lef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399" name="Picture 398">
                  <a:extLst>
                    <a:ext uri="{FF2B5EF4-FFF2-40B4-BE49-F238E27FC236}">
                      <a16:creationId xmlns:a16="http://schemas.microsoft.com/office/drawing/2014/main" id="{1DC5B512-F155-1C4D-ABEF-7B776C9428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7023" y="4889628"/>
                  <a:ext cx="778192" cy="778195"/>
                </a:xfrm>
                <a:prstGeom prst="rect">
                  <a:avLst/>
                </a:prstGeom>
              </p:spPr>
            </p:pic>
          </p:grpSp>
          <p:sp>
            <p:nvSpPr>
              <p:cNvPr id="397" name="Rounded Rectangle 396">
                <a:extLst>
                  <a:ext uri="{FF2B5EF4-FFF2-40B4-BE49-F238E27FC236}">
                    <a16:creationId xmlns:a16="http://schemas.microsoft.com/office/drawing/2014/main" id="{A664B4EC-1233-FB40-937C-AD9244072E10}"/>
                  </a:ext>
                </a:extLst>
              </p:cNvPr>
              <p:cNvSpPr/>
              <p:nvPr/>
            </p:nvSpPr>
            <p:spPr bwMode="auto">
              <a:xfrm>
                <a:off x="2622393" y="6431469"/>
                <a:ext cx="538142" cy="232017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Labs</a:t>
                </a:r>
              </a:p>
            </p:txBody>
          </p: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08AE3AE5-1A42-2948-85ED-BC04010CEFA5}"/>
                </a:ext>
              </a:extLst>
            </p:cNvPr>
            <p:cNvGrpSpPr/>
            <p:nvPr/>
          </p:nvGrpSpPr>
          <p:grpSpPr>
            <a:xfrm>
              <a:off x="7199097" y="5835415"/>
              <a:ext cx="960242" cy="588821"/>
              <a:chOff x="3280130" y="5951495"/>
              <a:chExt cx="960242" cy="588821"/>
            </a:xfrm>
          </p:grpSpPr>
          <p:pic>
            <p:nvPicPr>
              <p:cNvPr id="393" name="Picture 392">
                <a:extLst>
                  <a:ext uri="{FF2B5EF4-FFF2-40B4-BE49-F238E27FC236}">
                    <a16:creationId xmlns:a16="http://schemas.microsoft.com/office/drawing/2014/main" id="{C611E2B7-F347-5946-80DA-C0DBB47EF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23537" y="5951495"/>
                <a:ext cx="407863" cy="465210"/>
              </a:xfrm>
              <a:prstGeom prst="rect">
                <a:avLst/>
              </a:prstGeom>
            </p:spPr>
          </p:pic>
          <p:sp>
            <p:nvSpPr>
              <p:cNvPr id="394" name="Rounded Rectangle 203">
                <a:extLst>
                  <a:ext uri="{FF2B5EF4-FFF2-40B4-BE49-F238E27FC236}">
                    <a16:creationId xmlns:a16="http://schemas.microsoft.com/office/drawing/2014/main" id="{89157351-D6A2-3543-973C-0010A4BB1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130" y="6365497"/>
                <a:ext cx="960242" cy="174819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EMR &amp;</a:t>
                </a:r>
              </a:p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Clinical </a:t>
                </a:r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A809A5E7-B36C-E841-9F86-6F2F5EF1804E}"/>
                </a:ext>
              </a:extLst>
            </p:cNvPr>
            <p:cNvGrpSpPr/>
            <p:nvPr/>
          </p:nvGrpSpPr>
          <p:grpSpPr>
            <a:xfrm>
              <a:off x="6215388" y="6161268"/>
              <a:ext cx="774021" cy="603150"/>
              <a:chOff x="1454375" y="6043139"/>
              <a:chExt cx="774021" cy="603150"/>
            </a:xfrm>
          </p:grpSpPr>
          <p:sp>
            <p:nvSpPr>
              <p:cNvPr id="391" name="Rounded Rectangle 390">
                <a:extLst>
                  <a:ext uri="{FF2B5EF4-FFF2-40B4-BE49-F238E27FC236}">
                    <a16:creationId xmlns:a16="http://schemas.microsoft.com/office/drawing/2014/main" id="{3BD2AEFF-71A0-CC47-9B10-ADFCB9BDA8F0}"/>
                  </a:ext>
                </a:extLst>
              </p:cNvPr>
              <p:cNvSpPr/>
              <p:nvPr/>
            </p:nvSpPr>
            <p:spPr bwMode="auto">
              <a:xfrm>
                <a:off x="1454375" y="6345910"/>
                <a:ext cx="774021" cy="300379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Pharmacy</a:t>
                </a:r>
              </a:p>
            </p:txBody>
          </p:sp>
          <p:pic>
            <p:nvPicPr>
              <p:cNvPr id="392" name="Picture 77" descr="Pharmacies.jpg">
                <a:extLst>
                  <a:ext uri="{FF2B5EF4-FFF2-40B4-BE49-F238E27FC236}">
                    <a16:creationId xmlns:a16="http://schemas.microsoft.com/office/drawing/2014/main" id="{9A6704D5-AAB6-DB49-8B0D-042B980F1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8540" y="6043139"/>
                <a:ext cx="295913" cy="293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CA71D7F8-A120-8A43-952F-B1C08E35F654}"/>
                </a:ext>
              </a:extLst>
            </p:cNvPr>
            <p:cNvGrpSpPr/>
            <p:nvPr/>
          </p:nvGrpSpPr>
          <p:grpSpPr>
            <a:xfrm>
              <a:off x="7887709" y="5548168"/>
              <a:ext cx="658132" cy="776162"/>
              <a:chOff x="814526" y="5401636"/>
              <a:chExt cx="935118" cy="1102824"/>
            </a:xfrm>
          </p:grpSpPr>
          <p:sp>
            <p:nvSpPr>
              <p:cNvPr id="387" name="Rounded Rectangle 203">
                <a:extLst>
                  <a:ext uri="{FF2B5EF4-FFF2-40B4-BE49-F238E27FC236}">
                    <a16:creationId xmlns:a16="http://schemas.microsoft.com/office/drawing/2014/main" id="{66F64CD7-C0CC-254D-A6F6-B9EEB1D66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526" y="6225221"/>
                <a:ext cx="935118" cy="279239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Claims/</a:t>
                </a:r>
              </a:p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Admin</a:t>
                </a:r>
              </a:p>
            </p:txBody>
          </p: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FE3B473C-74BD-1848-BA74-1564CE1AC066}"/>
                  </a:ext>
                </a:extLst>
              </p:cNvPr>
              <p:cNvGrpSpPr/>
              <p:nvPr/>
            </p:nvGrpSpPr>
            <p:grpSpPr>
              <a:xfrm>
                <a:off x="884634" y="5401636"/>
                <a:ext cx="686072" cy="934784"/>
                <a:chOff x="919686" y="5358772"/>
                <a:chExt cx="686072" cy="934784"/>
              </a:xfrm>
            </p:grpSpPr>
            <p:pic>
              <p:nvPicPr>
                <p:cNvPr id="389" name="Picture 388">
                  <a:extLst>
                    <a:ext uri="{FF2B5EF4-FFF2-40B4-BE49-F238E27FC236}">
                      <a16:creationId xmlns:a16="http://schemas.microsoft.com/office/drawing/2014/main" id="{0472E4AE-46C1-A445-8A3E-760BDACC70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7665" y="5358772"/>
                  <a:ext cx="388093" cy="482543"/>
                </a:xfrm>
                <a:prstGeom prst="rect">
                  <a:avLst/>
                </a:prstGeom>
              </p:spPr>
            </p:pic>
            <p:pic>
              <p:nvPicPr>
                <p:cNvPr id="390" name="Picture 389">
                  <a:extLst>
                    <a:ext uri="{FF2B5EF4-FFF2-40B4-BE49-F238E27FC236}">
                      <a16:creationId xmlns:a16="http://schemas.microsoft.com/office/drawing/2014/main" id="{5A03608C-C19D-474C-A489-02E77DE044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9686" y="5619215"/>
                  <a:ext cx="674341" cy="67434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18CBC6D9-14AC-0747-85D2-BB799E52EDE3}"/>
                </a:ext>
              </a:extLst>
            </p:cNvPr>
            <p:cNvGrpSpPr/>
            <p:nvPr/>
          </p:nvGrpSpPr>
          <p:grpSpPr>
            <a:xfrm>
              <a:off x="5613180" y="6172635"/>
              <a:ext cx="658132" cy="520287"/>
              <a:chOff x="8326765" y="5469723"/>
              <a:chExt cx="658132" cy="520287"/>
            </a:xfrm>
          </p:grpSpPr>
          <p:pic>
            <p:nvPicPr>
              <p:cNvPr id="385" name="Picture 384">
                <a:extLst>
                  <a:ext uri="{FF2B5EF4-FFF2-40B4-BE49-F238E27FC236}">
                    <a16:creationId xmlns:a16="http://schemas.microsoft.com/office/drawing/2014/main" id="{086F099A-4C2F-BB4A-9107-F209D1DD2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77000" y="5469723"/>
                <a:ext cx="338254" cy="338254"/>
              </a:xfrm>
              <a:prstGeom prst="rect">
                <a:avLst/>
              </a:prstGeom>
            </p:spPr>
          </p:pic>
          <p:sp>
            <p:nvSpPr>
              <p:cNvPr id="386" name="Rounded Rectangle 203">
                <a:extLst>
                  <a:ext uri="{FF2B5EF4-FFF2-40B4-BE49-F238E27FC236}">
                    <a16:creationId xmlns:a16="http://schemas.microsoft.com/office/drawing/2014/main" id="{C1E73BD4-D12F-C54E-8AE2-343C13901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6765" y="5793483"/>
                <a:ext cx="658132" cy="19652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Genomic</a:t>
                </a:r>
              </a:p>
            </p:txBody>
          </p: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FFDB2A66-E0F2-B048-99DF-A83BAD66F713}"/>
                </a:ext>
              </a:extLst>
            </p:cNvPr>
            <p:cNvGrpSpPr/>
            <p:nvPr/>
          </p:nvGrpSpPr>
          <p:grpSpPr>
            <a:xfrm>
              <a:off x="5040733" y="6169774"/>
              <a:ext cx="651498" cy="553206"/>
              <a:chOff x="5040733" y="6169774"/>
              <a:chExt cx="651498" cy="553206"/>
            </a:xfrm>
          </p:grpSpPr>
          <p:sp>
            <p:nvSpPr>
              <p:cNvPr id="383" name="Rounded Rectangle 382">
                <a:extLst>
                  <a:ext uri="{FF2B5EF4-FFF2-40B4-BE49-F238E27FC236}">
                    <a16:creationId xmlns:a16="http://schemas.microsoft.com/office/drawing/2014/main" id="{3BCCF365-1CA2-5240-82B1-4C900B4C5B12}"/>
                  </a:ext>
                </a:extLst>
              </p:cNvPr>
              <p:cNvSpPr/>
              <p:nvPr/>
            </p:nvSpPr>
            <p:spPr bwMode="auto">
              <a:xfrm>
                <a:off x="5040733" y="6487235"/>
                <a:ext cx="651498" cy="235745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Device</a:t>
                </a:r>
              </a:p>
            </p:txBody>
          </p:sp>
          <p:pic>
            <p:nvPicPr>
              <p:cNvPr id="384" name="Picture 383">
                <a:extLst>
                  <a:ext uri="{FF2B5EF4-FFF2-40B4-BE49-F238E27FC236}">
                    <a16:creationId xmlns:a16="http://schemas.microsoft.com/office/drawing/2014/main" id="{13CF64FE-B3F4-6E42-84A1-8C3FA1A41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24248" y="6169774"/>
                <a:ext cx="317108" cy="311610"/>
              </a:xfrm>
              <a:prstGeom prst="rect">
                <a:avLst/>
              </a:prstGeom>
            </p:spPr>
          </p:pic>
        </p:grpSp>
        <p:sp>
          <p:nvSpPr>
            <p:cNvPr id="372" name="Rounded Rectangle 371">
              <a:extLst>
                <a:ext uri="{FF2B5EF4-FFF2-40B4-BE49-F238E27FC236}">
                  <a16:creationId xmlns:a16="http://schemas.microsoft.com/office/drawing/2014/main" id="{E9E251FE-712F-0C46-9D9B-07DEA66242A6}"/>
                </a:ext>
              </a:extLst>
            </p:cNvPr>
            <p:cNvSpPr/>
            <p:nvPr/>
          </p:nvSpPr>
          <p:spPr bwMode="auto">
            <a:xfrm>
              <a:off x="2842999" y="6255573"/>
              <a:ext cx="983010" cy="25261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/>
            <a:lstStyle/>
            <a:p>
              <a:pPr algn="ctr">
                <a:defRPr/>
              </a:pPr>
              <a:r>
                <a:rPr lang="en-US" sz="1100" b="1">
                  <a:solidFill>
                    <a:schemeClr val="accent1"/>
                  </a:solidFill>
                  <a:cs typeface="Arial Narrow"/>
                </a:rPr>
                <a:t>Demographics</a:t>
              </a:r>
            </a:p>
          </p:txBody>
        </p: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B821A2C6-20CD-6D40-A1F2-B4464FD82B43}"/>
                </a:ext>
              </a:extLst>
            </p:cNvPr>
            <p:cNvGrpSpPr/>
            <p:nvPr/>
          </p:nvGrpSpPr>
          <p:grpSpPr>
            <a:xfrm>
              <a:off x="4312319" y="6123179"/>
              <a:ext cx="885998" cy="565440"/>
              <a:chOff x="4312319" y="6123179"/>
              <a:chExt cx="885998" cy="565440"/>
            </a:xfrm>
          </p:grpSpPr>
          <p:sp>
            <p:nvSpPr>
              <p:cNvPr id="381" name="Rounded Rectangle 380">
                <a:extLst>
                  <a:ext uri="{FF2B5EF4-FFF2-40B4-BE49-F238E27FC236}">
                    <a16:creationId xmlns:a16="http://schemas.microsoft.com/office/drawing/2014/main" id="{3CE95D5C-8553-6B40-BAEE-701B7C9EF7CD}"/>
                  </a:ext>
                </a:extLst>
              </p:cNvPr>
              <p:cNvSpPr/>
              <p:nvPr/>
            </p:nvSpPr>
            <p:spPr bwMode="auto">
              <a:xfrm>
                <a:off x="4312319" y="6466442"/>
                <a:ext cx="885998" cy="222177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HR/Payroll</a:t>
                </a:r>
              </a:p>
            </p:txBody>
          </p:sp>
          <p:pic>
            <p:nvPicPr>
              <p:cNvPr id="382" name="Picture 381">
                <a:extLst>
                  <a:ext uri="{FF2B5EF4-FFF2-40B4-BE49-F238E27FC236}">
                    <a16:creationId xmlns:a16="http://schemas.microsoft.com/office/drawing/2014/main" id="{CF937E51-8FCB-2A4E-85D2-480DCB30F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3332" y="6123179"/>
                <a:ext cx="329219" cy="332877"/>
              </a:xfrm>
              <a:prstGeom prst="rect">
                <a:avLst/>
              </a:prstGeom>
            </p:spPr>
          </p:pic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07D974D7-E473-244C-BB87-D83D2370C206}"/>
                </a:ext>
              </a:extLst>
            </p:cNvPr>
            <p:cNvGrpSpPr/>
            <p:nvPr/>
          </p:nvGrpSpPr>
          <p:grpSpPr>
            <a:xfrm>
              <a:off x="3829383" y="5976234"/>
              <a:ext cx="570402" cy="484235"/>
              <a:chOff x="3829383" y="6039734"/>
              <a:chExt cx="570402" cy="484235"/>
            </a:xfrm>
          </p:grpSpPr>
          <p:sp>
            <p:nvSpPr>
              <p:cNvPr id="379" name="Rounded Rectangle 203">
                <a:extLst>
                  <a:ext uri="{FF2B5EF4-FFF2-40B4-BE49-F238E27FC236}">
                    <a16:creationId xmlns:a16="http://schemas.microsoft.com/office/drawing/2014/main" id="{6B7C1522-9AA5-424C-8418-DA499F407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9383" y="6327442"/>
                <a:ext cx="570402" cy="19652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Online</a:t>
                </a:r>
              </a:p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Profiles</a:t>
                </a:r>
              </a:p>
            </p:txBody>
          </p:sp>
          <p:pic>
            <p:nvPicPr>
              <p:cNvPr id="380" name="Picture 379">
                <a:extLst>
                  <a:ext uri="{FF2B5EF4-FFF2-40B4-BE49-F238E27FC236}">
                    <a16:creationId xmlns:a16="http://schemas.microsoft.com/office/drawing/2014/main" id="{DA0EE28A-23B5-5A48-B2BD-9605172EE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5904" y="6039734"/>
                <a:ext cx="324164" cy="320249"/>
              </a:xfrm>
              <a:prstGeom prst="rect">
                <a:avLst/>
              </a:prstGeom>
            </p:spPr>
          </p:pic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08945C54-0F59-0A49-BE82-B0FE58094ACF}"/>
                </a:ext>
              </a:extLst>
            </p:cNvPr>
            <p:cNvGrpSpPr/>
            <p:nvPr/>
          </p:nvGrpSpPr>
          <p:grpSpPr>
            <a:xfrm>
              <a:off x="2236469" y="5620191"/>
              <a:ext cx="1292554" cy="682494"/>
              <a:chOff x="2236469" y="5620191"/>
              <a:chExt cx="1292554" cy="682494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id="{E8224C4D-8B97-0C44-B9CB-53DE1098D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0544" y="5930229"/>
                <a:ext cx="308479" cy="311503"/>
              </a:xfrm>
              <a:prstGeom prst="rect">
                <a:avLst/>
              </a:prstGeom>
            </p:spPr>
          </p:pic>
          <p:sp>
            <p:nvSpPr>
              <p:cNvPr id="377" name="Rounded Rectangle 376">
                <a:extLst>
                  <a:ext uri="{FF2B5EF4-FFF2-40B4-BE49-F238E27FC236}">
                    <a16:creationId xmlns:a16="http://schemas.microsoft.com/office/drawing/2014/main" id="{57EF8C73-D9CF-044C-914A-8D0C5991082F}"/>
                  </a:ext>
                </a:extLst>
              </p:cNvPr>
              <p:cNvSpPr/>
              <p:nvPr/>
            </p:nvSpPr>
            <p:spPr bwMode="auto">
              <a:xfrm>
                <a:off x="2236469" y="5895622"/>
                <a:ext cx="968095" cy="407063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Government</a:t>
                </a:r>
              </a:p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Records</a:t>
                </a:r>
              </a:p>
            </p:txBody>
          </p:sp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id="{D85A282B-9166-BC4D-85FA-C93D1D579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8845" y="5620191"/>
                <a:ext cx="333917" cy="327969"/>
              </a:xfrm>
              <a:prstGeom prst="rect">
                <a:avLst/>
              </a:prstGeom>
            </p:spPr>
          </p:pic>
        </p:grpSp>
      </p:grpSp>
      <p:sp>
        <p:nvSpPr>
          <p:cNvPr id="434" name="Cloud 433">
            <a:extLst>
              <a:ext uri="{FF2B5EF4-FFF2-40B4-BE49-F238E27FC236}">
                <a16:creationId xmlns:a16="http://schemas.microsoft.com/office/drawing/2014/main" id="{AC201657-63EE-6C48-A16C-58301CDC60C7}"/>
              </a:ext>
            </a:extLst>
          </p:cNvPr>
          <p:cNvSpPr/>
          <p:nvPr/>
        </p:nvSpPr>
        <p:spPr bwMode="auto">
          <a:xfrm>
            <a:off x="1484347" y="1629946"/>
            <a:ext cx="8995896" cy="459715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31F78540-C3AC-D942-BDC7-55C7C973774F}"/>
              </a:ext>
            </a:extLst>
          </p:cNvPr>
          <p:cNvGrpSpPr/>
          <p:nvPr/>
        </p:nvGrpSpPr>
        <p:grpSpPr>
          <a:xfrm>
            <a:off x="637901" y="3308654"/>
            <a:ext cx="2858028" cy="1023887"/>
            <a:chOff x="637901" y="3308654"/>
            <a:chExt cx="2858028" cy="1023887"/>
          </a:xfrm>
        </p:grpSpPr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E713706A-AE73-1045-9162-C01A08325772}"/>
                </a:ext>
              </a:extLst>
            </p:cNvPr>
            <p:cNvGrpSpPr/>
            <p:nvPr/>
          </p:nvGrpSpPr>
          <p:grpSpPr>
            <a:xfrm>
              <a:off x="637901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C8216A5D-C64D-4F42-8729-61015E33549F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A1912F3A-A1E1-E842-B5FD-B231A76B8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5E5FDC25-9A98-EA45-AC4B-5796156D5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600C39BF-1E2C-2344-A312-B54903AE1233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Government Agencies</a:t>
                </a:r>
              </a:p>
            </p:txBody>
          </p:sp>
        </p:grp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B9B2B60D-F33A-284C-963C-5F8B6863CCAA}"/>
                </a:ext>
              </a:extLst>
            </p:cNvPr>
            <p:cNvSpPr txBox="1"/>
            <p:nvPr/>
          </p:nvSpPr>
          <p:spPr>
            <a:xfrm>
              <a:off x="643041" y="3308654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ConnectWell San Diego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1C902ED-A183-3A45-96EA-DD6301538031}"/>
              </a:ext>
            </a:extLst>
          </p:cNvPr>
          <p:cNvGrpSpPr/>
          <p:nvPr/>
        </p:nvGrpSpPr>
        <p:grpSpPr>
          <a:xfrm>
            <a:off x="747329" y="4859632"/>
            <a:ext cx="2852888" cy="1025401"/>
            <a:chOff x="747329" y="4859632"/>
            <a:chExt cx="2852888" cy="1025401"/>
          </a:xfrm>
        </p:grpSpPr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DAECDF15-28F3-4F46-A863-5A8C89637D53}"/>
                </a:ext>
              </a:extLst>
            </p:cNvPr>
            <p:cNvGrpSpPr/>
            <p:nvPr/>
          </p:nvGrpSpPr>
          <p:grpSpPr>
            <a:xfrm>
              <a:off x="796754" y="4873575"/>
              <a:ext cx="2662387" cy="1011458"/>
              <a:chOff x="6423779" y="-301436"/>
              <a:chExt cx="3192389" cy="1212809"/>
            </a:xfrm>
          </p:grpSpPr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12F1D6A2-4320-134A-8C89-056E0A3D42F1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17496BD4-206C-574C-B3A8-4197C8C05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09909674-D95A-A348-8C93-3006EFBB63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9983F78B-D6F8-C54E-955F-3A92073210F2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Schools &amp; Ed Institutions</a:t>
                </a:r>
              </a:p>
            </p:txBody>
          </p:sp>
        </p:grp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0860EB3-09B2-CC44-AA15-5F0BEBE5DECF}"/>
                </a:ext>
              </a:extLst>
            </p:cNvPr>
            <p:cNvSpPr txBox="1"/>
            <p:nvPr/>
          </p:nvSpPr>
          <p:spPr>
            <a:xfrm>
              <a:off x="747329" y="485963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Education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05579BB9-6E59-BB4C-B046-705D399E989A}"/>
              </a:ext>
            </a:extLst>
          </p:cNvPr>
          <p:cNvGrpSpPr/>
          <p:nvPr/>
        </p:nvGrpSpPr>
        <p:grpSpPr>
          <a:xfrm>
            <a:off x="9096297" y="3318702"/>
            <a:ext cx="2852888" cy="1013839"/>
            <a:chOff x="9096297" y="3318702"/>
            <a:chExt cx="2852888" cy="1013839"/>
          </a:xfrm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73E29A5D-EC98-D04C-94E3-67992DCB21DD}"/>
                </a:ext>
              </a:extLst>
            </p:cNvPr>
            <p:cNvGrpSpPr/>
            <p:nvPr/>
          </p:nvGrpSpPr>
          <p:grpSpPr>
            <a:xfrm>
              <a:off x="9176506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AD7FC870-CAEF-B147-AB7D-A8488606EB18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60096E53-F7A6-FB4D-A6AB-AAC4B547A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8E73AB34-639D-EA4C-9B03-67E9DD463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204090B8-3290-0247-8628-E360578E238F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Clinical Research Organization</a:t>
                </a:r>
              </a:p>
            </p:txBody>
          </p:sp>
        </p:grp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2CE55BCF-3A81-164F-9C01-136A1A529D3E}"/>
                </a:ext>
              </a:extLst>
            </p:cNvPr>
            <p:cNvSpPr txBox="1"/>
            <p:nvPr/>
          </p:nvSpPr>
          <p:spPr>
            <a:xfrm>
              <a:off x="9096297" y="331870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 Health Sciences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48F7D15-951C-2143-9B28-F741EEB6CD88}"/>
              </a:ext>
            </a:extLst>
          </p:cNvPr>
          <p:cNvGrpSpPr/>
          <p:nvPr/>
        </p:nvGrpSpPr>
        <p:grpSpPr>
          <a:xfrm>
            <a:off x="6818001" y="1447586"/>
            <a:ext cx="2852888" cy="1023064"/>
            <a:chOff x="6818001" y="1447586"/>
            <a:chExt cx="2852888" cy="1023064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6ABE8EF3-32CE-2E4D-B859-498863EEDABA}"/>
                </a:ext>
              </a:extLst>
            </p:cNvPr>
            <p:cNvGrpSpPr/>
            <p:nvPr/>
          </p:nvGrpSpPr>
          <p:grpSpPr>
            <a:xfrm>
              <a:off x="6865759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206975AF-6A6A-BA4B-BAA6-6A479E538DE6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59E9E36F-A2B1-0E48-9118-D5C88DCC4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691D8FB4-0722-8341-A13C-2C35CFCE5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FC00A6BC-8BBE-B343-92D6-7A2FD9F89302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Analytics </a:t>
                </a:r>
              </a:p>
            </p:txBody>
          </p:sp>
        </p:grp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3EABF5B6-099E-914A-9DA9-1D0099D2CE0D}"/>
                </a:ext>
              </a:extLst>
            </p:cNvPr>
            <p:cNvSpPr txBox="1"/>
            <p:nvPr/>
          </p:nvSpPr>
          <p:spPr>
            <a:xfrm>
              <a:off x="6818001" y="144758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Certara / Synchrogenix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3F664B9-CE2F-5947-AF74-47D56AF2AB97}"/>
              </a:ext>
            </a:extLst>
          </p:cNvPr>
          <p:cNvGrpSpPr/>
          <p:nvPr/>
        </p:nvGrpSpPr>
        <p:grpSpPr>
          <a:xfrm>
            <a:off x="8580499" y="5006258"/>
            <a:ext cx="2852888" cy="1173768"/>
            <a:chOff x="8580499" y="5006258"/>
            <a:chExt cx="2852888" cy="1173768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46055A93-4F13-B74B-ACFC-0E24B1B1CB10}"/>
                </a:ext>
              </a:extLst>
            </p:cNvPr>
            <p:cNvGrpSpPr/>
            <p:nvPr/>
          </p:nvGrpSpPr>
          <p:grpSpPr>
            <a:xfrm>
              <a:off x="8650756" y="5020536"/>
              <a:ext cx="2662387" cy="1011458"/>
              <a:chOff x="6423779" y="-301436"/>
              <a:chExt cx="3192389" cy="1212809"/>
            </a:xfrm>
          </p:grpSpPr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E527587D-8247-A44F-BDC9-B1A623DCEFA8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08" name="Oval 307">
                  <a:extLst>
                    <a:ext uri="{FF2B5EF4-FFF2-40B4-BE49-F238E27FC236}">
                      <a16:creationId xmlns:a16="http://schemas.microsoft.com/office/drawing/2014/main" id="{513FC1B6-ACA5-C040-BBD5-8710690E3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0D677BD1-16A6-0D47-8B5F-1D10FB4B8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FC62C069-E39D-8546-801B-C38C07E906EC}"/>
                  </a:ext>
                </a:extLst>
              </p:cNvPr>
              <p:cNvSpPr txBox="1"/>
              <p:nvPr/>
            </p:nvSpPr>
            <p:spPr>
              <a:xfrm>
                <a:off x="6611565" y="-2383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IT Services &amp; Integrators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775F8BB-4691-7344-88A5-D2B2563EA730}"/>
                </a:ext>
              </a:extLst>
            </p:cNvPr>
            <p:cNvSpPr txBox="1"/>
            <p:nvPr/>
          </p:nvSpPr>
          <p:spPr>
            <a:xfrm>
              <a:off x="8580499" y="5006258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Distributed Health Platform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E77FDC22-4DD0-3A4D-8C82-2D750C7D158B}"/>
              </a:ext>
            </a:extLst>
          </p:cNvPr>
          <p:cNvGrpSpPr/>
          <p:nvPr/>
        </p:nvGrpSpPr>
        <p:grpSpPr>
          <a:xfrm>
            <a:off x="2634959" y="1426591"/>
            <a:ext cx="2852888" cy="1173768"/>
            <a:chOff x="2634959" y="1426591"/>
            <a:chExt cx="2852888" cy="1173768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F5932C23-0144-6A49-99CD-88A0607AA4F6}"/>
                </a:ext>
              </a:extLst>
            </p:cNvPr>
            <p:cNvGrpSpPr/>
            <p:nvPr/>
          </p:nvGrpSpPr>
          <p:grpSpPr>
            <a:xfrm>
              <a:off x="2658054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D649D072-7EE9-1D40-A83E-42F0D15D23BC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997CB316-3FF4-E343-88CC-104A9D81F2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BE921168-77F6-E941-9111-8405E64F9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E2402EE1-BD61-A44E-9FC9-9BC5592CCB9C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Consumer-Directed Health</a:t>
                </a:r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A8C976DD-42A1-2940-A6BA-14C34966DD52}"/>
                </a:ext>
              </a:extLst>
            </p:cNvPr>
            <p:cNvSpPr txBox="1"/>
            <p:nvPr/>
          </p:nvSpPr>
          <p:spPr>
            <a:xfrm>
              <a:off x="2634959" y="1426591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Health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8" name="Cloud 527">
            <a:extLst>
              <a:ext uri="{FF2B5EF4-FFF2-40B4-BE49-F238E27FC236}">
                <a16:creationId xmlns:a16="http://schemas.microsoft.com/office/drawing/2014/main" id="{7C21D489-BEA8-7148-AD2E-ED5E22D261A5}"/>
              </a:ext>
            </a:extLst>
          </p:cNvPr>
          <p:cNvSpPr/>
          <p:nvPr/>
        </p:nvSpPr>
        <p:spPr bwMode="auto">
          <a:xfrm>
            <a:off x="4032859" y="4262164"/>
            <a:ext cx="4202796" cy="1817308"/>
          </a:xfrm>
          <a:prstGeom prst="cloud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019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4ACD6B25-F0EF-7045-B74B-61D8A642D6F0}"/>
              </a:ext>
            </a:extLst>
          </p:cNvPr>
          <p:cNvSpPr/>
          <p:nvPr/>
        </p:nvSpPr>
        <p:spPr>
          <a:xfrm>
            <a:off x="6190755" y="3354426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583667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20885" y="-33694"/>
            <a:ext cx="3142820" cy="461665"/>
          </a:xfrm>
          <a:prstGeom prst="rect">
            <a:avLst/>
          </a:prstGeom>
          <a:solidFill>
            <a:srgbClr val="0070C0"/>
          </a:solidFill>
        </p:spPr>
        <p:txBody>
          <a:bodyPr wrap="square" lIns="0" rIns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Personal Data Network</a:t>
            </a: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A684A487-A655-EE49-80FD-D04776BC270C}"/>
              </a:ext>
            </a:extLst>
          </p:cNvPr>
          <p:cNvSpPr/>
          <p:nvPr/>
        </p:nvSpPr>
        <p:spPr>
          <a:xfrm>
            <a:off x="3480440" y="2436886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FFB3CBC-31A8-8546-AC7D-18159AC0C130}"/>
              </a:ext>
            </a:extLst>
          </p:cNvPr>
          <p:cNvSpPr/>
          <p:nvPr/>
        </p:nvSpPr>
        <p:spPr>
          <a:xfrm>
            <a:off x="5675030" y="3345819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2" name="Curved Connector 291">
            <a:extLst>
              <a:ext uri="{FF2B5EF4-FFF2-40B4-BE49-F238E27FC236}">
                <a16:creationId xmlns:a16="http://schemas.microsoft.com/office/drawing/2014/main" id="{9B4EE0A7-E43F-8544-BA5A-1DA5CC7EA5DF}"/>
              </a:ext>
            </a:extLst>
          </p:cNvPr>
          <p:cNvCxnSpPr>
            <a:cxnSpLocks/>
            <a:stCxn id="363" idx="0"/>
            <a:endCxn id="174" idx="2"/>
          </p:cNvCxnSpPr>
          <p:nvPr/>
        </p:nvCxnSpPr>
        <p:spPr>
          <a:xfrm rot="5400000" flipH="1" flipV="1">
            <a:off x="2752607" y="3310818"/>
            <a:ext cx="1129164" cy="2442619"/>
          </a:xfrm>
          <a:prstGeom prst="curvedConnector2">
            <a:avLst/>
          </a:prstGeom>
          <a:ln w="5715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urved Connector 288">
            <a:extLst>
              <a:ext uri="{FF2B5EF4-FFF2-40B4-BE49-F238E27FC236}">
                <a16:creationId xmlns:a16="http://schemas.microsoft.com/office/drawing/2014/main" id="{E17A5B90-B607-9E41-A473-E62BA31A4775}"/>
              </a:ext>
            </a:extLst>
          </p:cNvPr>
          <p:cNvCxnSpPr>
            <a:cxnSpLocks/>
            <a:stCxn id="358" idx="2"/>
          </p:cNvCxnSpPr>
          <p:nvPr/>
        </p:nvCxnSpPr>
        <p:spPr>
          <a:xfrm rot="10800000" flipV="1">
            <a:off x="6532884" y="2017084"/>
            <a:ext cx="1038473" cy="1450654"/>
          </a:xfrm>
          <a:prstGeom prst="curvedConnector2">
            <a:avLst/>
          </a:prstGeom>
          <a:ln w="5715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urved Connector 266">
            <a:extLst>
              <a:ext uri="{FF2B5EF4-FFF2-40B4-BE49-F238E27FC236}">
                <a16:creationId xmlns:a16="http://schemas.microsoft.com/office/drawing/2014/main" id="{5210693D-41E6-7145-9A3C-578A54C6DF38}"/>
              </a:ext>
            </a:extLst>
          </p:cNvPr>
          <p:cNvCxnSpPr>
            <a:cxnSpLocks/>
            <a:stCxn id="359" idx="6"/>
            <a:endCxn id="291" idx="0"/>
          </p:cNvCxnSpPr>
          <p:nvPr/>
        </p:nvCxnSpPr>
        <p:spPr>
          <a:xfrm>
            <a:off x="4617887" y="2028111"/>
            <a:ext cx="1283518" cy="1317708"/>
          </a:xfrm>
          <a:prstGeom prst="curvedConnector2">
            <a:avLst/>
          </a:prstGeom>
          <a:ln w="5715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urved Connector 295">
            <a:extLst>
              <a:ext uri="{FF2B5EF4-FFF2-40B4-BE49-F238E27FC236}">
                <a16:creationId xmlns:a16="http://schemas.microsoft.com/office/drawing/2014/main" id="{8166AAB4-0EAF-3F4E-B247-3089086F6C6D}"/>
              </a:ext>
            </a:extLst>
          </p:cNvPr>
          <p:cNvCxnSpPr>
            <a:cxnSpLocks/>
            <a:stCxn id="295" idx="1"/>
            <a:endCxn id="162" idx="6"/>
          </p:cNvCxnSpPr>
          <p:nvPr/>
        </p:nvCxnSpPr>
        <p:spPr>
          <a:xfrm rot="16200000" flipV="1">
            <a:off x="3606708" y="2901027"/>
            <a:ext cx="66664" cy="1942722"/>
          </a:xfrm>
          <a:prstGeom prst="curvedConnector2">
            <a:avLst/>
          </a:prstGeom>
          <a:ln w="5715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urved Connector 289">
            <a:extLst>
              <a:ext uri="{FF2B5EF4-FFF2-40B4-BE49-F238E27FC236}">
                <a16:creationId xmlns:a16="http://schemas.microsoft.com/office/drawing/2014/main" id="{71378D9C-EF4E-2D4C-B434-90237525C047}"/>
              </a:ext>
            </a:extLst>
          </p:cNvPr>
          <p:cNvCxnSpPr>
            <a:cxnSpLocks/>
            <a:stCxn id="362" idx="0"/>
            <a:endCxn id="174" idx="6"/>
          </p:cNvCxnSpPr>
          <p:nvPr/>
        </p:nvCxnSpPr>
        <p:spPr>
          <a:xfrm rot="16200000" flipV="1">
            <a:off x="8359110" y="3339324"/>
            <a:ext cx="1299681" cy="2556124"/>
          </a:xfrm>
          <a:prstGeom prst="curvedConnector2">
            <a:avLst/>
          </a:prstGeom>
          <a:ln w="5715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61483CA2-5B22-CE4E-880F-766FB8F00508}"/>
              </a:ext>
            </a:extLst>
          </p:cNvPr>
          <p:cNvSpPr txBox="1"/>
          <p:nvPr/>
        </p:nvSpPr>
        <p:spPr>
          <a:xfrm>
            <a:off x="3014230" y="2486003"/>
            <a:ext cx="1932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D8E7185-B13D-CB46-BA63-0557A0CCCA6B}"/>
              </a:ext>
            </a:extLst>
          </p:cNvPr>
          <p:cNvGrpSpPr/>
          <p:nvPr/>
        </p:nvGrpSpPr>
        <p:grpSpPr>
          <a:xfrm>
            <a:off x="4538499" y="3361140"/>
            <a:ext cx="3192389" cy="1212809"/>
            <a:chOff x="4388138" y="3746973"/>
            <a:chExt cx="3192389" cy="121280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F896A50-6E87-154E-9C8B-46EA2572C7EC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AE78E573-F6A1-774A-98D9-76A1A28C388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A053F873-D455-2D4B-BDB2-54F3D8FD48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D4260269-3C68-DE41-8618-248BB944AC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90912858-2BCA-3B45-9F71-F28DB6F91530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Data Network</a:t>
                </a:r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ADE3FE3-405E-344C-9B14-EBA3E3620702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cxnSp>
        <p:nvCxnSpPr>
          <p:cNvPr id="294" name="Curved Connector 293">
            <a:extLst>
              <a:ext uri="{FF2B5EF4-FFF2-40B4-BE49-F238E27FC236}">
                <a16:creationId xmlns:a16="http://schemas.microsoft.com/office/drawing/2014/main" id="{9E780593-1AEC-EF46-9E9F-35F589C23A2B}"/>
              </a:ext>
            </a:extLst>
          </p:cNvPr>
          <p:cNvCxnSpPr>
            <a:cxnSpLocks/>
            <a:stCxn id="361" idx="2"/>
            <a:endCxn id="293" idx="0"/>
          </p:cNvCxnSpPr>
          <p:nvPr/>
        </p:nvCxnSpPr>
        <p:spPr>
          <a:xfrm rot="10800000" flipV="1">
            <a:off x="7721192" y="3846034"/>
            <a:ext cx="1983727" cy="56003"/>
          </a:xfrm>
          <a:prstGeom prst="curvedConnector2">
            <a:avLst/>
          </a:prstGeom>
          <a:ln w="5715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Oval 220">
            <a:extLst>
              <a:ext uri="{FF2B5EF4-FFF2-40B4-BE49-F238E27FC236}">
                <a16:creationId xmlns:a16="http://schemas.microsoft.com/office/drawing/2014/main" id="{378523A2-88DA-5C4F-826A-0D7D9A75BE3E}"/>
              </a:ext>
            </a:extLst>
          </p:cNvPr>
          <p:cNvSpPr/>
          <p:nvPr/>
        </p:nvSpPr>
        <p:spPr>
          <a:xfrm>
            <a:off x="4378561" y="37642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7494816" y="390203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7ABA1F-E332-9843-9E67-6283AEBFD7E9}"/>
              </a:ext>
            </a:extLst>
          </p:cNvPr>
          <p:cNvGrpSpPr/>
          <p:nvPr/>
        </p:nvGrpSpPr>
        <p:grpSpPr>
          <a:xfrm>
            <a:off x="4542040" y="2967017"/>
            <a:ext cx="3192389" cy="1212809"/>
            <a:chOff x="4388138" y="3746973"/>
            <a:chExt cx="3192389" cy="121280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8322EB1-56A1-1247-9873-12F345331C52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6B3EFD9-2B93-4E42-A0D8-0461834B697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98A67F5-6BDE-8E4B-9009-1CE0A7FFD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BDD53966-ED0B-8E4D-8921-F3A17235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6CC87EC-BCE6-1B4A-B4A5-04CD415BA20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750F843-696D-6942-9501-DE0D9294C517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41032A05-2ECA-7144-AD8D-AB92B9A68422}"/>
              </a:ext>
            </a:extLst>
          </p:cNvPr>
          <p:cNvGrpSpPr/>
          <p:nvPr/>
        </p:nvGrpSpPr>
        <p:grpSpPr>
          <a:xfrm>
            <a:off x="8823582" y="4629679"/>
            <a:ext cx="2271380" cy="1130150"/>
            <a:chOff x="8275654" y="4497086"/>
            <a:chExt cx="2271380" cy="1130150"/>
          </a:xfrm>
        </p:grpSpPr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0585F4F7-4C58-FC44-92D7-85AE30C16188}"/>
                </a:ext>
              </a:extLst>
            </p:cNvPr>
            <p:cNvGrpSpPr/>
            <p:nvPr/>
          </p:nvGrpSpPr>
          <p:grpSpPr>
            <a:xfrm>
              <a:off x="8677929" y="5087388"/>
              <a:ext cx="1421003" cy="539848"/>
              <a:chOff x="3692984" y="10767678"/>
              <a:chExt cx="4323725" cy="1387437"/>
            </a:xfrm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2B78E3EF-929B-8F41-B41C-085D436D9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BFADA5FC-61C6-444D-ABCC-88402E33D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A21F160C-BCA7-6149-8366-71ADD81B8D1E}"/>
                </a:ext>
              </a:extLst>
            </p:cNvPr>
            <p:cNvSpPr txBox="1"/>
            <p:nvPr/>
          </p:nvSpPr>
          <p:spPr>
            <a:xfrm>
              <a:off x="8275654" y="4497086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28C6436F-672E-8642-AA16-DA2E1B4B10B1}"/>
              </a:ext>
            </a:extLst>
          </p:cNvPr>
          <p:cNvGrpSpPr/>
          <p:nvPr/>
        </p:nvGrpSpPr>
        <p:grpSpPr>
          <a:xfrm>
            <a:off x="850555" y="2931691"/>
            <a:ext cx="2271380" cy="1139045"/>
            <a:chOff x="1602518" y="2778105"/>
            <a:chExt cx="2271380" cy="1139045"/>
          </a:xfrm>
        </p:grpSpPr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713CF6DF-D051-C640-A39B-1077F2771BD5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8933C8A7-6BCC-8447-A7DA-3C602461D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090E3625-B48B-C04D-B7BF-5E598215A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1D629AD8-ABB8-8B40-9E27-F160D3DDA2DD}"/>
                </a:ext>
              </a:extLst>
            </p:cNvPr>
            <p:cNvSpPr txBox="1"/>
            <p:nvPr/>
          </p:nvSpPr>
          <p:spPr>
            <a:xfrm>
              <a:off x="1602518" y="277810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28E5A2C9-DF68-A34F-8E21-182A4074D14B}"/>
              </a:ext>
            </a:extLst>
          </p:cNvPr>
          <p:cNvGrpSpPr/>
          <p:nvPr/>
        </p:nvGrpSpPr>
        <p:grpSpPr>
          <a:xfrm>
            <a:off x="938751" y="4456421"/>
            <a:ext cx="2271380" cy="1141787"/>
            <a:chOff x="1803823" y="4341534"/>
            <a:chExt cx="2271380" cy="1141787"/>
          </a:xfrm>
        </p:grpSpPr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555AF198-98E2-4F4F-AEE9-2D2B4C405D9C}"/>
                </a:ext>
              </a:extLst>
            </p:cNvPr>
            <p:cNvGrpSpPr/>
            <p:nvPr/>
          </p:nvGrpSpPr>
          <p:grpSpPr>
            <a:xfrm>
              <a:off x="2236777" y="4943473"/>
              <a:ext cx="1421003" cy="539848"/>
              <a:chOff x="3692984" y="10767678"/>
              <a:chExt cx="4323725" cy="1387437"/>
            </a:xfrm>
          </p:grpSpPr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77CAE1ED-BE48-F041-92C4-F1258478B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224164DA-BA5E-1242-BB56-78221C992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A9222141-2995-9040-9CF7-A4A4E15466CA}"/>
                </a:ext>
              </a:extLst>
            </p:cNvPr>
            <p:cNvSpPr txBox="1"/>
            <p:nvPr/>
          </p:nvSpPr>
          <p:spPr>
            <a:xfrm>
              <a:off x="1803823" y="434153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7C433B14-3601-1E40-BBBA-09CE2C8B8B8F}"/>
              </a:ext>
            </a:extLst>
          </p:cNvPr>
          <p:cNvGrpSpPr/>
          <p:nvPr/>
        </p:nvGrpSpPr>
        <p:grpSpPr>
          <a:xfrm>
            <a:off x="7080114" y="1050345"/>
            <a:ext cx="2271380" cy="1143831"/>
            <a:chOff x="6247648" y="987536"/>
            <a:chExt cx="2271380" cy="1143831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F6A81700-405B-EB4B-BB09-EB795BBF8D5E}"/>
                </a:ext>
              </a:extLst>
            </p:cNvPr>
            <p:cNvGrpSpPr/>
            <p:nvPr/>
          </p:nvGrpSpPr>
          <p:grpSpPr>
            <a:xfrm>
              <a:off x="6686026" y="1591519"/>
              <a:ext cx="1421003" cy="539848"/>
              <a:chOff x="3692984" y="10767678"/>
              <a:chExt cx="4323725" cy="1387437"/>
            </a:xfrm>
          </p:grpSpPr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122CDD0F-749B-534F-B2B8-EF3EEA5D8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54906FE-0688-1B4E-8995-7B8F83677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22822103-A6AD-E444-A135-3C40154FC188}"/>
                </a:ext>
              </a:extLst>
            </p:cNvPr>
            <p:cNvSpPr txBox="1"/>
            <p:nvPr/>
          </p:nvSpPr>
          <p:spPr>
            <a:xfrm>
              <a:off x="6247648" y="987536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sp>
        <p:nvSpPr>
          <p:cNvPr id="358" name="Oval 357">
            <a:extLst>
              <a:ext uri="{FF2B5EF4-FFF2-40B4-BE49-F238E27FC236}">
                <a16:creationId xmlns:a16="http://schemas.microsoft.com/office/drawing/2014/main" id="{474CBCF4-6441-6B49-B9E6-B67F851E1952}"/>
              </a:ext>
            </a:extLst>
          </p:cNvPr>
          <p:cNvSpPr/>
          <p:nvPr/>
        </p:nvSpPr>
        <p:spPr>
          <a:xfrm>
            <a:off x="7571356" y="1790709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7F2BAB5D-8FF2-9749-826B-5D28FFAEAC10}"/>
              </a:ext>
            </a:extLst>
          </p:cNvPr>
          <p:cNvSpPr/>
          <p:nvPr/>
        </p:nvSpPr>
        <p:spPr>
          <a:xfrm>
            <a:off x="9704918" y="361966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03BA4C39-5070-B041-AE5E-23329DFEAED7}"/>
              </a:ext>
            </a:extLst>
          </p:cNvPr>
          <p:cNvSpPr/>
          <p:nvPr/>
        </p:nvSpPr>
        <p:spPr>
          <a:xfrm>
            <a:off x="10060637" y="5267226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1741229A-8F85-8F48-8A35-43A6467D48A2}"/>
              </a:ext>
            </a:extLst>
          </p:cNvPr>
          <p:cNvSpPr/>
          <p:nvPr/>
        </p:nvSpPr>
        <p:spPr>
          <a:xfrm>
            <a:off x="1869505" y="5096709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2832162-5880-FA4F-BC4A-7F1F43E183BD}"/>
              </a:ext>
            </a:extLst>
          </p:cNvPr>
          <p:cNvGrpSpPr/>
          <p:nvPr/>
        </p:nvGrpSpPr>
        <p:grpSpPr>
          <a:xfrm>
            <a:off x="1814132" y="4170179"/>
            <a:ext cx="2271380" cy="1139517"/>
            <a:chOff x="1814132" y="4170179"/>
            <a:chExt cx="2271380" cy="1139517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BA01282B-0ECC-2B49-ADEF-AF6742443E95}"/>
                </a:ext>
              </a:extLst>
            </p:cNvPr>
            <p:cNvGrpSpPr/>
            <p:nvPr/>
          </p:nvGrpSpPr>
          <p:grpSpPr>
            <a:xfrm>
              <a:off x="2236777" y="4769848"/>
              <a:ext cx="1421003" cy="539848"/>
              <a:chOff x="3692984" y="10767678"/>
              <a:chExt cx="4323725" cy="1387437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4A4455E6-0DB3-5048-AEA7-A25C6ABCF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AD67806C-28D5-674E-BBF7-534DF101A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69C338EF-7D31-3348-8507-9DDDE670F775}"/>
                </a:ext>
              </a:extLst>
            </p:cNvPr>
            <p:cNvSpPr txBox="1"/>
            <p:nvPr/>
          </p:nvSpPr>
          <p:spPr>
            <a:xfrm>
              <a:off x="1814132" y="4170179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162" name="Oval 161">
            <a:extLst>
              <a:ext uri="{FF2B5EF4-FFF2-40B4-BE49-F238E27FC236}">
                <a16:creationId xmlns:a16="http://schemas.microsoft.com/office/drawing/2014/main" id="{6CA6935C-738F-3F44-812E-D21C3430D922}"/>
              </a:ext>
            </a:extLst>
          </p:cNvPr>
          <p:cNvSpPr/>
          <p:nvPr/>
        </p:nvSpPr>
        <p:spPr>
          <a:xfrm>
            <a:off x="2414551" y="3711992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293DF818-8F1A-9440-8EA5-FECD3B8A04CD}"/>
              </a:ext>
            </a:extLst>
          </p:cNvPr>
          <p:cNvSpPr/>
          <p:nvPr/>
        </p:nvSpPr>
        <p:spPr>
          <a:xfrm>
            <a:off x="4545097" y="3839416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B43D1FE-2F94-CA45-A040-076CFC781076}"/>
              </a:ext>
            </a:extLst>
          </p:cNvPr>
          <p:cNvGrpSpPr/>
          <p:nvPr/>
        </p:nvGrpSpPr>
        <p:grpSpPr>
          <a:xfrm>
            <a:off x="1592719" y="2604506"/>
            <a:ext cx="2271380" cy="1139019"/>
            <a:chOff x="1592719" y="2778131"/>
            <a:chExt cx="2271380" cy="1139019"/>
          </a:xfrm>
        </p:grpSpPr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FE1EB19F-1F92-BC4E-A092-2A73B03EAC29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CD1D24A2-393E-E341-A692-C4A53C019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7EF04051-3953-D64A-9FF0-07ADAD55F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DA7DE049-670D-E04C-9877-AA05ABEAD8CB}"/>
                </a:ext>
              </a:extLst>
            </p:cNvPr>
            <p:cNvSpPr txBox="1"/>
            <p:nvPr/>
          </p:nvSpPr>
          <p:spPr>
            <a:xfrm>
              <a:off x="1592719" y="277813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F208B275-4B8A-0044-8A29-0E048C1B4FAB}"/>
              </a:ext>
            </a:extLst>
          </p:cNvPr>
          <p:cNvGrpSpPr/>
          <p:nvPr/>
        </p:nvGrpSpPr>
        <p:grpSpPr>
          <a:xfrm>
            <a:off x="9285378" y="2913868"/>
            <a:ext cx="2271380" cy="1135362"/>
            <a:chOff x="8736738" y="2781788"/>
            <a:chExt cx="2271380" cy="1135362"/>
          </a:xfrm>
        </p:grpSpPr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63272F3D-82BD-904B-9241-A38FF058E125}"/>
                </a:ext>
              </a:extLst>
            </p:cNvPr>
            <p:cNvGrpSpPr/>
            <p:nvPr/>
          </p:nvGrpSpPr>
          <p:grpSpPr>
            <a:xfrm>
              <a:off x="9133057" y="3377302"/>
              <a:ext cx="1421003" cy="539848"/>
              <a:chOff x="3692984" y="10767678"/>
              <a:chExt cx="4323725" cy="1387437"/>
            </a:xfrm>
          </p:grpSpPr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A1AFF6DC-12FF-7A4E-90F2-A9AE0775D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5C49D3E1-0797-E248-90B6-7D035B81C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9E23BC51-89EE-FE40-9875-07178EB0DD82}"/>
                </a:ext>
              </a:extLst>
            </p:cNvPr>
            <p:cNvSpPr txBox="1"/>
            <p:nvPr/>
          </p:nvSpPr>
          <p:spPr>
            <a:xfrm>
              <a:off x="8736738" y="2781788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60216973-90DE-5A4B-983D-D23B4426694E}"/>
              </a:ext>
            </a:extLst>
          </p:cNvPr>
          <p:cNvGrpSpPr/>
          <p:nvPr/>
        </p:nvGrpSpPr>
        <p:grpSpPr>
          <a:xfrm>
            <a:off x="8731504" y="2612774"/>
            <a:ext cx="2271380" cy="1130751"/>
            <a:chOff x="8731504" y="2612774"/>
            <a:chExt cx="2271380" cy="1130751"/>
          </a:xfrm>
        </p:grpSpPr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EE704A3D-6517-9B48-98F2-C177366DE5C8}"/>
                </a:ext>
              </a:extLst>
            </p:cNvPr>
            <p:cNvGrpSpPr/>
            <p:nvPr/>
          </p:nvGrpSpPr>
          <p:grpSpPr>
            <a:xfrm>
              <a:off x="9133057" y="3203677"/>
              <a:ext cx="1421003" cy="539848"/>
              <a:chOff x="3692984" y="10767678"/>
              <a:chExt cx="4323725" cy="1387437"/>
            </a:xfrm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5FB988B5-FD6D-984A-8151-7EBC8F5EA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C7F5A2BB-275A-A94F-8834-67F0553AA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E8688069-BA82-9641-9710-0A616B956558}"/>
                </a:ext>
              </a:extLst>
            </p:cNvPr>
            <p:cNvSpPr txBox="1"/>
            <p:nvPr/>
          </p:nvSpPr>
          <p:spPr>
            <a:xfrm>
              <a:off x="8731504" y="261277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pic>
        <p:nvPicPr>
          <p:cNvPr id="188" name="Picture 187">
            <a:extLst>
              <a:ext uri="{FF2B5EF4-FFF2-40B4-BE49-F238E27FC236}">
                <a16:creationId xmlns:a16="http://schemas.microsoft.com/office/drawing/2014/main" id="{340BCA57-58D1-BC4E-90A9-B240BCACFA5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601" y="5408269"/>
            <a:ext cx="568145" cy="135004"/>
          </a:xfrm>
          <a:prstGeom prst="rect">
            <a:avLst/>
          </a:prstGeom>
        </p:spPr>
      </p:pic>
      <p:pic>
        <p:nvPicPr>
          <p:cNvPr id="297" name="Picture 296" descr="A picture containing tableware, plate, dishware&#10;&#10;Description automatically generated">
            <a:extLst>
              <a:ext uri="{FF2B5EF4-FFF2-40B4-BE49-F238E27FC236}">
                <a16:creationId xmlns:a16="http://schemas.microsoft.com/office/drawing/2014/main" id="{1044272D-DAE0-6947-9D86-6494EB17A75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6839" y="5395864"/>
            <a:ext cx="482026" cy="160000"/>
          </a:xfrm>
          <a:prstGeom prst="rect">
            <a:avLst/>
          </a:prstGeom>
        </p:spPr>
      </p:pic>
      <p:grpSp>
        <p:nvGrpSpPr>
          <p:cNvPr id="312" name="Group 311">
            <a:extLst>
              <a:ext uri="{FF2B5EF4-FFF2-40B4-BE49-F238E27FC236}">
                <a16:creationId xmlns:a16="http://schemas.microsoft.com/office/drawing/2014/main" id="{A80E77C5-57B8-5240-953D-A869674FA6A1}"/>
              </a:ext>
            </a:extLst>
          </p:cNvPr>
          <p:cNvGrpSpPr/>
          <p:nvPr/>
        </p:nvGrpSpPr>
        <p:grpSpPr>
          <a:xfrm>
            <a:off x="6308314" y="817701"/>
            <a:ext cx="2271380" cy="1140041"/>
            <a:chOff x="6308314" y="817701"/>
            <a:chExt cx="2271380" cy="1140041"/>
          </a:xfrm>
        </p:grpSpPr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F5FB17FD-4B0E-6845-9E06-F0D5E530DE51}"/>
                </a:ext>
              </a:extLst>
            </p:cNvPr>
            <p:cNvGrpSpPr/>
            <p:nvPr/>
          </p:nvGrpSpPr>
          <p:grpSpPr>
            <a:xfrm>
              <a:off x="6686026" y="1417894"/>
              <a:ext cx="1421003" cy="539848"/>
              <a:chOff x="3692984" y="10767678"/>
              <a:chExt cx="4323725" cy="1387437"/>
            </a:xfrm>
          </p:grpSpPr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B95A1E3A-BE94-AD42-9DBC-AE4A56ABE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E4660847-66D0-EA47-B72F-4CFEBEC58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585E08E8-88D2-F84E-B95F-E364F37F00DD}"/>
                </a:ext>
              </a:extLst>
            </p:cNvPr>
            <p:cNvSpPr txBox="1"/>
            <p:nvPr/>
          </p:nvSpPr>
          <p:spPr>
            <a:xfrm>
              <a:off x="6308314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359" name="Oval 358">
            <a:extLst>
              <a:ext uri="{FF2B5EF4-FFF2-40B4-BE49-F238E27FC236}">
                <a16:creationId xmlns:a16="http://schemas.microsoft.com/office/drawing/2014/main" id="{968B23EC-3FB6-B64D-91AE-F4EF165D58FC}"/>
              </a:ext>
            </a:extLst>
          </p:cNvPr>
          <p:cNvSpPr/>
          <p:nvPr/>
        </p:nvSpPr>
        <p:spPr>
          <a:xfrm>
            <a:off x="4165138" y="1801736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FC4DB3B-F728-6146-9123-B0F3A39C43BD}"/>
              </a:ext>
            </a:extLst>
          </p:cNvPr>
          <p:cNvGrpSpPr/>
          <p:nvPr/>
        </p:nvGrpSpPr>
        <p:grpSpPr>
          <a:xfrm>
            <a:off x="1826696" y="1207942"/>
            <a:ext cx="2300110" cy="989004"/>
            <a:chOff x="1806600" y="1177798"/>
            <a:chExt cx="2300110" cy="989004"/>
          </a:xfrm>
        </p:grpSpPr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92B1B705-0A8E-0047-B7FC-B17385333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9663" y="1518254"/>
              <a:ext cx="522194" cy="164098"/>
            </a:xfrm>
            <a:prstGeom prst="rect">
              <a:avLst/>
            </a:prstGeom>
          </p:spPr>
        </p:pic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C5E0C497-ADE9-8A45-B85A-89C4365A6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3399" y="1383898"/>
              <a:ext cx="569013" cy="85676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6CB4D88E-AFCE-D24D-84A1-38B5B91FD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71617" y="1177798"/>
              <a:ext cx="635093" cy="218288"/>
            </a:xfrm>
            <a:prstGeom prst="roundRect">
              <a:avLst>
                <a:gd name="adj" fmla="val 43667"/>
              </a:avLst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182237BC-3770-E841-9434-93A62E7EC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0024" y="1806433"/>
              <a:ext cx="492574" cy="11086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BCB6FD2-9948-8541-BD8C-41FE31361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6600" y="2006807"/>
              <a:ext cx="796191" cy="15999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F3A967A-6DA8-D242-B3EE-1B14A9F865E1}"/>
              </a:ext>
            </a:extLst>
          </p:cNvPr>
          <p:cNvGrpSpPr/>
          <p:nvPr/>
        </p:nvGrpSpPr>
        <p:grpSpPr>
          <a:xfrm>
            <a:off x="9276676" y="4710313"/>
            <a:ext cx="2562545" cy="1864691"/>
            <a:chOff x="9276676" y="4710313"/>
            <a:chExt cx="2562545" cy="1864691"/>
          </a:xfrm>
        </p:grpSpPr>
        <p:pic>
          <p:nvPicPr>
            <p:cNvPr id="491" name="Picture 49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DA0A0B8-40FF-B24E-8015-A5084E662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1189" y="6084536"/>
              <a:ext cx="827303" cy="258033"/>
            </a:xfrm>
            <a:prstGeom prst="rect">
              <a:avLst/>
            </a:prstGeom>
          </p:spPr>
        </p:pic>
        <p:pic>
          <p:nvPicPr>
            <p:cNvPr id="492" name="Picture 491" descr="A close up of a sign&#10;&#10;Description automatically generated">
              <a:extLst>
                <a:ext uri="{FF2B5EF4-FFF2-40B4-BE49-F238E27FC236}">
                  <a16:creationId xmlns:a16="http://schemas.microsoft.com/office/drawing/2014/main" id="{77A74D2F-13FF-A14E-B487-A1A85C7BA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6397" y="6131039"/>
              <a:ext cx="446945" cy="443965"/>
            </a:xfrm>
            <a:prstGeom prst="ellipse">
              <a:avLst/>
            </a:prstGeom>
          </p:spPr>
        </p:pic>
        <p:pic>
          <p:nvPicPr>
            <p:cNvPr id="493" name="Picture 49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C508DC85-90AF-F145-B243-BAE1EFD19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4500" y="5704699"/>
              <a:ext cx="308535" cy="308535"/>
            </a:xfrm>
            <a:prstGeom prst="rect">
              <a:avLst/>
            </a:prstGeom>
          </p:spPr>
        </p:pic>
        <p:pic>
          <p:nvPicPr>
            <p:cNvPr id="494" name="Picture 49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C7665F07-D779-5A40-91B8-1878FC30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676" y="6094984"/>
              <a:ext cx="488694" cy="349067"/>
            </a:xfrm>
            <a:prstGeom prst="rect">
              <a:avLst/>
            </a:prstGeom>
          </p:spPr>
        </p:pic>
        <p:pic>
          <p:nvPicPr>
            <p:cNvPr id="495" name="Picture 494">
              <a:extLst>
                <a:ext uri="{FF2B5EF4-FFF2-40B4-BE49-F238E27FC236}">
                  <a16:creationId xmlns:a16="http://schemas.microsoft.com/office/drawing/2014/main" id="{6987C062-731C-5F4C-A74E-E5C60E025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2301" y="6176554"/>
              <a:ext cx="436161" cy="327928"/>
            </a:xfrm>
            <a:prstGeom prst="rect">
              <a:avLst/>
            </a:prstGeom>
          </p:spPr>
        </p:pic>
        <p:pic>
          <p:nvPicPr>
            <p:cNvPr id="496" name="Picture 495" descr="A drawing of a face&#10;&#10;Description automatically generated">
              <a:extLst>
                <a:ext uri="{FF2B5EF4-FFF2-40B4-BE49-F238E27FC236}">
                  <a16:creationId xmlns:a16="http://schemas.microsoft.com/office/drawing/2014/main" id="{C878AFFD-4329-3F48-A797-F1D89FAC0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57179" y="5330444"/>
              <a:ext cx="382042" cy="243857"/>
            </a:xfrm>
            <a:prstGeom prst="roundRect">
              <a:avLst>
                <a:gd name="adj" fmla="val 9690"/>
              </a:avLst>
            </a:prstGeom>
          </p:spPr>
        </p:pic>
        <p:pic>
          <p:nvPicPr>
            <p:cNvPr id="497" name="Picture 49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FDD5205D-023D-8F49-832B-8C8C879A7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35190" y="4710313"/>
              <a:ext cx="382041" cy="469629"/>
            </a:xfrm>
            <a:prstGeom prst="roundRect">
              <a:avLst>
                <a:gd name="adj" fmla="val 13709"/>
              </a:avLst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F26414E-16B1-0E4E-B4AD-E72A6889C991}"/>
              </a:ext>
            </a:extLst>
          </p:cNvPr>
          <p:cNvGrpSpPr/>
          <p:nvPr/>
        </p:nvGrpSpPr>
        <p:grpSpPr>
          <a:xfrm>
            <a:off x="167367" y="2831007"/>
            <a:ext cx="2005823" cy="1780284"/>
            <a:chOff x="167367" y="2831007"/>
            <a:chExt cx="2005823" cy="1780284"/>
          </a:xfrm>
        </p:grpSpPr>
        <p:pic>
          <p:nvPicPr>
            <p:cNvPr id="299" name="Picture 298" descr="A close up of a logo&#10;&#10;Description automatically generated">
              <a:extLst>
                <a:ext uri="{FF2B5EF4-FFF2-40B4-BE49-F238E27FC236}">
                  <a16:creationId xmlns:a16="http://schemas.microsoft.com/office/drawing/2014/main" id="{A5D235CD-B4C0-8949-8111-9BF794F14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400" y="2950882"/>
              <a:ext cx="742526" cy="221682"/>
            </a:xfrm>
            <a:prstGeom prst="rect">
              <a:avLst/>
            </a:prstGeom>
          </p:spPr>
        </p:pic>
        <p:pic>
          <p:nvPicPr>
            <p:cNvPr id="300" name="Picture 29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B48C221C-DCFF-9942-9427-917820CA6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5288" y="2831007"/>
              <a:ext cx="627902" cy="225812"/>
            </a:xfrm>
            <a:prstGeom prst="rect">
              <a:avLst/>
            </a:prstGeom>
          </p:spPr>
        </p:pic>
        <p:pic>
          <p:nvPicPr>
            <p:cNvPr id="58" name="Picture 57" descr="A close up of a sign&#10;&#10;Description automatically generated">
              <a:extLst>
                <a:ext uri="{FF2B5EF4-FFF2-40B4-BE49-F238E27FC236}">
                  <a16:creationId xmlns:a16="http://schemas.microsoft.com/office/drawing/2014/main" id="{776B3463-FF27-CD4F-B506-6C4058A88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56" y="3167915"/>
              <a:ext cx="517904" cy="252562"/>
            </a:xfrm>
            <a:prstGeom prst="rect">
              <a:avLst/>
            </a:prstGeom>
          </p:spPr>
        </p:pic>
        <p:pic>
          <p:nvPicPr>
            <p:cNvPr id="490" name="Picture 48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484146F-5AB6-E34D-A73F-1BE2ADFEC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5413" y="4391966"/>
              <a:ext cx="703197" cy="219325"/>
            </a:xfrm>
            <a:prstGeom prst="rect">
              <a:avLst/>
            </a:prstGeom>
          </p:spPr>
        </p:pic>
        <p:pic>
          <p:nvPicPr>
            <p:cNvPr id="498" name="Picture 49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77BE894-8B7B-054D-AD31-D16103112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59" y="4247072"/>
              <a:ext cx="308535" cy="308535"/>
            </a:xfrm>
            <a:prstGeom prst="rect">
              <a:avLst/>
            </a:prstGeom>
          </p:spPr>
        </p:pic>
        <p:pic>
          <p:nvPicPr>
            <p:cNvPr id="499" name="Picture 49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0B1796AC-0667-CE4B-BE65-CAF3A4C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595" y="3931607"/>
              <a:ext cx="401168" cy="286548"/>
            </a:xfrm>
            <a:prstGeom prst="rect">
              <a:avLst/>
            </a:prstGeom>
          </p:spPr>
        </p:pic>
        <p:pic>
          <p:nvPicPr>
            <p:cNvPr id="500" name="Picture 499" descr="A close up of a sign&#10;&#10;Description automatically generated">
              <a:extLst>
                <a:ext uri="{FF2B5EF4-FFF2-40B4-BE49-F238E27FC236}">
                  <a16:creationId xmlns:a16="http://schemas.microsoft.com/office/drawing/2014/main" id="{CFC42EB4-13D6-F94C-924E-036CD8F5C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67" y="3485656"/>
              <a:ext cx="434684" cy="345093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1135CDE-F46D-F34A-B7FD-C47651D585BD}"/>
              </a:ext>
            </a:extLst>
          </p:cNvPr>
          <p:cNvSpPr txBox="1"/>
          <p:nvPr/>
        </p:nvSpPr>
        <p:spPr>
          <a:xfrm>
            <a:off x="10378048" y="2950866"/>
            <a:ext cx="185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C00000"/>
                </a:solidFill>
              </a:rPr>
              <a:t>*customers of launch partners, for illustration only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D70B174-BB6D-5F4E-8102-A560454CB81A}"/>
              </a:ext>
            </a:extLst>
          </p:cNvPr>
          <p:cNvGrpSpPr/>
          <p:nvPr/>
        </p:nvGrpSpPr>
        <p:grpSpPr>
          <a:xfrm>
            <a:off x="9776170" y="1343869"/>
            <a:ext cx="2160907" cy="1649182"/>
            <a:chOff x="9796266" y="1193149"/>
            <a:chExt cx="2160907" cy="1649182"/>
          </a:xfrm>
        </p:grpSpPr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E9C421A3-87C1-F24D-AF90-E1F9D2441ABE}"/>
                </a:ext>
              </a:extLst>
            </p:cNvPr>
            <p:cNvGrpSpPr/>
            <p:nvPr/>
          </p:nvGrpSpPr>
          <p:grpSpPr>
            <a:xfrm>
              <a:off x="10746189" y="2489638"/>
              <a:ext cx="1113276" cy="352693"/>
              <a:chOff x="201792" y="2257300"/>
              <a:chExt cx="1276390" cy="340608"/>
            </a:xfrm>
          </p:grpSpPr>
          <p:pic>
            <p:nvPicPr>
              <p:cNvPr id="506" name="Picture 505">
                <a:extLst>
                  <a:ext uri="{FF2B5EF4-FFF2-40B4-BE49-F238E27FC236}">
                    <a16:creationId xmlns:a16="http://schemas.microsoft.com/office/drawing/2014/main" id="{5EF1B1BC-9A71-6A4B-B592-D84273220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792" y="2257300"/>
                <a:ext cx="583162" cy="340608"/>
              </a:xfrm>
              <a:prstGeom prst="rect">
                <a:avLst/>
              </a:prstGeom>
            </p:spPr>
          </p:pic>
          <p:pic>
            <p:nvPicPr>
              <p:cNvPr id="507" name="Picture 506">
                <a:extLst>
                  <a:ext uri="{FF2B5EF4-FFF2-40B4-BE49-F238E27FC236}">
                    <a16:creationId xmlns:a16="http://schemas.microsoft.com/office/drawing/2014/main" id="{8BE0C38F-C898-9E4F-92AB-9B53E16C9C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1836" y="2279865"/>
                <a:ext cx="486346" cy="296927"/>
              </a:xfrm>
              <a:prstGeom prst="rect">
                <a:avLst/>
              </a:prstGeom>
            </p:spPr>
          </p:pic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759658CF-01CC-9949-A762-39F89C3D4108}"/>
                </a:ext>
              </a:extLst>
            </p:cNvPr>
            <p:cNvGrpSpPr/>
            <p:nvPr/>
          </p:nvGrpSpPr>
          <p:grpSpPr>
            <a:xfrm>
              <a:off x="9928587" y="1623608"/>
              <a:ext cx="1990435" cy="295267"/>
              <a:chOff x="131446" y="1339335"/>
              <a:chExt cx="2617039" cy="327004"/>
            </a:xfrm>
          </p:grpSpPr>
          <p:pic>
            <p:nvPicPr>
              <p:cNvPr id="510" name="Picture 509">
                <a:extLst>
                  <a:ext uri="{FF2B5EF4-FFF2-40B4-BE49-F238E27FC236}">
                    <a16:creationId xmlns:a16="http://schemas.microsoft.com/office/drawing/2014/main" id="{B30B4869-898A-2347-82C7-F41E9ABB0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446" y="1339335"/>
                <a:ext cx="1534168" cy="327004"/>
              </a:xfrm>
              <a:prstGeom prst="rect">
                <a:avLst/>
              </a:prstGeom>
            </p:spPr>
          </p:pic>
          <p:pic>
            <p:nvPicPr>
              <p:cNvPr id="512" name="Picture 511">
                <a:extLst>
                  <a:ext uri="{FF2B5EF4-FFF2-40B4-BE49-F238E27FC236}">
                    <a16:creationId xmlns:a16="http://schemas.microsoft.com/office/drawing/2014/main" id="{64A6039B-1FA9-D547-9D0C-2C4F041F2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6464" y="1374717"/>
                <a:ext cx="1012021" cy="286421"/>
              </a:xfrm>
              <a:prstGeom prst="rect">
                <a:avLst/>
              </a:prstGeom>
            </p:spPr>
          </p:pic>
        </p:grp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415D31E5-B4AE-3447-A61D-22531BAAED51}"/>
                </a:ext>
              </a:extLst>
            </p:cNvPr>
            <p:cNvGrpSpPr/>
            <p:nvPr/>
          </p:nvGrpSpPr>
          <p:grpSpPr>
            <a:xfrm>
              <a:off x="10071886" y="2058291"/>
              <a:ext cx="1885287" cy="340507"/>
              <a:chOff x="188944" y="1758031"/>
              <a:chExt cx="2358023" cy="358735"/>
            </a:xfrm>
          </p:grpSpPr>
          <p:pic>
            <p:nvPicPr>
              <p:cNvPr id="514" name="Picture 513">
                <a:extLst>
                  <a:ext uri="{FF2B5EF4-FFF2-40B4-BE49-F238E27FC236}">
                    <a16:creationId xmlns:a16="http://schemas.microsoft.com/office/drawing/2014/main" id="{58C39D05-A4CC-8243-9298-9EED6C2C1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41125" y="1758031"/>
                <a:ext cx="405842" cy="358735"/>
              </a:xfrm>
              <a:prstGeom prst="rect">
                <a:avLst/>
              </a:prstGeom>
            </p:spPr>
          </p:pic>
          <p:pic>
            <p:nvPicPr>
              <p:cNvPr id="515" name="Picture 514">
                <a:extLst>
                  <a:ext uri="{FF2B5EF4-FFF2-40B4-BE49-F238E27FC236}">
                    <a16:creationId xmlns:a16="http://schemas.microsoft.com/office/drawing/2014/main" id="{AE487184-C91D-AC4B-9F1C-23F9F849D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944" y="1832952"/>
                <a:ext cx="686723" cy="166573"/>
              </a:xfrm>
              <a:prstGeom prst="rect">
                <a:avLst/>
              </a:prstGeom>
            </p:spPr>
          </p:pic>
          <p:pic>
            <p:nvPicPr>
              <p:cNvPr id="516" name="Picture 515">
                <a:extLst>
                  <a:ext uri="{FF2B5EF4-FFF2-40B4-BE49-F238E27FC236}">
                    <a16:creationId xmlns:a16="http://schemas.microsoft.com/office/drawing/2014/main" id="{987D9AAE-9421-3E49-8E48-88D0BDAEB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3787" y="1791282"/>
                <a:ext cx="926662" cy="270403"/>
              </a:xfrm>
              <a:prstGeom prst="rect">
                <a:avLst/>
              </a:prstGeom>
            </p:spPr>
          </p:pic>
        </p:grpSp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id="{85EFBC5F-62B3-4F48-B675-CF1CAE54B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6266" y="1193149"/>
              <a:ext cx="1100287" cy="289328"/>
            </a:xfrm>
            <a:prstGeom prst="rect">
              <a:avLst/>
            </a:prstGeom>
          </p:spPr>
        </p:pic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3E77620C-9BA6-6A42-B765-2313B8F34D1A}"/>
              </a:ext>
            </a:extLst>
          </p:cNvPr>
          <p:cNvGrpSpPr/>
          <p:nvPr/>
        </p:nvGrpSpPr>
        <p:grpSpPr>
          <a:xfrm>
            <a:off x="8304546" y="4326665"/>
            <a:ext cx="2271380" cy="1126946"/>
            <a:chOff x="8304546" y="4326665"/>
            <a:chExt cx="2271380" cy="1126946"/>
          </a:xfrm>
        </p:grpSpPr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54074253-EB16-4349-9A25-E0EBF000AB58}"/>
                </a:ext>
              </a:extLst>
            </p:cNvPr>
            <p:cNvGrpSpPr/>
            <p:nvPr/>
          </p:nvGrpSpPr>
          <p:grpSpPr>
            <a:xfrm>
              <a:off x="8677929" y="4913763"/>
              <a:ext cx="1421003" cy="539848"/>
              <a:chOff x="3692984" y="10767678"/>
              <a:chExt cx="4323725" cy="1387437"/>
            </a:xfrm>
          </p:grpSpPr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90CAFD38-922A-2840-AF9B-845C4C0A8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5BE4D22A-AA3A-F349-B98F-F8ADA1180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C362E8C4-6383-6543-B0F6-51EF1AE67525}"/>
                </a:ext>
              </a:extLst>
            </p:cNvPr>
            <p:cNvSpPr txBox="1"/>
            <p:nvPr/>
          </p:nvSpPr>
          <p:spPr>
            <a:xfrm>
              <a:off x="8304546" y="432666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BE5DBB0-1E6D-2346-AAC1-B4AD03628794}"/>
              </a:ext>
            </a:extLst>
          </p:cNvPr>
          <p:cNvGrpSpPr/>
          <p:nvPr/>
        </p:nvGrpSpPr>
        <p:grpSpPr>
          <a:xfrm>
            <a:off x="54543" y="5528666"/>
            <a:ext cx="1879595" cy="796873"/>
            <a:chOff x="54543" y="5528666"/>
            <a:chExt cx="1879595" cy="796873"/>
          </a:xfrm>
        </p:grpSpPr>
        <p:pic>
          <p:nvPicPr>
            <p:cNvPr id="259" name="Picture 25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FE9AE085-0CB2-9942-8F33-72240F85C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43" y="5528666"/>
              <a:ext cx="718082" cy="221439"/>
            </a:xfrm>
            <a:prstGeom prst="roundRect">
              <a:avLst/>
            </a:prstGeom>
            <a:ln>
              <a:noFill/>
            </a:ln>
          </p:spPr>
        </p:pic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98D892F6-E511-694C-9641-0C2BC565B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380" y="5789005"/>
              <a:ext cx="452651" cy="439900"/>
            </a:xfrm>
            <a:prstGeom prst="ellipse">
              <a:avLst/>
            </a:prstGeom>
          </p:spPr>
        </p:pic>
        <p:pic>
          <p:nvPicPr>
            <p:cNvPr id="532" name="Picture 53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EB8A7A5E-10FE-3A4B-8D05-8558635C0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807" y="6057160"/>
              <a:ext cx="588331" cy="268379"/>
            </a:xfrm>
            <a:prstGeom prst="rect">
              <a:avLst/>
            </a:prstGeom>
          </p:spPr>
        </p:pic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779565DB-622B-3947-8D6C-65A77B399CB7}"/>
              </a:ext>
            </a:extLst>
          </p:cNvPr>
          <p:cNvGrpSpPr/>
          <p:nvPr/>
        </p:nvGrpSpPr>
        <p:grpSpPr>
          <a:xfrm>
            <a:off x="5610403" y="2575052"/>
            <a:ext cx="1108054" cy="1108054"/>
            <a:chOff x="5434709" y="3615530"/>
            <a:chExt cx="1108054" cy="1108054"/>
          </a:xfrm>
        </p:grpSpPr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4DDF3B3E-60E9-1E45-AF53-03C11C882B3C}"/>
                </a:ext>
              </a:extLst>
            </p:cNvPr>
            <p:cNvSpPr/>
            <p:nvPr/>
          </p:nvSpPr>
          <p:spPr>
            <a:xfrm>
              <a:off x="5434709" y="3615530"/>
              <a:ext cx="1108054" cy="1108054"/>
            </a:xfrm>
            <a:prstGeom prst="ellipse">
              <a:avLst/>
            </a:prstGeom>
            <a:solidFill>
              <a:schemeClr val="bg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6" name="Picture 535">
              <a:extLst>
                <a:ext uri="{FF2B5EF4-FFF2-40B4-BE49-F238E27FC236}">
                  <a16:creationId xmlns:a16="http://schemas.microsoft.com/office/drawing/2014/main" id="{F7074309-B739-E54A-B784-D3667D3B3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1626" y="3722747"/>
              <a:ext cx="722036" cy="898657"/>
            </a:xfrm>
            <a:prstGeom prst="flowChartAlternateProcess">
              <a:avLst/>
            </a:prstGeom>
          </p:spPr>
        </p:pic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14748E0F-A93A-EA4E-9433-DD1B30289A03}"/>
              </a:ext>
            </a:extLst>
          </p:cNvPr>
          <p:cNvGrpSpPr/>
          <p:nvPr/>
        </p:nvGrpSpPr>
        <p:grpSpPr>
          <a:xfrm>
            <a:off x="2868283" y="1044379"/>
            <a:ext cx="2271380" cy="1145622"/>
            <a:chOff x="3710891" y="985745"/>
            <a:chExt cx="2271380" cy="1145622"/>
          </a:xfrm>
        </p:grpSpPr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D4573EBD-64A8-7947-A95D-53A6E14F8403}"/>
                </a:ext>
              </a:extLst>
            </p:cNvPr>
            <p:cNvGrpSpPr/>
            <p:nvPr/>
          </p:nvGrpSpPr>
          <p:grpSpPr>
            <a:xfrm>
              <a:off x="4115679" y="1591519"/>
              <a:ext cx="1421003" cy="539848"/>
              <a:chOff x="3692984" y="10767678"/>
              <a:chExt cx="4323725" cy="1387437"/>
            </a:xfrm>
          </p:grpSpPr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AC1D00CC-2855-A843-B4C9-1D242B5ED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05795FD0-7EA0-9F4E-9AEE-01CF60E7B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43304C95-0031-2949-9CDF-4FA905DB5603}"/>
                </a:ext>
              </a:extLst>
            </p:cNvPr>
            <p:cNvSpPr txBox="1"/>
            <p:nvPr/>
          </p:nvSpPr>
          <p:spPr>
            <a:xfrm>
              <a:off x="3710891" y="98574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Protected Data Domain</a:t>
              </a: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5637704-6188-4C46-9432-10417ADA866A}"/>
              </a:ext>
            </a:extLst>
          </p:cNvPr>
          <p:cNvGrpSpPr/>
          <p:nvPr/>
        </p:nvGrpSpPr>
        <p:grpSpPr>
          <a:xfrm>
            <a:off x="3723865" y="656452"/>
            <a:ext cx="2271380" cy="1140041"/>
            <a:chOff x="3713606" y="817701"/>
            <a:chExt cx="2271380" cy="11400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EC7E89D-1390-BE45-A33F-46F311753357}"/>
                </a:ext>
              </a:extLst>
            </p:cNvPr>
            <p:cNvGrpSpPr/>
            <p:nvPr/>
          </p:nvGrpSpPr>
          <p:grpSpPr>
            <a:xfrm>
              <a:off x="4115679" y="1417894"/>
              <a:ext cx="1421003" cy="539848"/>
              <a:chOff x="3692984" y="10767678"/>
              <a:chExt cx="4323725" cy="1387437"/>
            </a:xfrm>
          </p:grpSpPr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46293262-7943-E946-AFA1-57ADCECC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0F85CF9F-6E59-444E-B117-FABF9D63A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566244C8-5413-3A45-84F7-5B2BCFC6D775}"/>
                </a:ext>
              </a:extLst>
            </p:cNvPr>
            <p:cNvSpPr txBox="1"/>
            <p:nvPr/>
          </p:nvSpPr>
          <p:spPr>
            <a:xfrm>
              <a:off x="3713606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6FD330-9911-6C4D-BF5D-A50C74B46CC9}"/>
              </a:ext>
            </a:extLst>
          </p:cNvPr>
          <p:cNvGrpSpPr/>
          <p:nvPr/>
        </p:nvGrpSpPr>
        <p:grpSpPr>
          <a:xfrm>
            <a:off x="4556952" y="4536377"/>
            <a:ext cx="3437455" cy="1367953"/>
            <a:chOff x="4556952" y="4536377"/>
            <a:chExt cx="3437455" cy="1367953"/>
          </a:xfrm>
        </p:grpSpPr>
        <p:pic>
          <p:nvPicPr>
            <p:cNvPr id="418" name="Picture 417" descr="A picture containing tableware, plate, dishware&#10;&#10;Description automatically generated">
              <a:extLst>
                <a:ext uri="{FF2B5EF4-FFF2-40B4-BE49-F238E27FC236}">
                  <a16:creationId xmlns:a16="http://schemas.microsoft.com/office/drawing/2014/main" id="{120C4E23-F9B9-3342-A884-422239F53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5411" y="5475276"/>
              <a:ext cx="611858" cy="203095"/>
            </a:xfrm>
            <a:prstGeom prst="rect">
              <a:avLst/>
            </a:prstGeom>
          </p:spPr>
        </p:pic>
        <p:pic>
          <p:nvPicPr>
            <p:cNvPr id="419" name="Picture 418" descr="A drawing of a person&#10;&#10;Description automatically generated">
              <a:extLst>
                <a:ext uri="{FF2B5EF4-FFF2-40B4-BE49-F238E27FC236}">
                  <a16:creationId xmlns:a16="http://schemas.microsoft.com/office/drawing/2014/main" id="{587B30C4-1436-544B-935C-73AE9B2FD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8560" y="5051233"/>
              <a:ext cx="553661" cy="155001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9CD1DE28-B963-934E-B00C-C3973CC73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3474" y="5471386"/>
              <a:ext cx="895050" cy="212685"/>
            </a:xfrm>
            <a:prstGeom prst="rect">
              <a:avLst/>
            </a:prstGeom>
          </p:spPr>
        </p:pic>
        <p:pic>
          <p:nvPicPr>
            <p:cNvPr id="421" name="Picture 420" descr="A close up of a logo&#10;&#10;Description automatically generated">
              <a:extLst>
                <a:ext uri="{FF2B5EF4-FFF2-40B4-BE49-F238E27FC236}">
                  <a16:creationId xmlns:a16="http://schemas.microsoft.com/office/drawing/2014/main" id="{C56421EB-44CE-0D44-897B-FDBB46D4E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3956" y="4569539"/>
              <a:ext cx="796192" cy="220124"/>
            </a:xfrm>
            <a:prstGeom prst="rect">
              <a:avLst/>
            </a:prstGeom>
          </p:spPr>
        </p:pic>
        <p:pic>
          <p:nvPicPr>
            <p:cNvPr id="422" name="Picture 421">
              <a:extLst>
                <a:ext uri="{FF2B5EF4-FFF2-40B4-BE49-F238E27FC236}">
                  <a16:creationId xmlns:a16="http://schemas.microsoft.com/office/drawing/2014/main" id="{334797C0-B9CC-364A-ABF3-9751F7185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409" y="4848844"/>
              <a:ext cx="814170" cy="143208"/>
            </a:xfrm>
            <a:prstGeom prst="rect">
              <a:avLst/>
            </a:prstGeom>
          </p:spPr>
        </p:pic>
        <p:pic>
          <p:nvPicPr>
            <p:cNvPr id="423" name="Picture 422" descr="A close up of a logo&#10;&#10;Description automatically generated">
              <a:extLst>
                <a:ext uri="{FF2B5EF4-FFF2-40B4-BE49-F238E27FC236}">
                  <a16:creationId xmlns:a16="http://schemas.microsoft.com/office/drawing/2014/main" id="{1EF7E041-393C-6A4A-B570-9AD4B6A6E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647" y="4917432"/>
              <a:ext cx="446760" cy="190849"/>
            </a:xfrm>
            <a:prstGeom prst="roundRect">
              <a:avLst/>
            </a:prstGeom>
          </p:spPr>
        </p:pic>
        <p:pic>
          <p:nvPicPr>
            <p:cNvPr id="424" name="Picture 423">
              <a:extLst>
                <a:ext uri="{FF2B5EF4-FFF2-40B4-BE49-F238E27FC236}">
                  <a16:creationId xmlns:a16="http://schemas.microsoft.com/office/drawing/2014/main" id="{C9A6FA58-F031-B94A-8A11-0EC30E9D1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6090" y="4684389"/>
              <a:ext cx="414458" cy="138153"/>
            </a:xfrm>
            <a:prstGeom prst="roundRect">
              <a:avLst/>
            </a:prstGeom>
          </p:spPr>
        </p:pic>
        <p:pic>
          <p:nvPicPr>
            <p:cNvPr id="425" name="Picture 424">
              <a:extLst>
                <a:ext uri="{FF2B5EF4-FFF2-40B4-BE49-F238E27FC236}">
                  <a16:creationId xmlns:a16="http://schemas.microsoft.com/office/drawing/2014/main" id="{E4D78F46-DB70-F84D-949C-D412BAE8E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409" y="5265415"/>
              <a:ext cx="578397" cy="244906"/>
            </a:xfrm>
            <a:prstGeom prst="rect">
              <a:avLst/>
            </a:prstGeom>
          </p:spPr>
        </p:pic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F9DD62D7-8CF7-E245-928E-96022ECC241B}"/>
                </a:ext>
              </a:extLst>
            </p:cNvPr>
            <p:cNvSpPr txBox="1"/>
            <p:nvPr/>
          </p:nvSpPr>
          <p:spPr>
            <a:xfrm>
              <a:off x="4556952" y="4536377"/>
              <a:ext cx="206415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37160" indent="-137160">
                <a:buFont typeface="Arial" panose="020B0604020202020204" pitchFamily="34" charset="0"/>
                <a:buChar char="•"/>
              </a:pPr>
              <a:r>
                <a:rPr lang="en-US" sz="1400" dirty="0"/>
                <a:t>Data Adapters</a:t>
              </a:r>
            </a:p>
            <a:p>
              <a:pPr marL="137160" indent="-137160">
                <a:buFont typeface="Arial" panose="020B0604020202020204" pitchFamily="34" charset="0"/>
                <a:buChar char="•"/>
              </a:pPr>
              <a:r>
                <a:rPr lang="en-US" sz="1400" dirty="0"/>
                <a:t>Format Transformation</a:t>
              </a:r>
            </a:p>
            <a:p>
              <a:pPr marL="137160" indent="-137160">
                <a:buFont typeface="Arial" panose="020B0604020202020204" pitchFamily="34" charset="0"/>
                <a:buChar char="•"/>
              </a:pPr>
              <a:r>
                <a:rPr lang="en-US" sz="1400" dirty="0"/>
                <a:t>Terminology Mapping</a:t>
              </a:r>
            </a:p>
            <a:p>
              <a:pPr marL="137160" indent="-137160">
                <a:buFont typeface="Arial" panose="020B0604020202020204" pitchFamily="34" charset="0"/>
                <a:buChar char="•"/>
              </a:pPr>
              <a:r>
                <a:rPr lang="en-US" sz="1400" dirty="0"/>
                <a:t>Linking &amp; Reconciliation</a:t>
              </a:r>
            </a:p>
          </p:txBody>
        </p:sp>
        <p:pic>
          <p:nvPicPr>
            <p:cNvPr id="427" name="Picture 426">
              <a:extLst>
                <a:ext uri="{FF2B5EF4-FFF2-40B4-BE49-F238E27FC236}">
                  <a16:creationId xmlns:a16="http://schemas.microsoft.com/office/drawing/2014/main" id="{FAFD0FB4-F73D-0A43-BC65-6B2807F84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5664914" y="5706267"/>
              <a:ext cx="924461" cy="198063"/>
            </a:xfrm>
            <a:prstGeom prst="roundRect">
              <a:avLst/>
            </a:prstGeom>
            <a:ln>
              <a:noFill/>
            </a:ln>
          </p:spPr>
        </p:pic>
      </p:grpSp>
      <p:sp>
        <p:nvSpPr>
          <p:cNvPr id="403" name="Circular Arrow 402">
            <a:extLst>
              <a:ext uri="{FF2B5EF4-FFF2-40B4-BE49-F238E27FC236}">
                <a16:creationId xmlns:a16="http://schemas.microsoft.com/office/drawing/2014/main" id="{CE0184F2-9C07-6C4F-98D9-A94BA4A296AB}"/>
              </a:ext>
            </a:extLst>
          </p:cNvPr>
          <p:cNvSpPr/>
          <p:nvPr/>
        </p:nvSpPr>
        <p:spPr>
          <a:xfrm rot="17776433" flipV="1">
            <a:off x="4194902" y="4880699"/>
            <a:ext cx="2851158" cy="3349274"/>
          </a:xfrm>
          <a:prstGeom prst="circularArrow">
            <a:avLst>
              <a:gd name="adj1" fmla="val 3412"/>
              <a:gd name="adj2" fmla="val 318678"/>
              <a:gd name="adj3" fmla="val 19569888"/>
              <a:gd name="adj4" fmla="val 18677469"/>
              <a:gd name="adj5" fmla="val 3587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04" name="Circular Arrow 403">
            <a:extLst>
              <a:ext uri="{FF2B5EF4-FFF2-40B4-BE49-F238E27FC236}">
                <a16:creationId xmlns:a16="http://schemas.microsoft.com/office/drawing/2014/main" id="{319A4CDB-8B7C-C344-9F1C-B66CFB4AF17E}"/>
              </a:ext>
            </a:extLst>
          </p:cNvPr>
          <p:cNvSpPr/>
          <p:nvPr/>
        </p:nvSpPr>
        <p:spPr>
          <a:xfrm rot="17222700" flipV="1">
            <a:off x="4688767" y="4815544"/>
            <a:ext cx="2851158" cy="3349274"/>
          </a:xfrm>
          <a:prstGeom prst="circularArrow">
            <a:avLst>
              <a:gd name="adj1" fmla="val 3412"/>
              <a:gd name="adj2" fmla="val 317328"/>
              <a:gd name="adj3" fmla="val 19569888"/>
              <a:gd name="adj4" fmla="val 18461895"/>
              <a:gd name="adj5" fmla="val 3842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05" name="Circular Arrow 404">
            <a:extLst>
              <a:ext uri="{FF2B5EF4-FFF2-40B4-BE49-F238E27FC236}">
                <a16:creationId xmlns:a16="http://schemas.microsoft.com/office/drawing/2014/main" id="{E4D7BD52-4647-6448-B934-16427C2FF210}"/>
              </a:ext>
            </a:extLst>
          </p:cNvPr>
          <p:cNvSpPr/>
          <p:nvPr/>
        </p:nvSpPr>
        <p:spPr>
          <a:xfrm rot="15572326" flipV="1">
            <a:off x="5772307" y="4869908"/>
            <a:ext cx="2851158" cy="3349274"/>
          </a:xfrm>
          <a:prstGeom prst="circularArrow">
            <a:avLst>
              <a:gd name="adj1" fmla="val 3412"/>
              <a:gd name="adj2" fmla="val 303544"/>
              <a:gd name="adj3" fmla="val 19569888"/>
              <a:gd name="adj4" fmla="val 18154525"/>
              <a:gd name="adj5" fmla="val 3414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06" name="Circular Arrow 405">
            <a:extLst>
              <a:ext uri="{FF2B5EF4-FFF2-40B4-BE49-F238E27FC236}">
                <a16:creationId xmlns:a16="http://schemas.microsoft.com/office/drawing/2014/main" id="{7EA7EF43-EAA1-A946-93A4-6C6B4086EF5A}"/>
              </a:ext>
            </a:extLst>
          </p:cNvPr>
          <p:cNvSpPr/>
          <p:nvPr/>
        </p:nvSpPr>
        <p:spPr>
          <a:xfrm rot="16448268" flipV="1">
            <a:off x="5229667" y="4889382"/>
            <a:ext cx="2851158" cy="3349274"/>
          </a:xfrm>
          <a:prstGeom prst="circularArrow">
            <a:avLst>
              <a:gd name="adj1" fmla="val 3412"/>
              <a:gd name="adj2" fmla="val 283263"/>
              <a:gd name="adj3" fmla="val 19569888"/>
              <a:gd name="adj4" fmla="val 18405390"/>
              <a:gd name="adj5" fmla="val 3294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07" name="Circular Arrow 406">
            <a:extLst>
              <a:ext uri="{FF2B5EF4-FFF2-40B4-BE49-F238E27FC236}">
                <a16:creationId xmlns:a16="http://schemas.microsoft.com/office/drawing/2014/main" id="{674CF919-ADF2-414C-AD55-D02F1BBC7102}"/>
              </a:ext>
            </a:extLst>
          </p:cNvPr>
          <p:cNvSpPr/>
          <p:nvPr/>
        </p:nvSpPr>
        <p:spPr>
          <a:xfrm rot="18732234" flipV="1">
            <a:off x="3637893" y="4621479"/>
            <a:ext cx="2851158" cy="3349274"/>
          </a:xfrm>
          <a:prstGeom prst="circularArrow">
            <a:avLst>
              <a:gd name="adj1" fmla="val 3412"/>
              <a:gd name="adj2" fmla="val 318678"/>
              <a:gd name="adj3" fmla="val 19569888"/>
              <a:gd name="adj4" fmla="val 18796357"/>
              <a:gd name="adj5" fmla="val 3587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08" name="Circular Arrow 407">
            <a:extLst>
              <a:ext uri="{FF2B5EF4-FFF2-40B4-BE49-F238E27FC236}">
                <a16:creationId xmlns:a16="http://schemas.microsoft.com/office/drawing/2014/main" id="{4A10D215-F14C-844A-88A1-90F6065BB05F}"/>
              </a:ext>
            </a:extLst>
          </p:cNvPr>
          <p:cNvSpPr/>
          <p:nvPr/>
        </p:nvSpPr>
        <p:spPr>
          <a:xfrm rot="3823567" flipH="1" flipV="1">
            <a:off x="4978113" y="4941506"/>
            <a:ext cx="2851158" cy="3349274"/>
          </a:xfrm>
          <a:prstGeom prst="circularArrow">
            <a:avLst>
              <a:gd name="adj1" fmla="val 3412"/>
              <a:gd name="adj2" fmla="val 318678"/>
              <a:gd name="adj3" fmla="val 19569888"/>
              <a:gd name="adj4" fmla="val 18717343"/>
              <a:gd name="adj5" fmla="val 3587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09" name="Circular Arrow 408">
            <a:extLst>
              <a:ext uri="{FF2B5EF4-FFF2-40B4-BE49-F238E27FC236}">
                <a16:creationId xmlns:a16="http://schemas.microsoft.com/office/drawing/2014/main" id="{0D1C6920-9E64-DA4C-9FF6-E99860B23B78}"/>
              </a:ext>
            </a:extLst>
          </p:cNvPr>
          <p:cNvSpPr/>
          <p:nvPr/>
        </p:nvSpPr>
        <p:spPr>
          <a:xfrm rot="4650687" flipH="1" flipV="1">
            <a:off x="4447905" y="5042906"/>
            <a:ext cx="2851158" cy="3349274"/>
          </a:xfrm>
          <a:prstGeom prst="circularArrow">
            <a:avLst>
              <a:gd name="adj1" fmla="val 3412"/>
              <a:gd name="adj2" fmla="val 317328"/>
              <a:gd name="adj3" fmla="val 19569888"/>
              <a:gd name="adj4" fmla="val 18361098"/>
              <a:gd name="adj5" fmla="val 3842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10" name="Circular Arrow 409">
            <a:extLst>
              <a:ext uri="{FF2B5EF4-FFF2-40B4-BE49-F238E27FC236}">
                <a16:creationId xmlns:a16="http://schemas.microsoft.com/office/drawing/2014/main" id="{8EC7A2AE-5F37-D44B-8A4E-3076DED196BB}"/>
              </a:ext>
            </a:extLst>
          </p:cNvPr>
          <p:cNvSpPr/>
          <p:nvPr/>
        </p:nvSpPr>
        <p:spPr>
          <a:xfrm rot="7108980" flipH="1" flipV="1">
            <a:off x="3213308" y="5145819"/>
            <a:ext cx="2851158" cy="3349274"/>
          </a:xfrm>
          <a:prstGeom prst="circularArrow">
            <a:avLst>
              <a:gd name="adj1" fmla="val 3412"/>
              <a:gd name="adj2" fmla="val 303544"/>
              <a:gd name="adj3" fmla="val 19569888"/>
              <a:gd name="adj4" fmla="val 16922071"/>
              <a:gd name="adj5" fmla="val 3414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11" name="Circular Arrow 410">
            <a:extLst>
              <a:ext uri="{FF2B5EF4-FFF2-40B4-BE49-F238E27FC236}">
                <a16:creationId xmlns:a16="http://schemas.microsoft.com/office/drawing/2014/main" id="{8429FC5B-CB13-734F-A3C3-37D505E417F9}"/>
              </a:ext>
            </a:extLst>
          </p:cNvPr>
          <p:cNvSpPr/>
          <p:nvPr/>
        </p:nvSpPr>
        <p:spPr>
          <a:xfrm rot="3037153" flipH="1" flipV="1">
            <a:off x="5502072" y="4723216"/>
            <a:ext cx="2851158" cy="3349274"/>
          </a:xfrm>
          <a:prstGeom prst="circularArrow">
            <a:avLst>
              <a:gd name="adj1" fmla="val 3412"/>
              <a:gd name="adj2" fmla="val 318678"/>
              <a:gd name="adj3" fmla="val 19569888"/>
              <a:gd name="adj4" fmla="val 18885354"/>
              <a:gd name="adj5" fmla="val 3587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12" name="Circular Arrow 411">
            <a:extLst>
              <a:ext uri="{FF2B5EF4-FFF2-40B4-BE49-F238E27FC236}">
                <a16:creationId xmlns:a16="http://schemas.microsoft.com/office/drawing/2014/main" id="{781F1DFE-0C82-E54F-99BC-25699488551D}"/>
              </a:ext>
            </a:extLst>
          </p:cNvPr>
          <p:cNvSpPr/>
          <p:nvPr/>
        </p:nvSpPr>
        <p:spPr>
          <a:xfrm rot="5956229" flipH="1" flipV="1">
            <a:off x="3819992" y="5195965"/>
            <a:ext cx="2851158" cy="3349274"/>
          </a:xfrm>
          <a:prstGeom prst="circularArrow">
            <a:avLst>
              <a:gd name="adj1" fmla="val 3412"/>
              <a:gd name="adj2" fmla="val 283263"/>
              <a:gd name="adj3" fmla="val 19569888"/>
              <a:gd name="adj4" fmla="val 17744644"/>
              <a:gd name="adj5" fmla="val 3294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02" name="Up Arrow 401">
            <a:extLst>
              <a:ext uri="{FF2B5EF4-FFF2-40B4-BE49-F238E27FC236}">
                <a16:creationId xmlns:a16="http://schemas.microsoft.com/office/drawing/2014/main" id="{90FF8AB2-E636-A34E-A7D3-F3E03F8ABFC4}"/>
              </a:ext>
            </a:extLst>
          </p:cNvPr>
          <p:cNvSpPr/>
          <p:nvPr/>
        </p:nvSpPr>
        <p:spPr>
          <a:xfrm>
            <a:off x="5863537" y="5893372"/>
            <a:ext cx="254306" cy="410592"/>
          </a:xfrm>
          <a:prstGeom prst="upArrow">
            <a:avLst>
              <a:gd name="adj1" fmla="val 40325"/>
              <a:gd name="adj2" fmla="val 60762"/>
            </a:avLst>
          </a:prstGeom>
          <a:solidFill>
            <a:srgbClr val="BDD7EE">
              <a:alpha val="56863"/>
            </a:srgbClr>
          </a:solidFill>
          <a:ln w="31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28" name="Rounded Rectangular Callout 427">
            <a:extLst>
              <a:ext uri="{FF2B5EF4-FFF2-40B4-BE49-F238E27FC236}">
                <a16:creationId xmlns:a16="http://schemas.microsoft.com/office/drawing/2014/main" id="{A77E90EC-1F4B-6442-B263-B8416827BB38}"/>
              </a:ext>
            </a:extLst>
          </p:cNvPr>
          <p:cNvSpPr/>
          <p:nvPr/>
        </p:nvSpPr>
        <p:spPr>
          <a:xfrm>
            <a:off x="88645" y="3986865"/>
            <a:ext cx="4201164" cy="2381776"/>
          </a:xfrm>
          <a:prstGeom prst="wedgeRoundRectCallout">
            <a:avLst>
              <a:gd name="adj1" fmla="val 55124"/>
              <a:gd name="adj2" fmla="val -20116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4572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Once source records are available within the personal data network, they can be linked together and reconciled into </a:t>
            </a:r>
            <a:r>
              <a:rPr lang="en-US" b="1" kern="0" dirty="0">
                <a:solidFill>
                  <a:srgbClr val="0070C0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comprehensive longitudinal records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, </a:t>
            </a:r>
            <a:r>
              <a:rPr lang="en-US" b="1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cleansed, validated and normalized into various formats and terminologies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, and replicated and edge-cached for backup, performance and availability.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531" name="Rounded Rectangular Callout 530">
            <a:extLst>
              <a:ext uri="{FF2B5EF4-FFF2-40B4-BE49-F238E27FC236}">
                <a16:creationId xmlns:a16="http://schemas.microsoft.com/office/drawing/2014/main" id="{B14480B4-88D8-DE41-90BB-B654FCE9EF44}"/>
              </a:ext>
            </a:extLst>
          </p:cNvPr>
          <p:cNvSpPr/>
          <p:nvPr/>
        </p:nvSpPr>
        <p:spPr>
          <a:xfrm>
            <a:off x="3176723" y="20687"/>
            <a:ext cx="8951633" cy="1144549"/>
          </a:xfrm>
          <a:prstGeom prst="wedgeRoundRectCallout">
            <a:avLst>
              <a:gd name="adj1" fmla="val -46990"/>
              <a:gd name="adj2" fmla="val -11656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45720" rIns="0" rtlCol="0" anchor="ctr"/>
          <a:lstStyle/>
          <a:p>
            <a:pPr lvl="0">
              <a:spcAft>
                <a:spcPts val="400"/>
              </a:spcAft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The Authorization Network can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discover records about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a person 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across the entire ecosystem; </a:t>
            </a:r>
            <a:r>
              <a:rPr lang="en-US" kern="0" dirty="0">
                <a:solidFill>
                  <a:prstClr val="black"/>
                </a:solidFill>
                <a:ea typeface="Microsoft Himalaya" pitchFamily="2" charset="0"/>
                <a:cs typeface="Microsoft Himalaya" pitchFamily="2" charset="0"/>
              </a:rPr>
              <a:t>generate authorization credentials that </a:t>
            </a:r>
            <a:r>
              <a:rPr lang="en-US" b="1" kern="0" dirty="0">
                <a:solidFill>
                  <a:prstClr val="black"/>
                </a:solidFill>
                <a:ea typeface="Microsoft Himalaya" pitchFamily="2" charset="0"/>
                <a:cs typeface="Microsoft Himalaya" pitchFamily="2" charset="0"/>
              </a:rPr>
              <a:t>assert the combined regulatory &amp; contractual rights </a:t>
            </a:r>
            <a:r>
              <a:rPr lang="en-US" kern="0" dirty="0">
                <a:solidFill>
                  <a:prstClr val="black"/>
                </a:solidFill>
                <a:ea typeface="Microsoft Himalaya" pitchFamily="2" charset="0"/>
                <a:cs typeface="Microsoft Himalaya" pitchFamily="2" charset="0"/>
              </a:rPr>
              <a:t>of the individual &amp; any participating enterprises; </a:t>
            </a:r>
            <a:r>
              <a:rPr lang="en-US" b="1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request records via existing systems 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and legal agreements; and </a:t>
            </a:r>
            <a:r>
              <a:rPr lang="en-US" b="1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virtually aggregate </a:t>
            </a:r>
            <a:r>
              <a:rPr lang="en-US" b="1" kern="0" dirty="0">
                <a:solidFill>
                  <a:prstClr val="black"/>
                </a:solidFill>
                <a:ea typeface="Microsoft Himalaya" pitchFamily="2" charset="0"/>
                <a:cs typeface="Microsoft Himalaya" pitchFamily="2" charset="0"/>
              </a:rPr>
              <a:t>them into that individual’s </a:t>
            </a:r>
            <a:r>
              <a:rPr lang="en-US" b="1" kern="0" dirty="0">
                <a:solidFill>
                  <a:srgbClr val="0070C0"/>
                </a:solidFill>
                <a:ea typeface="Microsoft Himalaya" pitchFamily="2" charset="0"/>
                <a:cs typeface="Microsoft Himalaya" pitchFamily="2" charset="0"/>
              </a:rPr>
              <a:t>Personal Data Network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. </a:t>
            </a:r>
          </a:p>
        </p:txBody>
      </p:sp>
      <p:sp>
        <p:nvSpPr>
          <p:cNvPr id="429" name="Rounded Rectangular Callout 428">
            <a:extLst>
              <a:ext uri="{FF2B5EF4-FFF2-40B4-BE49-F238E27FC236}">
                <a16:creationId xmlns:a16="http://schemas.microsoft.com/office/drawing/2014/main" id="{B4C75AC1-7319-034F-B8A9-3FCF9E6CDEB7}"/>
              </a:ext>
            </a:extLst>
          </p:cNvPr>
          <p:cNvSpPr/>
          <p:nvPr/>
        </p:nvSpPr>
        <p:spPr>
          <a:xfrm>
            <a:off x="6064209" y="1755895"/>
            <a:ext cx="6076340" cy="2324942"/>
          </a:xfrm>
          <a:prstGeom prst="wedgeRoundRectCallout">
            <a:avLst>
              <a:gd name="adj1" fmla="val -29085"/>
              <a:gd name="adj2" fmla="val 58222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4572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The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unique ability to 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pool resources in a person-centered network </a:t>
            </a:r>
            <a:r>
              <a:rPr kumimoji="0" lang="en-US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with 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access controlled by the subject 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translates into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: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the most complete and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comprehensive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data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the </a:t>
            </a:r>
            <a:r>
              <a:rPr lang="en-US" kern="0" noProof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highest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quality &amp; best documented provenance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the lowest marginal costs &amp; the best performance</a:t>
            </a:r>
          </a:p>
          <a:p>
            <a:pPr marL="182880" indent="-18288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ea typeface="Microsoft Himalaya" pitchFamily="2" charset="0"/>
                <a:cs typeface="Microsoft Himalaya" pitchFamily="2" charset="0"/>
              </a:rPr>
              <a:t>the least regulatory &amp; contractual constraints on data use</a:t>
            </a:r>
            <a:endParaRPr lang="en-US" kern="0" dirty="0">
              <a:solidFill>
                <a:prstClr val="black"/>
              </a:solidFill>
              <a:latin typeface="Calibri" panose="020F0502020204030204"/>
              <a:ea typeface="Microsoft Himalaya" pitchFamily="2" charset="0"/>
              <a:cs typeface="Microsoft Himalaya" pitchFamily="2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real-time interaction with the person &amp; their network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AAEBD-8417-F942-985D-A1BC6F0866BD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852" y="4753437"/>
            <a:ext cx="1445461" cy="666808"/>
          </a:xfrm>
          <a:prstGeom prst="rect">
            <a:avLst/>
          </a:prstGeom>
        </p:spPr>
      </p:pic>
      <p:sp>
        <p:nvSpPr>
          <p:cNvPr id="430" name="Rounded Rectangular Callout 429">
            <a:extLst>
              <a:ext uri="{FF2B5EF4-FFF2-40B4-BE49-F238E27FC236}">
                <a16:creationId xmlns:a16="http://schemas.microsoft.com/office/drawing/2014/main" id="{925F3D93-35D3-D44B-8DD4-7435083E6CBE}"/>
              </a:ext>
            </a:extLst>
          </p:cNvPr>
          <p:cNvSpPr/>
          <p:nvPr/>
        </p:nvSpPr>
        <p:spPr>
          <a:xfrm>
            <a:off x="271642" y="1476882"/>
            <a:ext cx="4674226" cy="1600250"/>
          </a:xfrm>
          <a:prstGeom prst="wedgeRoundRectCallout">
            <a:avLst>
              <a:gd name="adj1" fmla="val -13705"/>
              <a:gd name="adj2" fmla="val 63986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4572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The Personal Data Network can be </a:t>
            </a:r>
            <a:r>
              <a:rPr lang="en-US" b="1" kern="0" dirty="0">
                <a:solidFill>
                  <a:srgbClr val="0070C0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federated</a:t>
            </a:r>
            <a:r>
              <a:rPr lang="en-US" b="1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en-US" b="1" kern="0" dirty="0">
                <a:solidFill>
                  <a:srgbClr val="0070C0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across privacy domains 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in secure enclaves  hosted by disparate enterprises and vendors, aggregating </a:t>
            </a:r>
            <a:r>
              <a:rPr lang="en-US" b="1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in-kind contributions of data, hosting, software licenses and admin services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Himalaya" pitchFamily="2" charset="0"/>
              <a:cs typeface="Microsoft Himalaya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003C15-C23E-2F44-80B4-9D0B98FDE167}"/>
              </a:ext>
            </a:extLst>
          </p:cNvPr>
          <p:cNvGrpSpPr/>
          <p:nvPr/>
        </p:nvGrpSpPr>
        <p:grpSpPr>
          <a:xfrm>
            <a:off x="878583" y="3187731"/>
            <a:ext cx="2271448" cy="720677"/>
            <a:chOff x="878583" y="3187731"/>
            <a:chExt cx="2271448" cy="720677"/>
          </a:xfrm>
        </p:grpSpPr>
        <p:pic>
          <p:nvPicPr>
            <p:cNvPr id="431" name="Picture 430">
              <a:extLst>
                <a:ext uri="{FF2B5EF4-FFF2-40B4-BE49-F238E27FC236}">
                  <a16:creationId xmlns:a16="http://schemas.microsoft.com/office/drawing/2014/main" id="{95325807-4D8D-B241-BDE6-07FE99523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1534" y="3664293"/>
              <a:ext cx="529464" cy="224187"/>
            </a:xfrm>
            <a:prstGeom prst="rect">
              <a:avLst/>
            </a:prstGeom>
          </p:spPr>
        </p:pic>
        <p:pic>
          <p:nvPicPr>
            <p:cNvPr id="432" name="Picture 431">
              <a:extLst>
                <a:ext uri="{FF2B5EF4-FFF2-40B4-BE49-F238E27FC236}">
                  <a16:creationId xmlns:a16="http://schemas.microsoft.com/office/drawing/2014/main" id="{C1A6A16C-A795-DB4F-9EC0-9DC7CE546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2257" y="3321608"/>
              <a:ext cx="767774" cy="220866"/>
            </a:xfrm>
            <a:prstGeom prst="rect">
              <a:avLst/>
            </a:prstGeom>
          </p:spPr>
        </p:pic>
        <p:pic>
          <p:nvPicPr>
            <p:cNvPr id="433" name="Picture 432">
              <a:extLst>
                <a:ext uri="{FF2B5EF4-FFF2-40B4-BE49-F238E27FC236}">
                  <a16:creationId xmlns:a16="http://schemas.microsoft.com/office/drawing/2014/main" id="{0CACBE94-50A8-7A4F-AA46-E33B74A89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1"/>
            <a:stretch/>
          </p:blipFill>
          <p:spPr>
            <a:xfrm>
              <a:off x="878583" y="3521423"/>
              <a:ext cx="379332" cy="386985"/>
            </a:xfrm>
            <a:prstGeom prst="ellipse">
              <a:avLst/>
            </a:prstGeom>
          </p:spPr>
        </p:pic>
        <p:pic>
          <p:nvPicPr>
            <p:cNvPr id="448" name="Picture 447" descr="A close up of a sign&#10;&#10;Description automatically generated">
              <a:extLst>
                <a:ext uri="{FF2B5EF4-FFF2-40B4-BE49-F238E27FC236}">
                  <a16:creationId xmlns:a16="http://schemas.microsoft.com/office/drawing/2014/main" id="{8B00E505-C339-D841-859C-7C13ECF896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0831" y="3187731"/>
              <a:ext cx="414377" cy="415271"/>
            </a:xfrm>
            <a:prstGeom prst="ellipse">
              <a:avLst/>
            </a:prstGeom>
          </p:spPr>
        </p:pic>
      </p:grpSp>
      <p:sp>
        <p:nvSpPr>
          <p:cNvPr id="449" name="Rounded Rectangular Callout 448">
            <a:extLst>
              <a:ext uri="{FF2B5EF4-FFF2-40B4-BE49-F238E27FC236}">
                <a16:creationId xmlns:a16="http://schemas.microsoft.com/office/drawing/2014/main" id="{CB72D0D1-65F4-6B45-9B12-21F654EBCF69}"/>
              </a:ext>
            </a:extLst>
          </p:cNvPr>
          <p:cNvSpPr/>
          <p:nvPr/>
        </p:nvSpPr>
        <p:spPr>
          <a:xfrm>
            <a:off x="4361803" y="4240777"/>
            <a:ext cx="4962313" cy="2348076"/>
          </a:xfrm>
          <a:prstGeom prst="wedgeRoundRectCallout">
            <a:avLst>
              <a:gd name="adj1" fmla="val 54995"/>
              <a:gd name="adj2" fmla="val -10489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4572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Any enterprise can </a:t>
            </a:r>
            <a:r>
              <a:rPr lang="en-US" kern="0" dirty="0"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leverage their IT systems, contracts &amp; license rights </a:t>
            </a:r>
            <a:r>
              <a:rPr lang="en-US" b="1" kern="0" dirty="0">
                <a:solidFill>
                  <a:srgbClr val="0070C0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as a conduit to pull data from existing networks and systems </a:t>
            </a:r>
            <a:r>
              <a:rPr lang="en-US" kern="0" dirty="0"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and </a:t>
            </a:r>
            <a:r>
              <a:rPr lang="en-US" b="1" kern="0" dirty="0"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route it to the record subject’s personal data network, </a:t>
            </a:r>
            <a:r>
              <a:rPr lang="en-US" kern="0" dirty="0"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earning value tokens a </a:t>
            </a:r>
            <a:r>
              <a:rPr lang="en-US" b="1" kern="0" dirty="0">
                <a:solidFill>
                  <a:srgbClr val="0070C0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Trust Service Provider</a:t>
            </a:r>
            <a:r>
              <a:rPr lang="en-US" kern="0" dirty="0"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The </a:t>
            </a:r>
            <a:r>
              <a:rPr lang="en-US" b="1" kern="0" dirty="0"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original sources of data need not know that the Privacy Network was involved</a:t>
            </a:r>
            <a:r>
              <a:rPr lang="en-US" kern="0" dirty="0"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, as data will flow based on existing contracts and systems. </a:t>
            </a:r>
          </a:p>
        </p:txBody>
      </p:sp>
    </p:spTree>
    <p:extLst>
      <p:ext uri="{BB962C8B-B14F-4D97-AF65-F5344CB8AC3E}">
        <p14:creationId xmlns:p14="http://schemas.microsoft.com/office/powerpoint/2010/main" val="26152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4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4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4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0" animBg="1"/>
      <p:bldP spid="64" grpId="0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02" grpId="0" animBg="1"/>
      <p:bldP spid="428" grpId="0" animBg="1"/>
      <p:bldP spid="428" grpId="1" animBg="1"/>
      <p:bldP spid="531" grpId="0" animBg="1"/>
      <p:bldP spid="531" grpId="1" animBg="1"/>
      <p:bldP spid="429" grpId="0" animBg="1"/>
      <p:bldP spid="430" grpId="0" animBg="1"/>
      <p:bldP spid="430" grpId="1" animBg="1"/>
      <p:bldP spid="449" grpId="0" animBg="1"/>
      <p:bldP spid="44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loud 344">
            <a:extLst>
              <a:ext uri="{FF2B5EF4-FFF2-40B4-BE49-F238E27FC236}">
                <a16:creationId xmlns:a16="http://schemas.microsoft.com/office/drawing/2014/main" id="{FE0EC023-D9DB-6545-A2AF-131DB3898CEE}"/>
              </a:ext>
            </a:extLst>
          </p:cNvPr>
          <p:cNvSpPr/>
          <p:nvPr/>
        </p:nvSpPr>
        <p:spPr bwMode="auto">
          <a:xfrm>
            <a:off x="1484347" y="1629946"/>
            <a:ext cx="8995896" cy="459715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41744261-41E8-2F4B-B539-52A193315CC1}"/>
              </a:ext>
            </a:extLst>
          </p:cNvPr>
          <p:cNvGrpSpPr/>
          <p:nvPr/>
        </p:nvGrpSpPr>
        <p:grpSpPr>
          <a:xfrm>
            <a:off x="637901" y="3308654"/>
            <a:ext cx="2858028" cy="1023887"/>
            <a:chOff x="637901" y="3308654"/>
            <a:chExt cx="2858028" cy="1023887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ED6432B6-8B68-7746-893C-8A1E614FB55C}"/>
                </a:ext>
              </a:extLst>
            </p:cNvPr>
            <p:cNvGrpSpPr/>
            <p:nvPr/>
          </p:nvGrpSpPr>
          <p:grpSpPr>
            <a:xfrm>
              <a:off x="637901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68B3D7F5-3A69-B841-9BB8-FDCF0171ACBA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D8958B72-1417-EE45-B8F3-2F0F6F0E6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DC182122-11AB-A246-AB4C-41E81C8505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1590A366-54F4-DC4B-AE52-C4CD9EDE3C60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Government Agencies</a:t>
                </a:r>
              </a:p>
            </p:txBody>
          </p:sp>
        </p:grp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49F828AB-1853-7C4D-B152-8B5B4721906F}"/>
                </a:ext>
              </a:extLst>
            </p:cNvPr>
            <p:cNvSpPr txBox="1"/>
            <p:nvPr/>
          </p:nvSpPr>
          <p:spPr>
            <a:xfrm>
              <a:off x="643041" y="3308654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ConnectWell San Diego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46B35D5-E1D7-1C48-93CD-AB0206CBE244}"/>
              </a:ext>
            </a:extLst>
          </p:cNvPr>
          <p:cNvGrpSpPr/>
          <p:nvPr/>
        </p:nvGrpSpPr>
        <p:grpSpPr>
          <a:xfrm>
            <a:off x="747329" y="4859632"/>
            <a:ext cx="2852888" cy="1025401"/>
            <a:chOff x="747329" y="4859632"/>
            <a:chExt cx="2852888" cy="1025401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91BB8ED6-86BA-974E-B232-09F5F5F092C5}"/>
                </a:ext>
              </a:extLst>
            </p:cNvPr>
            <p:cNvGrpSpPr/>
            <p:nvPr/>
          </p:nvGrpSpPr>
          <p:grpSpPr>
            <a:xfrm>
              <a:off x="796754" y="4873575"/>
              <a:ext cx="2662387" cy="1011458"/>
              <a:chOff x="6423779" y="-301436"/>
              <a:chExt cx="3192389" cy="1212809"/>
            </a:xfrm>
          </p:grpSpPr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2B96C095-8308-E74F-BABD-34C0CB7EF7D4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5776765B-B446-1F49-865E-6B2A1D72B6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499D789F-E6FD-B94E-93FF-374F8C458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BA36B15F-1D70-7A46-AB65-F6E4C1ED0C86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Schools &amp; Ed Institutions</a:t>
                </a:r>
              </a:p>
            </p:txBody>
          </p: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ED4E1BC9-211A-7447-A38E-E6320044B09C}"/>
                </a:ext>
              </a:extLst>
            </p:cNvPr>
            <p:cNvSpPr txBox="1"/>
            <p:nvPr/>
          </p:nvSpPr>
          <p:spPr>
            <a:xfrm>
              <a:off x="747329" y="485963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Education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0ECD75DB-2E45-0448-967B-E1658E92B580}"/>
              </a:ext>
            </a:extLst>
          </p:cNvPr>
          <p:cNvGrpSpPr/>
          <p:nvPr/>
        </p:nvGrpSpPr>
        <p:grpSpPr>
          <a:xfrm>
            <a:off x="9096297" y="3318702"/>
            <a:ext cx="2852888" cy="1013839"/>
            <a:chOff x="9096297" y="3318702"/>
            <a:chExt cx="2852888" cy="1013839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DDE4EE4A-6C64-C440-A40C-663E6013CD13}"/>
                </a:ext>
              </a:extLst>
            </p:cNvPr>
            <p:cNvGrpSpPr/>
            <p:nvPr/>
          </p:nvGrpSpPr>
          <p:grpSpPr>
            <a:xfrm>
              <a:off x="9176506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19E0F6B1-68B2-194B-9480-9732CD610245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A7D57758-5C5A-304E-A498-1A526D889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42D215A9-490E-5547-B7FE-B5127CB29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1679BF9D-78AB-B04C-A021-BFC1EEEDA25B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Clinical Research Organization</a:t>
                </a: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F78225A5-4466-2848-8094-5665855FA630}"/>
                </a:ext>
              </a:extLst>
            </p:cNvPr>
            <p:cNvSpPr txBox="1"/>
            <p:nvPr/>
          </p:nvSpPr>
          <p:spPr>
            <a:xfrm>
              <a:off x="9096297" y="331870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 Health Sciences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A76AB44D-A73A-8043-9A28-0652160E3646}"/>
              </a:ext>
            </a:extLst>
          </p:cNvPr>
          <p:cNvGrpSpPr/>
          <p:nvPr/>
        </p:nvGrpSpPr>
        <p:grpSpPr>
          <a:xfrm>
            <a:off x="6818001" y="1447586"/>
            <a:ext cx="2852888" cy="1023064"/>
            <a:chOff x="6818001" y="1447586"/>
            <a:chExt cx="2852888" cy="1023064"/>
          </a:xfrm>
        </p:grpSpPr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80354359-40B1-8848-A609-83C513D821E7}"/>
                </a:ext>
              </a:extLst>
            </p:cNvPr>
            <p:cNvGrpSpPr/>
            <p:nvPr/>
          </p:nvGrpSpPr>
          <p:grpSpPr>
            <a:xfrm>
              <a:off x="6865759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7F61ADB9-6D4A-DE46-BC61-012072CA0E1C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E42809D3-AA44-E841-AD6E-2BC8D0EC2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685D367A-E3B2-7341-BB1B-AD3D1A043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A345344D-F6A8-9249-9B65-280360636723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Analytics </a:t>
                </a:r>
              </a:p>
            </p:txBody>
          </p:sp>
        </p:grp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66FACFB4-845D-6B40-8372-1A417198A585}"/>
                </a:ext>
              </a:extLst>
            </p:cNvPr>
            <p:cNvSpPr txBox="1"/>
            <p:nvPr/>
          </p:nvSpPr>
          <p:spPr>
            <a:xfrm>
              <a:off x="6818001" y="144758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Certara / Synchrogenix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A3C5D2C-B58F-4B44-B280-F3DA176A6A62}"/>
              </a:ext>
            </a:extLst>
          </p:cNvPr>
          <p:cNvGrpSpPr/>
          <p:nvPr/>
        </p:nvGrpSpPr>
        <p:grpSpPr>
          <a:xfrm>
            <a:off x="8580499" y="5006258"/>
            <a:ext cx="2852888" cy="1173768"/>
            <a:chOff x="8580499" y="5006258"/>
            <a:chExt cx="2852888" cy="1173768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6ECC0DD-D249-A446-8F60-CBBA6F1CADDB}"/>
                </a:ext>
              </a:extLst>
            </p:cNvPr>
            <p:cNvGrpSpPr/>
            <p:nvPr/>
          </p:nvGrpSpPr>
          <p:grpSpPr>
            <a:xfrm>
              <a:off x="8650756" y="5020536"/>
              <a:ext cx="2662387" cy="1011458"/>
              <a:chOff x="6423779" y="-301436"/>
              <a:chExt cx="3192389" cy="1212809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2DCBA066-1232-D441-A079-50D9547037AE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4DA3FE2A-D054-9545-AA98-2FFCEA096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E7751712-69F3-3446-A684-1760B858C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CE316F8F-52E4-B748-9A62-9C50F65454BB}"/>
                  </a:ext>
                </a:extLst>
              </p:cNvPr>
              <p:cNvSpPr txBox="1"/>
              <p:nvPr/>
            </p:nvSpPr>
            <p:spPr>
              <a:xfrm>
                <a:off x="6611565" y="-2383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IT Services &amp; Integrators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7637ED90-CC1C-3142-B383-371850FFD854}"/>
                </a:ext>
              </a:extLst>
            </p:cNvPr>
            <p:cNvSpPr txBox="1"/>
            <p:nvPr/>
          </p:nvSpPr>
          <p:spPr>
            <a:xfrm>
              <a:off x="8580499" y="5006258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Distributed Health Platform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75D9F77E-B920-5247-8F00-3C89D6294B45}"/>
              </a:ext>
            </a:extLst>
          </p:cNvPr>
          <p:cNvGrpSpPr/>
          <p:nvPr/>
        </p:nvGrpSpPr>
        <p:grpSpPr>
          <a:xfrm>
            <a:off x="2634959" y="1426591"/>
            <a:ext cx="2852888" cy="1173768"/>
            <a:chOff x="2634959" y="1426591"/>
            <a:chExt cx="2852888" cy="1173768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3D1AD796-1C67-0E48-AF16-484740D0E91B}"/>
                </a:ext>
              </a:extLst>
            </p:cNvPr>
            <p:cNvGrpSpPr/>
            <p:nvPr/>
          </p:nvGrpSpPr>
          <p:grpSpPr>
            <a:xfrm>
              <a:off x="2658054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333E6A9A-8C6E-764C-8193-7E3E60957CCF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632BE614-8076-F940-98B8-70E06B24F9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30FFC219-077C-DE45-BB0F-4409785E0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6E87E380-632C-DA48-A661-79A9E1033AEA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Consumer-Directed Health</a:t>
                </a:r>
              </a:p>
            </p:txBody>
          </p:sp>
        </p:grp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9D61920D-A754-CC42-B24B-321B6CF88E9E}"/>
                </a:ext>
              </a:extLst>
            </p:cNvPr>
            <p:cNvSpPr txBox="1"/>
            <p:nvPr/>
          </p:nvSpPr>
          <p:spPr>
            <a:xfrm>
              <a:off x="2634959" y="1426591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Health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0" name="Cloud 639">
            <a:extLst>
              <a:ext uri="{FF2B5EF4-FFF2-40B4-BE49-F238E27FC236}">
                <a16:creationId xmlns:a16="http://schemas.microsoft.com/office/drawing/2014/main" id="{1B296291-FCCC-D34F-B782-DCA526525FAB}"/>
              </a:ext>
            </a:extLst>
          </p:cNvPr>
          <p:cNvSpPr/>
          <p:nvPr/>
        </p:nvSpPr>
        <p:spPr bwMode="auto">
          <a:xfrm>
            <a:off x="4032859" y="4262164"/>
            <a:ext cx="4202796" cy="1817308"/>
          </a:xfrm>
          <a:prstGeom prst="cloud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019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E8F75DAD-7F05-9140-B5EB-E9B3AA363CE9}"/>
              </a:ext>
            </a:extLst>
          </p:cNvPr>
          <p:cNvGrpSpPr/>
          <p:nvPr/>
        </p:nvGrpSpPr>
        <p:grpSpPr>
          <a:xfrm>
            <a:off x="2639499" y="5612066"/>
            <a:ext cx="6392352" cy="1257358"/>
            <a:chOff x="2236469" y="5384376"/>
            <a:chExt cx="7016063" cy="1380042"/>
          </a:xfrm>
        </p:grpSpPr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AB098A4A-89C2-3143-91E1-75C2A395A97C}"/>
                </a:ext>
              </a:extLst>
            </p:cNvPr>
            <p:cNvGrpSpPr/>
            <p:nvPr/>
          </p:nvGrpSpPr>
          <p:grpSpPr>
            <a:xfrm>
              <a:off x="8366534" y="5384376"/>
              <a:ext cx="885998" cy="731174"/>
              <a:chOff x="8366534" y="5384376"/>
              <a:chExt cx="885998" cy="731174"/>
            </a:xfrm>
          </p:grpSpPr>
          <p:sp>
            <p:nvSpPr>
              <p:cNvPr id="614" name="Rounded Rectangle 613">
                <a:extLst>
                  <a:ext uri="{FF2B5EF4-FFF2-40B4-BE49-F238E27FC236}">
                    <a16:creationId xmlns:a16="http://schemas.microsoft.com/office/drawing/2014/main" id="{DA22F085-6E9E-554A-9DF7-A889FCC0C731}"/>
                  </a:ext>
                </a:extLst>
              </p:cNvPr>
              <p:cNvSpPr/>
              <p:nvPr/>
            </p:nvSpPr>
            <p:spPr bwMode="auto">
              <a:xfrm>
                <a:off x="8366534" y="5708487"/>
                <a:ext cx="885998" cy="407063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Radiology &amp; Imaging</a:t>
                </a:r>
              </a:p>
            </p:txBody>
          </p:sp>
          <p:pic>
            <p:nvPicPr>
              <p:cNvPr id="615" name="Picture 32" descr="Untitled.png">
                <a:extLst>
                  <a:ext uri="{FF2B5EF4-FFF2-40B4-BE49-F238E27FC236}">
                    <a16:creationId xmlns:a16="http://schemas.microsoft.com/office/drawing/2014/main" id="{1D21F6E3-EA45-624E-B8A5-21252CC9B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5866" y="5384376"/>
                <a:ext cx="492336" cy="332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273B3F72-E0CD-974D-B917-10B0BAF48897}"/>
                </a:ext>
              </a:extLst>
            </p:cNvPr>
            <p:cNvGrpSpPr/>
            <p:nvPr/>
          </p:nvGrpSpPr>
          <p:grpSpPr>
            <a:xfrm>
              <a:off x="6858085" y="6085959"/>
              <a:ext cx="603970" cy="606779"/>
              <a:chOff x="2556565" y="6056707"/>
              <a:chExt cx="603970" cy="606779"/>
            </a:xfrm>
          </p:grpSpPr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7C0273BA-0D22-2348-A82A-6F3988C0E08B}"/>
                  </a:ext>
                </a:extLst>
              </p:cNvPr>
              <p:cNvGrpSpPr/>
              <p:nvPr/>
            </p:nvGrpSpPr>
            <p:grpSpPr>
              <a:xfrm>
                <a:off x="2556565" y="6056707"/>
                <a:ext cx="434564" cy="409181"/>
                <a:chOff x="-667023" y="4801646"/>
                <a:chExt cx="919913" cy="866177"/>
              </a:xfrm>
            </p:grpSpPr>
            <p:pic>
              <p:nvPicPr>
                <p:cNvPr id="612" name="Picture 611">
                  <a:extLst>
                    <a:ext uri="{FF2B5EF4-FFF2-40B4-BE49-F238E27FC236}">
                      <a16:creationId xmlns:a16="http://schemas.microsoft.com/office/drawing/2014/main" id="{75E6F922-5050-D94A-AF96-362FB5D088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77926" y="4801646"/>
                  <a:ext cx="530816" cy="530818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scene3d>
                  <a:camera prst="isometricOffAxis2Lef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613" name="Picture 612">
                  <a:extLst>
                    <a:ext uri="{FF2B5EF4-FFF2-40B4-BE49-F238E27FC236}">
                      <a16:creationId xmlns:a16="http://schemas.microsoft.com/office/drawing/2014/main" id="{1882991F-D2E9-B945-9F75-3AD4B557F8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7023" y="4889628"/>
                  <a:ext cx="778192" cy="778195"/>
                </a:xfrm>
                <a:prstGeom prst="rect">
                  <a:avLst/>
                </a:prstGeom>
              </p:spPr>
            </p:pic>
          </p:grpSp>
          <p:sp>
            <p:nvSpPr>
              <p:cNvPr id="611" name="Rounded Rectangle 610">
                <a:extLst>
                  <a:ext uri="{FF2B5EF4-FFF2-40B4-BE49-F238E27FC236}">
                    <a16:creationId xmlns:a16="http://schemas.microsoft.com/office/drawing/2014/main" id="{28AFC215-FC5A-7849-B1F0-C37EADD5E76A}"/>
                  </a:ext>
                </a:extLst>
              </p:cNvPr>
              <p:cNvSpPr/>
              <p:nvPr/>
            </p:nvSpPr>
            <p:spPr bwMode="auto">
              <a:xfrm>
                <a:off x="2622393" y="6431469"/>
                <a:ext cx="538142" cy="232017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Labs</a:t>
                </a:r>
              </a:p>
            </p:txBody>
          </p:sp>
        </p:grpSp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CC287248-61CC-1E42-A863-DD3007F08986}"/>
                </a:ext>
              </a:extLst>
            </p:cNvPr>
            <p:cNvGrpSpPr/>
            <p:nvPr/>
          </p:nvGrpSpPr>
          <p:grpSpPr>
            <a:xfrm>
              <a:off x="7199097" y="5835415"/>
              <a:ext cx="960242" cy="588821"/>
              <a:chOff x="3280130" y="5951495"/>
              <a:chExt cx="960242" cy="588821"/>
            </a:xfrm>
          </p:grpSpPr>
          <p:pic>
            <p:nvPicPr>
              <p:cNvPr id="608" name="Picture 607">
                <a:extLst>
                  <a:ext uri="{FF2B5EF4-FFF2-40B4-BE49-F238E27FC236}">
                    <a16:creationId xmlns:a16="http://schemas.microsoft.com/office/drawing/2014/main" id="{3221B313-DCB3-834B-8D6D-DCFFBEFB6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23537" y="5951495"/>
                <a:ext cx="407863" cy="465210"/>
              </a:xfrm>
              <a:prstGeom prst="rect">
                <a:avLst/>
              </a:prstGeom>
            </p:spPr>
          </p:pic>
          <p:sp>
            <p:nvSpPr>
              <p:cNvPr id="609" name="Rounded Rectangle 203">
                <a:extLst>
                  <a:ext uri="{FF2B5EF4-FFF2-40B4-BE49-F238E27FC236}">
                    <a16:creationId xmlns:a16="http://schemas.microsoft.com/office/drawing/2014/main" id="{65D633A0-2B5C-2447-B026-DEFCFBF57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130" y="6365497"/>
                <a:ext cx="960242" cy="174819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EMR &amp;</a:t>
                </a:r>
              </a:p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Clinical </a:t>
                </a:r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1280C4FF-1FA7-2049-9874-3F3149F16F7C}"/>
                </a:ext>
              </a:extLst>
            </p:cNvPr>
            <p:cNvGrpSpPr/>
            <p:nvPr/>
          </p:nvGrpSpPr>
          <p:grpSpPr>
            <a:xfrm>
              <a:off x="6215388" y="6161268"/>
              <a:ext cx="774021" cy="603150"/>
              <a:chOff x="1454375" y="6043139"/>
              <a:chExt cx="774021" cy="603150"/>
            </a:xfrm>
          </p:grpSpPr>
          <p:sp>
            <p:nvSpPr>
              <p:cNvPr id="606" name="Rounded Rectangle 605">
                <a:extLst>
                  <a:ext uri="{FF2B5EF4-FFF2-40B4-BE49-F238E27FC236}">
                    <a16:creationId xmlns:a16="http://schemas.microsoft.com/office/drawing/2014/main" id="{4C2EAB08-6450-CF4F-8E2F-F170884880F3}"/>
                  </a:ext>
                </a:extLst>
              </p:cNvPr>
              <p:cNvSpPr/>
              <p:nvPr/>
            </p:nvSpPr>
            <p:spPr bwMode="auto">
              <a:xfrm>
                <a:off x="1454375" y="6345910"/>
                <a:ext cx="774021" cy="300379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Pharmacy</a:t>
                </a:r>
              </a:p>
            </p:txBody>
          </p:sp>
          <p:pic>
            <p:nvPicPr>
              <p:cNvPr id="607" name="Picture 77" descr="Pharmacies.jpg">
                <a:extLst>
                  <a:ext uri="{FF2B5EF4-FFF2-40B4-BE49-F238E27FC236}">
                    <a16:creationId xmlns:a16="http://schemas.microsoft.com/office/drawing/2014/main" id="{174140A6-6A9F-F74C-8500-E288BE36E3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8540" y="6043139"/>
                <a:ext cx="295913" cy="293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2E943FB9-A6EB-F742-A2B4-4714EFDF5BBA}"/>
                </a:ext>
              </a:extLst>
            </p:cNvPr>
            <p:cNvGrpSpPr/>
            <p:nvPr/>
          </p:nvGrpSpPr>
          <p:grpSpPr>
            <a:xfrm>
              <a:off x="7887709" y="5548168"/>
              <a:ext cx="658132" cy="776162"/>
              <a:chOff x="814526" y="5401636"/>
              <a:chExt cx="935118" cy="1102824"/>
            </a:xfrm>
          </p:grpSpPr>
          <p:sp>
            <p:nvSpPr>
              <p:cNvPr id="602" name="Rounded Rectangle 203">
                <a:extLst>
                  <a:ext uri="{FF2B5EF4-FFF2-40B4-BE49-F238E27FC236}">
                    <a16:creationId xmlns:a16="http://schemas.microsoft.com/office/drawing/2014/main" id="{D0834B15-7F68-1C4A-887B-D16EC79F4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526" y="6225221"/>
                <a:ext cx="935118" cy="279239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Claims/</a:t>
                </a:r>
              </a:p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Admin</a:t>
                </a:r>
              </a:p>
            </p:txBody>
          </p:sp>
          <p:grpSp>
            <p:nvGrpSpPr>
              <p:cNvPr id="603" name="Group 602">
                <a:extLst>
                  <a:ext uri="{FF2B5EF4-FFF2-40B4-BE49-F238E27FC236}">
                    <a16:creationId xmlns:a16="http://schemas.microsoft.com/office/drawing/2014/main" id="{0CDF045F-B1AB-2844-9186-2AD113D2A7C7}"/>
                  </a:ext>
                </a:extLst>
              </p:cNvPr>
              <p:cNvGrpSpPr/>
              <p:nvPr/>
            </p:nvGrpSpPr>
            <p:grpSpPr>
              <a:xfrm>
                <a:off x="884634" y="5401636"/>
                <a:ext cx="686072" cy="934784"/>
                <a:chOff x="919686" y="5358772"/>
                <a:chExt cx="686072" cy="934784"/>
              </a:xfrm>
            </p:grpSpPr>
            <p:pic>
              <p:nvPicPr>
                <p:cNvPr id="604" name="Picture 603">
                  <a:extLst>
                    <a:ext uri="{FF2B5EF4-FFF2-40B4-BE49-F238E27FC236}">
                      <a16:creationId xmlns:a16="http://schemas.microsoft.com/office/drawing/2014/main" id="{0022051C-F705-7A4B-A356-9DD9AFB733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7665" y="5358772"/>
                  <a:ext cx="388093" cy="482543"/>
                </a:xfrm>
                <a:prstGeom prst="rect">
                  <a:avLst/>
                </a:prstGeom>
              </p:spPr>
            </p:pic>
            <p:pic>
              <p:nvPicPr>
                <p:cNvPr id="605" name="Picture 604">
                  <a:extLst>
                    <a:ext uri="{FF2B5EF4-FFF2-40B4-BE49-F238E27FC236}">
                      <a16:creationId xmlns:a16="http://schemas.microsoft.com/office/drawing/2014/main" id="{8FE7B578-2927-B546-942B-72CCE47950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9686" y="5619215"/>
                  <a:ext cx="674341" cy="67434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684C1B8D-0F70-304E-8807-71E9CE50F29B}"/>
                </a:ext>
              </a:extLst>
            </p:cNvPr>
            <p:cNvGrpSpPr/>
            <p:nvPr/>
          </p:nvGrpSpPr>
          <p:grpSpPr>
            <a:xfrm>
              <a:off x="5613180" y="6172635"/>
              <a:ext cx="658132" cy="520287"/>
              <a:chOff x="8326765" y="5469723"/>
              <a:chExt cx="658132" cy="520287"/>
            </a:xfrm>
          </p:grpSpPr>
          <p:pic>
            <p:nvPicPr>
              <p:cNvPr id="600" name="Picture 599">
                <a:extLst>
                  <a:ext uri="{FF2B5EF4-FFF2-40B4-BE49-F238E27FC236}">
                    <a16:creationId xmlns:a16="http://schemas.microsoft.com/office/drawing/2014/main" id="{3AF49A58-CB42-4246-8677-DE79DD07A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77000" y="5469723"/>
                <a:ext cx="338254" cy="338254"/>
              </a:xfrm>
              <a:prstGeom prst="rect">
                <a:avLst/>
              </a:prstGeom>
            </p:spPr>
          </p:pic>
          <p:sp>
            <p:nvSpPr>
              <p:cNvPr id="601" name="Rounded Rectangle 203">
                <a:extLst>
                  <a:ext uri="{FF2B5EF4-FFF2-40B4-BE49-F238E27FC236}">
                    <a16:creationId xmlns:a16="http://schemas.microsoft.com/office/drawing/2014/main" id="{2C173568-A029-4148-A9D5-5DDB34B45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6765" y="5793483"/>
                <a:ext cx="658132" cy="19652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Genomic</a:t>
                </a:r>
              </a:p>
            </p:txBody>
          </p:sp>
        </p:grp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986BE0A8-C050-8B44-AB5F-050685723F00}"/>
                </a:ext>
              </a:extLst>
            </p:cNvPr>
            <p:cNvGrpSpPr/>
            <p:nvPr/>
          </p:nvGrpSpPr>
          <p:grpSpPr>
            <a:xfrm>
              <a:off x="5040733" y="6169774"/>
              <a:ext cx="651498" cy="553206"/>
              <a:chOff x="5040733" y="6169774"/>
              <a:chExt cx="651498" cy="553206"/>
            </a:xfrm>
          </p:grpSpPr>
          <p:sp>
            <p:nvSpPr>
              <p:cNvPr id="598" name="Rounded Rectangle 597">
                <a:extLst>
                  <a:ext uri="{FF2B5EF4-FFF2-40B4-BE49-F238E27FC236}">
                    <a16:creationId xmlns:a16="http://schemas.microsoft.com/office/drawing/2014/main" id="{2ADD1B6F-F808-CE47-830C-6FF4569F609F}"/>
                  </a:ext>
                </a:extLst>
              </p:cNvPr>
              <p:cNvSpPr/>
              <p:nvPr/>
            </p:nvSpPr>
            <p:spPr bwMode="auto">
              <a:xfrm>
                <a:off x="5040733" y="6487235"/>
                <a:ext cx="651498" cy="235745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Device</a:t>
                </a:r>
              </a:p>
            </p:txBody>
          </p:sp>
          <p:pic>
            <p:nvPicPr>
              <p:cNvPr id="599" name="Picture 598">
                <a:extLst>
                  <a:ext uri="{FF2B5EF4-FFF2-40B4-BE49-F238E27FC236}">
                    <a16:creationId xmlns:a16="http://schemas.microsoft.com/office/drawing/2014/main" id="{0FAAF1F2-A795-494C-9B63-16A9F5525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24248" y="6169774"/>
                <a:ext cx="317108" cy="311610"/>
              </a:xfrm>
              <a:prstGeom prst="rect">
                <a:avLst/>
              </a:prstGeom>
            </p:spPr>
          </p:pic>
        </p:grpSp>
        <p:sp>
          <p:nvSpPr>
            <p:cNvPr id="587" name="Rounded Rectangle 586">
              <a:extLst>
                <a:ext uri="{FF2B5EF4-FFF2-40B4-BE49-F238E27FC236}">
                  <a16:creationId xmlns:a16="http://schemas.microsoft.com/office/drawing/2014/main" id="{875201CF-4D82-1848-B8F5-3D3951D08ACA}"/>
                </a:ext>
              </a:extLst>
            </p:cNvPr>
            <p:cNvSpPr/>
            <p:nvPr/>
          </p:nvSpPr>
          <p:spPr bwMode="auto">
            <a:xfrm>
              <a:off x="2842999" y="6255573"/>
              <a:ext cx="983010" cy="25261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/>
            <a:lstStyle/>
            <a:p>
              <a:pPr algn="ctr">
                <a:defRPr/>
              </a:pPr>
              <a:r>
                <a:rPr lang="en-US" sz="1100" b="1">
                  <a:solidFill>
                    <a:schemeClr val="accent1"/>
                  </a:solidFill>
                  <a:cs typeface="Arial Narrow"/>
                </a:rPr>
                <a:t>Demographics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07E3BBF9-7790-5F41-8A1F-4C8CADF8D721}"/>
                </a:ext>
              </a:extLst>
            </p:cNvPr>
            <p:cNvGrpSpPr/>
            <p:nvPr/>
          </p:nvGrpSpPr>
          <p:grpSpPr>
            <a:xfrm>
              <a:off x="4312319" y="6123179"/>
              <a:ext cx="885998" cy="565440"/>
              <a:chOff x="4312319" y="6123179"/>
              <a:chExt cx="885998" cy="565440"/>
            </a:xfrm>
          </p:grpSpPr>
          <p:sp>
            <p:nvSpPr>
              <p:cNvPr id="596" name="Rounded Rectangle 595">
                <a:extLst>
                  <a:ext uri="{FF2B5EF4-FFF2-40B4-BE49-F238E27FC236}">
                    <a16:creationId xmlns:a16="http://schemas.microsoft.com/office/drawing/2014/main" id="{DDF14A86-0532-A647-B53E-2E5BF1394552}"/>
                  </a:ext>
                </a:extLst>
              </p:cNvPr>
              <p:cNvSpPr/>
              <p:nvPr/>
            </p:nvSpPr>
            <p:spPr bwMode="auto">
              <a:xfrm>
                <a:off x="4312319" y="6466442"/>
                <a:ext cx="885998" cy="222177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HR/Payroll</a:t>
                </a:r>
              </a:p>
            </p:txBody>
          </p:sp>
          <p:pic>
            <p:nvPicPr>
              <p:cNvPr id="597" name="Picture 596">
                <a:extLst>
                  <a:ext uri="{FF2B5EF4-FFF2-40B4-BE49-F238E27FC236}">
                    <a16:creationId xmlns:a16="http://schemas.microsoft.com/office/drawing/2014/main" id="{6CB91D3C-E7AD-A744-B677-4B8DB667C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3332" y="6123179"/>
                <a:ext cx="329219" cy="332877"/>
              </a:xfrm>
              <a:prstGeom prst="rect">
                <a:avLst/>
              </a:prstGeom>
            </p:spPr>
          </p:pic>
        </p:grp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165C3453-CB07-854A-9D8C-5AAB3073A1B1}"/>
                </a:ext>
              </a:extLst>
            </p:cNvPr>
            <p:cNvGrpSpPr/>
            <p:nvPr/>
          </p:nvGrpSpPr>
          <p:grpSpPr>
            <a:xfrm>
              <a:off x="3829383" y="5976234"/>
              <a:ext cx="570402" cy="484235"/>
              <a:chOff x="3829383" y="6039734"/>
              <a:chExt cx="570402" cy="484235"/>
            </a:xfrm>
          </p:grpSpPr>
          <p:sp>
            <p:nvSpPr>
              <p:cNvPr id="594" name="Rounded Rectangle 203">
                <a:extLst>
                  <a:ext uri="{FF2B5EF4-FFF2-40B4-BE49-F238E27FC236}">
                    <a16:creationId xmlns:a16="http://schemas.microsoft.com/office/drawing/2014/main" id="{41A8A348-527F-4C4E-8E03-54D2301AD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9383" y="6327442"/>
                <a:ext cx="570402" cy="19652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Online</a:t>
                </a:r>
              </a:p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Profiles</a:t>
                </a:r>
              </a:p>
            </p:txBody>
          </p:sp>
          <p:pic>
            <p:nvPicPr>
              <p:cNvPr id="595" name="Picture 594">
                <a:extLst>
                  <a:ext uri="{FF2B5EF4-FFF2-40B4-BE49-F238E27FC236}">
                    <a16:creationId xmlns:a16="http://schemas.microsoft.com/office/drawing/2014/main" id="{CA4C3DB9-14A1-1F4C-85AC-622F10B40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5904" y="6039734"/>
                <a:ext cx="324164" cy="320249"/>
              </a:xfrm>
              <a:prstGeom prst="rect">
                <a:avLst/>
              </a:prstGeom>
            </p:spPr>
          </p:pic>
        </p:grpSp>
        <p:grpSp>
          <p:nvGrpSpPr>
            <p:cNvPr id="590" name="Group 589">
              <a:extLst>
                <a:ext uri="{FF2B5EF4-FFF2-40B4-BE49-F238E27FC236}">
                  <a16:creationId xmlns:a16="http://schemas.microsoft.com/office/drawing/2014/main" id="{2845212D-E778-1748-B060-01D3AAEB3347}"/>
                </a:ext>
              </a:extLst>
            </p:cNvPr>
            <p:cNvGrpSpPr/>
            <p:nvPr/>
          </p:nvGrpSpPr>
          <p:grpSpPr>
            <a:xfrm>
              <a:off x="2236469" y="5620191"/>
              <a:ext cx="1292554" cy="682494"/>
              <a:chOff x="2236469" y="5620191"/>
              <a:chExt cx="1292554" cy="682494"/>
            </a:xfrm>
          </p:grpSpPr>
          <p:pic>
            <p:nvPicPr>
              <p:cNvPr id="591" name="Picture 590">
                <a:extLst>
                  <a:ext uri="{FF2B5EF4-FFF2-40B4-BE49-F238E27FC236}">
                    <a16:creationId xmlns:a16="http://schemas.microsoft.com/office/drawing/2014/main" id="{5B60BE93-2296-7E44-843D-D640EBF9A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0544" y="5930229"/>
                <a:ext cx="308479" cy="311503"/>
              </a:xfrm>
              <a:prstGeom prst="rect">
                <a:avLst/>
              </a:prstGeom>
            </p:spPr>
          </p:pic>
          <p:sp>
            <p:nvSpPr>
              <p:cNvPr id="592" name="Rounded Rectangle 591">
                <a:extLst>
                  <a:ext uri="{FF2B5EF4-FFF2-40B4-BE49-F238E27FC236}">
                    <a16:creationId xmlns:a16="http://schemas.microsoft.com/office/drawing/2014/main" id="{BCE3E938-61C9-FA4E-B71D-0D46B9890E65}"/>
                  </a:ext>
                </a:extLst>
              </p:cNvPr>
              <p:cNvSpPr/>
              <p:nvPr/>
            </p:nvSpPr>
            <p:spPr bwMode="auto">
              <a:xfrm>
                <a:off x="2236469" y="5895622"/>
                <a:ext cx="968095" cy="407063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Government</a:t>
                </a:r>
              </a:p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Records</a:t>
                </a:r>
              </a:p>
            </p:txBody>
          </p:sp>
          <p:pic>
            <p:nvPicPr>
              <p:cNvPr id="593" name="Picture 592">
                <a:extLst>
                  <a:ext uri="{FF2B5EF4-FFF2-40B4-BE49-F238E27FC236}">
                    <a16:creationId xmlns:a16="http://schemas.microsoft.com/office/drawing/2014/main" id="{2354BB9E-3339-1342-9A16-BE8B147EE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8845" y="5620191"/>
                <a:ext cx="333917" cy="327969"/>
              </a:xfrm>
              <a:prstGeom prst="rect">
                <a:avLst/>
              </a:prstGeom>
            </p:spPr>
          </p:pic>
        </p:grp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48175E55-D5BC-A842-87E5-DFFEB011D387}"/>
              </a:ext>
            </a:extLst>
          </p:cNvPr>
          <p:cNvGrpSpPr/>
          <p:nvPr/>
        </p:nvGrpSpPr>
        <p:grpSpPr>
          <a:xfrm>
            <a:off x="4538499" y="3361140"/>
            <a:ext cx="3192389" cy="1212809"/>
            <a:chOff x="4388138" y="3746973"/>
            <a:chExt cx="3192389" cy="1212809"/>
          </a:xfrm>
        </p:grpSpPr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0C3812F8-F09B-4D4D-99B4-EB86DD25677E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76A92674-24F5-684B-A2DF-343D9F690597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C92740F8-6EBA-E946-92B8-1F93E822D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459" name="Oval 458">
                  <a:extLst>
                    <a:ext uri="{FF2B5EF4-FFF2-40B4-BE49-F238E27FC236}">
                      <a16:creationId xmlns:a16="http://schemas.microsoft.com/office/drawing/2014/main" id="{CDBE267A-A12B-F24B-8F51-D30A53AFB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A9A77C42-0959-6041-BF0D-4228AB69B181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Data Network</a:t>
                </a:r>
              </a:p>
            </p:txBody>
          </p:sp>
        </p:grp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A3C0DA3B-95B1-F34E-851C-C5E6E07AD63F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583667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55F9F04-51AA-914B-A96F-F2F5FC95457C}"/>
              </a:ext>
            </a:extLst>
          </p:cNvPr>
          <p:cNvSpPr txBox="1"/>
          <p:nvPr/>
        </p:nvSpPr>
        <p:spPr>
          <a:xfrm>
            <a:off x="3014230" y="2486003"/>
            <a:ext cx="1932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15983" y="-8294"/>
            <a:ext cx="347222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Personal Privacy Network</a:t>
            </a: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4ACD6B25-F0EF-7045-B74B-61D8A642D6F0}"/>
              </a:ext>
            </a:extLst>
          </p:cNvPr>
          <p:cNvSpPr/>
          <p:nvPr/>
        </p:nvSpPr>
        <p:spPr>
          <a:xfrm>
            <a:off x="6190755" y="2934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FFB3CBC-31A8-8546-AC7D-18159AC0C130}"/>
              </a:ext>
            </a:extLst>
          </p:cNvPr>
          <p:cNvSpPr/>
          <p:nvPr/>
        </p:nvSpPr>
        <p:spPr>
          <a:xfrm>
            <a:off x="5675030" y="292619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7050475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293DF818-8F1A-9440-8EA5-FECD3B8A04CD}"/>
              </a:ext>
            </a:extLst>
          </p:cNvPr>
          <p:cNvSpPr/>
          <p:nvPr/>
        </p:nvSpPr>
        <p:spPr>
          <a:xfrm>
            <a:off x="4788937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7ABA1F-E332-9843-9E67-6283AEBFD7E9}"/>
              </a:ext>
            </a:extLst>
          </p:cNvPr>
          <p:cNvGrpSpPr/>
          <p:nvPr/>
        </p:nvGrpSpPr>
        <p:grpSpPr>
          <a:xfrm>
            <a:off x="4547399" y="2967017"/>
            <a:ext cx="3192389" cy="1212809"/>
            <a:chOff x="4388138" y="3746973"/>
            <a:chExt cx="3192389" cy="121280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8322EB1-56A1-1247-9873-12F345331C52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6B3EFD9-2B93-4E42-A0D8-0461834B697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98A67F5-6BDE-8E4B-9009-1CE0A7FFD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BDD53966-ED0B-8E4D-8921-F3A17235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6CC87EC-BCE6-1B4A-B4A5-04CD415BA20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750F843-696D-6942-9501-DE0D9294C517}"/>
                </a:ext>
              </a:extLst>
            </p:cNvPr>
            <p:cNvSpPr txBox="1"/>
            <p:nvPr/>
          </p:nvSpPr>
          <p:spPr>
            <a:xfrm>
              <a:off x="4571576" y="3773483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sp>
        <p:nvSpPr>
          <p:cNvPr id="346" name="Oval 345">
            <a:extLst>
              <a:ext uri="{FF2B5EF4-FFF2-40B4-BE49-F238E27FC236}">
                <a16:creationId xmlns:a16="http://schemas.microsoft.com/office/drawing/2014/main" id="{0EADB205-1327-CC41-9162-70F2247CB737}"/>
              </a:ext>
            </a:extLst>
          </p:cNvPr>
          <p:cNvSpPr/>
          <p:nvPr/>
        </p:nvSpPr>
        <p:spPr>
          <a:xfrm>
            <a:off x="4639008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E46078A-FCC2-C440-B68C-2511A1FFA021}"/>
              </a:ext>
            </a:extLst>
          </p:cNvPr>
          <p:cNvSpPr/>
          <p:nvPr/>
        </p:nvSpPr>
        <p:spPr>
          <a:xfrm>
            <a:off x="2996998" y="32603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2F25AD18-6CED-FD42-81CD-B52A76C2B3EC}"/>
              </a:ext>
            </a:extLst>
          </p:cNvPr>
          <p:cNvSpPr/>
          <p:nvPr/>
        </p:nvSpPr>
        <p:spPr>
          <a:xfrm>
            <a:off x="9190166" y="250385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FE75A2B5-7FB8-ED42-BF9C-ACCFCE1326BA}"/>
              </a:ext>
            </a:extLst>
          </p:cNvPr>
          <p:cNvSpPr/>
          <p:nvPr/>
        </p:nvSpPr>
        <p:spPr>
          <a:xfrm>
            <a:off x="9213862" y="3237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57E108D4-3D34-D647-A942-0850232EC46D}"/>
              </a:ext>
            </a:extLst>
          </p:cNvPr>
          <p:cNvSpPr/>
          <p:nvPr/>
        </p:nvSpPr>
        <p:spPr>
          <a:xfrm>
            <a:off x="7189880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31E0C0DF-BC15-5247-BBBE-F2D8CB5DD083}"/>
              </a:ext>
            </a:extLst>
          </p:cNvPr>
          <p:cNvGrpSpPr/>
          <p:nvPr/>
        </p:nvGrpSpPr>
        <p:grpSpPr>
          <a:xfrm>
            <a:off x="850555" y="2931691"/>
            <a:ext cx="2271380" cy="1139045"/>
            <a:chOff x="1602518" y="2778105"/>
            <a:chExt cx="2271380" cy="1139045"/>
          </a:xfrm>
        </p:grpSpPr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58C0DB53-3821-7447-B325-C68FF2E56E93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A369F0-8612-5E49-8FCC-738C06187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57700AED-A46A-9645-B41D-B2F03A64E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4F8D865D-6A4F-E441-A2BE-C7875987FFF9}"/>
                </a:ext>
              </a:extLst>
            </p:cNvPr>
            <p:cNvSpPr txBox="1"/>
            <p:nvPr/>
          </p:nvSpPr>
          <p:spPr>
            <a:xfrm>
              <a:off x="1602518" y="277810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D0593D20-DCED-0F40-B739-01CBF1E979B3}"/>
              </a:ext>
            </a:extLst>
          </p:cNvPr>
          <p:cNvGrpSpPr/>
          <p:nvPr/>
        </p:nvGrpSpPr>
        <p:grpSpPr>
          <a:xfrm>
            <a:off x="938751" y="4456421"/>
            <a:ext cx="2271380" cy="1141787"/>
            <a:chOff x="1803823" y="4341534"/>
            <a:chExt cx="2271380" cy="1141787"/>
          </a:xfrm>
        </p:grpSpPr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F2C9907B-4A64-C842-B682-23CDFBB2947B}"/>
                </a:ext>
              </a:extLst>
            </p:cNvPr>
            <p:cNvGrpSpPr/>
            <p:nvPr/>
          </p:nvGrpSpPr>
          <p:grpSpPr>
            <a:xfrm>
              <a:off x="2236777" y="4943473"/>
              <a:ext cx="1421003" cy="539848"/>
              <a:chOff x="3692984" y="10767678"/>
              <a:chExt cx="4323725" cy="1387437"/>
            </a:xfrm>
          </p:grpSpPr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53D0399E-DDDA-1247-AD75-FD2AA6C07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1DB183FE-4166-3D4B-8B9F-B8F917D3F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9727EDFE-6439-6746-8521-7672F139F097}"/>
                </a:ext>
              </a:extLst>
            </p:cNvPr>
            <p:cNvSpPr txBox="1"/>
            <p:nvPr/>
          </p:nvSpPr>
          <p:spPr>
            <a:xfrm>
              <a:off x="1803823" y="434153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64B0590F-318B-9643-B754-EFAB0C626E33}"/>
              </a:ext>
            </a:extLst>
          </p:cNvPr>
          <p:cNvGrpSpPr/>
          <p:nvPr/>
        </p:nvGrpSpPr>
        <p:grpSpPr>
          <a:xfrm>
            <a:off x="7080114" y="1050345"/>
            <a:ext cx="2271380" cy="1143831"/>
            <a:chOff x="6247648" y="987536"/>
            <a:chExt cx="2271380" cy="1143831"/>
          </a:xfrm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5DB65EE9-CEC6-3947-9382-F183B6D2F5F4}"/>
                </a:ext>
              </a:extLst>
            </p:cNvPr>
            <p:cNvGrpSpPr/>
            <p:nvPr/>
          </p:nvGrpSpPr>
          <p:grpSpPr>
            <a:xfrm>
              <a:off x="6686026" y="1591519"/>
              <a:ext cx="1421003" cy="539848"/>
              <a:chOff x="3692984" y="10767678"/>
              <a:chExt cx="4323725" cy="1387437"/>
            </a:xfrm>
          </p:grpSpPr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E8C092E2-8425-F542-8340-902B1D2D5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89425448-0D5B-0344-981C-797FDECFA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7DBE8D46-7436-2142-BB2F-C63A5FBA1FC7}"/>
                </a:ext>
              </a:extLst>
            </p:cNvPr>
            <p:cNvSpPr txBox="1"/>
            <p:nvPr/>
          </p:nvSpPr>
          <p:spPr>
            <a:xfrm>
              <a:off x="6247648" y="987536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BFECA45B-21D2-9A45-BE69-A6C4CEE1FFF3}"/>
              </a:ext>
            </a:extLst>
          </p:cNvPr>
          <p:cNvGrpSpPr/>
          <p:nvPr/>
        </p:nvGrpSpPr>
        <p:grpSpPr>
          <a:xfrm>
            <a:off x="1814132" y="4170179"/>
            <a:ext cx="2271380" cy="1139517"/>
            <a:chOff x="1814132" y="4170179"/>
            <a:chExt cx="2271380" cy="1139517"/>
          </a:xfrm>
        </p:grpSpPr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C78CD8E2-DE49-7B43-9603-C13D1BA175DC}"/>
                </a:ext>
              </a:extLst>
            </p:cNvPr>
            <p:cNvGrpSpPr/>
            <p:nvPr/>
          </p:nvGrpSpPr>
          <p:grpSpPr>
            <a:xfrm>
              <a:off x="2236777" y="4769848"/>
              <a:ext cx="1421003" cy="539848"/>
              <a:chOff x="3692984" y="10767678"/>
              <a:chExt cx="4323725" cy="1387437"/>
            </a:xfrm>
          </p:grpSpPr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36ED62DD-45AF-4A48-9448-B6227E3FF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2C24ED9B-6793-464F-BC46-D39C2948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B687D305-BBE5-AD44-9797-393DB0EA3BBE}"/>
                </a:ext>
              </a:extLst>
            </p:cNvPr>
            <p:cNvSpPr txBox="1"/>
            <p:nvPr/>
          </p:nvSpPr>
          <p:spPr>
            <a:xfrm>
              <a:off x="1814132" y="4170179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4ED6EA9D-1B3D-C443-A1BB-204B0AFC9663}"/>
              </a:ext>
            </a:extLst>
          </p:cNvPr>
          <p:cNvGrpSpPr/>
          <p:nvPr/>
        </p:nvGrpSpPr>
        <p:grpSpPr>
          <a:xfrm>
            <a:off x="1592719" y="2604506"/>
            <a:ext cx="2271380" cy="1139019"/>
            <a:chOff x="1592719" y="2778131"/>
            <a:chExt cx="2271380" cy="1139019"/>
          </a:xfrm>
        </p:grpSpPr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4FB571F5-8842-3A49-9484-EA12D4A94BB0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D6963F46-7922-EF44-BE62-9E91CCBA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71E59EA7-413B-1349-880C-614728454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88FEAEB1-FAE1-0F49-AE16-CB8E08C5160E}"/>
                </a:ext>
              </a:extLst>
            </p:cNvPr>
            <p:cNvSpPr txBox="1"/>
            <p:nvPr/>
          </p:nvSpPr>
          <p:spPr>
            <a:xfrm>
              <a:off x="1592719" y="277813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0BB5464E-6384-B442-B0D5-E54A81DCB2B9}"/>
              </a:ext>
            </a:extLst>
          </p:cNvPr>
          <p:cNvGrpSpPr/>
          <p:nvPr/>
        </p:nvGrpSpPr>
        <p:grpSpPr>
          <a:xfrm>
            <a:off x="9285378" y="2913868"/>
            <a:ext cx="2271380" cy="1135362"/>
            <a:chOff x="8736738" y="2781788"/>
            <a:chExt cx="2271380" cy="1135362"/>
          </a:xfrm>
        </p:grpSpPr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CD003C68-B5DE-AD44-BC69-78E44429E6B8}"/>
                </a:ext>
              </a:extLst>
            </p:cNvPr>
            <p:cNvGrpSpPr/>
            <p:nvPr/>
          </p:nvGrpSpPr>
          <p:grpSpPr>
            <a:xfrm>
              <a:off x="9133057" y="3377302"/>
              <a:ext cx="1421003" cy="539848"/>
              <a:chOff x="3692984" y="10767678"/>
              <a:chExt cx="4323725" cy="1387437"/>
            </a:xfrm>
          </p:grpSpPr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4CB1CBBA-7D88-1346-A0D0-54BEC2486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5FEA5010-9A30-4542-B223-AAAF5DEF8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546" name="TextBox 545">
              <a:extLst>
                <a:ext uri="{FF2B5EF4-FFF2-40B4-BE49-F238E27FC236}">
                  <a16:creationId xmlns:a16="http://schemas.microsoft.com/office/drawing/2014/main" id="{F84A3F3B-6FAD-B742-AA51-28B20290883A}"/>
                </a:ext>
              </a:extLst>
            </p:cNvPr>
            <p:cNvSpPr txBox="1"/>
            <p:nvPr/>
          </p:nvSpPr>
          <p:spPr>
            <a:xfrm>
              <a:off x="8736738" y="2781788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5CA98B91-81CB-B84E-A5AD-65E2DC73206B}"/>
              </a:ext>
            </a:extLst>
          </p:cNvPr>
          <p:cNvGrpSpPr/>
          <p:nvPr/>
        </p:nvGrpSpPr>
        <p:grpSpPr>
          <a:xfrm>
            <a:off x="8731504" y="2612774"/>
            <a:ext cx="2271380" cy="1130751"/>
            <a:chOff x="8731504" y="2612774"/>
            <a:chExt cx="2271380" cy="1130751"/>
          </a:xfrm>
        </p:grpSpPr>
        <p:grpSp>
          <p:nvGrpSpPr>
            <p:cNvPr id="550" name="Group 549">
              <a:extLst>
                <a:ext uri="{FF2B5EF4-FFF2-40B4-BE49-F238E27FC236}">
                  <a16:creationId xmlns:a16="http://schemas.microsoft.com/office/drawing/2014/main" id="{E58434F2-5EE3-A340-AB02-0967E37F3FC2}"/>
                </a:ext>
              </a:extLst>
            </p:cNvPr>
            <p:cNvGrpSpPr/>
            <p:nvPr/>
          </p:nvGrpSpPr>
          <p:grpSpPr>
            <a:xfrm>
              <a:off x="9133057" y="3203677"/>
              <a:ext cx="1421003" cy="539848"/>
              <a:chOff x="3692984" y="10767678"/>
              <a:chExt cx="4323725" cy="1387437"/>
            </a:xfrm>
          </p:grpSpPr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0A7B7A2C-10EA-BD4F-978A-E00D96E8E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889B9A4E-DA37-0648-BBC0-C36093B91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633D1822-AD0A-C445-9218-E3E43A2CEDEC}"/>
                </a:ext>
              </a:extLst>
            </p:cNvPr>
            <p:cNvSpPr txBox="1"/>
            <p:nvPr/>
          </p:nvSpPr>
          <p:spPr>
            <a:xfrm>
              <a:off x="8731504" y="261277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9F3164B9-5314-A34A-A075-462709BB2576}"/>
              </a:ext>
            </a:extLst>
          </p:cNvPr>
          <p:cNvGrpSpPr/>
          <p:nvPr/>
        </p:nvGrpSpPr>
        <p:grpSpPr>
          <a:xfrm>
            <a:off x="6308314" y="817701"/>
            <a:ext cx="2271380" cy="1140041"/>
            <a:chOff x="6308314" y="817701"/>
            <a:chExt cx="2271380" cy="1140041"/>
          </a:xfrm>
        </p:grpSpPr>
        <p:grpSp>
          <p:nvGrpSpPr>
            <p:cNvPr id="555" name="Group 554">
              <a:extLst>
                <a:ext uri="{FF2B5EF4-FFF2-40B4-BE49-F238E27FC236}">
                  <a16:creationId xmlns:a16="http://schemas.microsoft.com/office/drawing/2014/main" id="{B1AC439D-2B23-9745-99DE-8876DDFBA6A9}"/>
                </a:ext>
              </a:extLst>
            </p:cNvPr>
            <p:cNvGrpSpPr/>
            <p:nvPr/>
          </p:nvGrpSpPr>
          <p:grpSpPr>
            <a:xfrm>
              <a:off x="6686026" y="1417894"/>
              <a:ext cx="1421003" cy="539848"/>
              <a:chOff x="3692984" y="10767678"/>
              <a:chExt cx="4323725" cy="1387437"/>
            </a:xfrm>
          </p:grpSpPr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CDAFD524-569F-6A4D-82B2-D26C2F726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FC1DF68A-779A-3245-A77D-5EE5CC611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556" name="TextBox 555">
              <a:extLst>
                <a:ext uri="{FF2B5EF4-FFF2-40B4-BE49-F238E27FC236}">
                  <a16:creationId xmlns:a16="http://schemas.microsoft.com/office/drawing/2014/main" id="{C995F9E6-1379-AC42-863E-6E4A1B1B768E}"/>
                </a:ext>
              </a:extLst>
            </p:cNvPr>
            <p:cNvSpPr txBox="1"/>
            <p:nvPr/>
          </p:nvSpPr>
          <p:spPr>
            <a:xfrm>
              <a:off x="6308314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4BABFD7F-7910-FB49-9EFE-12FDAFEA8AD4}"/>
              </a:ext>
            </a:extLst>
          </p:cNvPr>
          <p:cNvGrpSpPr/>
          <p:nvPr/>
        </p:nvGrpSpPr>
        <p:grpSpPr>
          <a:xfrm>
            <a:off x="2838780" y="1067686"/>
            <a:ext cx="2271380" cy="1141787"/>
            <a:chOff x="1803823" y="4341534"/>
            <a:chExt cx="2271380" cy="1141787"/>
          </a:xfrm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9C221F82-B513-D440-92FC-D936CBB8E1FE}"/>
                </a:ext>
              </a:extLst>
            </p:cNvPr>
            <p:cNvGrpSpPr/>
            <p:nvPr/>
          </p:nvGrpSpPr>
          <p:grpSpPr>
            <a:xfrm>
              <a:off x="2236777" y="4943473"/>
              <a:ext cx="1421003" cy="539848"/>
              <a:chOff x="3692984" y="10767678"/>
              <a:chExt cx="4323725" cy="1387437"/>
            </a:xfrm>
          </p:grpSpPr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C9590415-1698-3B47-BE3C-B913A33D9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6913C5E7-3D05-FD4E-B776-C4EB4972D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561" name="TextBox 560">
              <a:extLst>
                <a:ext uri="{FF2B5EF4-FFF2-40B4-BE49-F238E27FC236}">
                  <a16:creationId xmlns:a16="http://schemas.microsoft.com/office/drawing/2014/main" id="{BA9D4FC4-09EC-FE46-982A-EC666D3A9D3B}"/>
                </a:ext>
              </a:extLst>
            </p:cNvPr>
            <p:cNvSpPr txBox="1"/>
            <p:nvPr/>
          </p:nvSpPr>
          <p:spPr>
            <a:xfrm>
              <a:off x="1803823" y="434153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FD6BDA9B-954B-044B-BC18-B19EC2F6A89F}"/>
              </a:ext>
            </a:extLst>
          </p:cNvPr>
          <p:cNvGrpSpPr/>
          <p:nvPr/>
        </p:nvGrpSpPr>
        <p:grpSpPr>
          <a:xfrm>
            <a:off x="3713606" y="817701"/>
            <a:ext cx="2271380" cy="1140041"/>
            <a:chOff x="3713606" y="817701"/>
            <a:chExt cx="2271380" cy="1140041"/>
          </a:xfrm>
        </p:grpSpPr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94956188-05C8-0746-BE28-31B5887012B0}"/>
                </a:ext>
              </a:extLst>
            </p:cNvPr>
            <p:cNvGrpSpPr/>
            <p:nvPr/>
          </p:nvGrpSpPr>
          <p:grpSpPr>
            <a:xfrm>
              <a:off x="4115679" y="1417894"/>
              <a:ext cx="1421003" cy="539848"/>
              <a:chOff x="3692984" y="10767678"/>
              <a:chExt cx="4323725" cy="1387437"/>
            </a:xfrm>
          </p:grpSpPr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5160742B-F0BA-6D45-8BCB-53B8BD90D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6E9DB2EA-07E5-4E40-984F-CF2EC07F8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C16D7828-B2FA-A14E-A6B3-775266B78A3A}"/>
                </a:ext>
              </a:extLst>
            </p:cNvPr>
            <p:cNvSpPr txBox="1"/>
            <p:nvPr/>
          </p:nvSpPr>
          <p:spPr>
            <a:xfrm>
              <a:off x="3713606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40225C42-6ED0-9B4C-A647-D9B4C7D44109}"/>
              </a:ext>
            </a:extLst>
          </p:cNvPr>
          <p:cNvGrpSpPr/>
          <p:nvPr/>
        </p:nvGrpSpPr>
        <p:grpSpPr>
          <a:xfrm>
            <a:off x="8823582" y="4629679"/>
            <a:ext cx="2271380" cy="1130150"/>
            <a:chOff x="8275654" y="4497086"/>
            <a:chExt cx="2271380" cy="1130150"/>
          </a:xfrm>
        </p:grpSpPr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9CC287EE-8DC2-1847-95C4-C2CAFF9FCCB4}"/>
                </a:ext>
              </a:extLst>
            </p:cNvPr>
            <p:cNvGrpSpPr/>
            <p:nvPr/>
          </p:nvGrpSpPr>
          <p:grpSpPr>
            <a:xfrm>
              <a:off x="8677929" y="5087388"/>
              <a:ext cx="1421003" cy="539848"/>
              <a:chOff x="3692984" y="10767678"/>
              <a:chExt cx="4323725" cy="1387437"/>
            </a:xfrm>
          </p:grpSpPr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D8F6901F-40C5-AB48-9B20-24FD55335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BACE8AEF-46EB-554E-AAE4-D5B6C6F6B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9A06E76E-BBC0-6A42-A63F-232E83FCA08A}"/>
                </a:ext>
              </a:extLst>
            </p:cNvPr>
            <p:cNvSpPr txBox="1"/>
            <p:nvPr/>
          </p:nvSpPr>
          <p:spPr>
            <a:xfrm>
              <a:off x="8275654" y="4497086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id="{ADAA823F-6052-A749-9D96-736389396575}"/>
              </a:ext>
            </a:extLst>
          </p:cNvPr>
          <p:cNvGrpSpPr/>
          <p:nvPr/>
        </p:nvGrpSpPr>
        <p:grpSpPr>
          <a:xfrm>
            <a:off x="8304546" y="4326665"/>
            <a:ext cx="2271380" cy="1126946"/>
            <a:chOff x="8304546" y="4326665"/>
            <a:chExt cx="2271380" cy="1126946"/>
          </a:xfrm>
        </p:grpSpPr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36EDD66B-5BF8-6F47-9D44-58B7A46EEF2E}"/>
                </a:ext>
              </a:extLst>
            </p:cNvPr>
            <p:cNvGrpSpPr/>
            <p:nvPr/>
          </p:nvGrpSpPr>
          <p:grpSpPr>
            <a:xfrm>
              <a:off x="8677929" y="4913763"/>
              <a:ext cx="1421003" cy="539848"/>
              <a:chOff x="3692984" y="10767678"/>
              <a:chExt cx="4323725" cy="1387437"/>
            </a:xfrm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A952F424-5AEE-AA49-B8CB-BA58D03D0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738F44D6-FF25-8A43-A26D-97FE72E58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576" name="TextBox 575">
              <a:extLst>
                <a:ext uri="{FF2B5EF4-FFF2-40B4-BE49-F238E27FC236}">
                  <a16:creationId xmlns:a16="http://schemas.microsoft.com/office/drawing/2014/main" id="{BFCE81E3-7AC0-2241-AAAC-6454A705ED37}"/>
                </a:ext>
              </a:extLst>
            </p:cNvPr>
            <p:cNvSpPr txBox="1"/>
            <p:nvPr/>
          </p:nvSpPr>
          <p:spPr>
            <a:xfrm>
              <a:off x="8304546" y="432666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7A6BDD9-1BFE-034F-9085-8092B72FCD19}"/>
              </a:ext>
            </a:extLst>
          </p:cNvPr>
          <p:cNvGrpSpPr/>
          <p:nvPr/>
        </p:nvGrpSpPr>
        <p:grpSpPr>
          <a:xfrm>
            <a:off x="1642579" y="227157"/>
            <a:ext cx="8826347" cy="2762946"/>
            <a:chOff x="2644850" y="2246468"/>
            <a:chExt cx="3997362" cy="1686637"/>
          </a:xfrm>
        </p:grpSpPr>
        <p:sp>
          <p:nvSpPr>
            <p:cNvPr id="274" name="Cloud 273">
              <a:extLst>
                <a:ext uri="{FF2B5EF4-FFF2-40B4-BE49-F238E27FC236}">
                  <a16:creationId xmlns:a16="http://schemas.microsoft.com/office/drawing/2014/main" id="{46A766AE-628E-0248-92B1-6BF0B9897874}"/>
                </a:ext>
              </a:extLst>
            </p:cNvPr>
            <p:cNvSpPr/>
            <p:nvPr/>
          </p:nvSpPr>
          <p:spPr bwMode="auto">
            <a:xfrm>
              <a:off x="2644850" y="2257050"/>
              <a:ext cx="3997362" cy="1676055"/>
            </a:xfrm>
            <a:prstGeom prst="cloud">
              <a:avLst/>
            </a:prstGeom>
            <a:solidFill>
              <a:srgbClr val="FFFFFF"/>
            </a:solidFill>
            <a:ln w="19050" cap="flat" cmpd="sng" algn="ctr">
              <a:solidFill>
                <a:srgbClr val="FFFFFF">
                  <a:lumMod val="9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10191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275" name="Cloud 274">
              <a:extLst>
                <a:ext uri="{FF2B5EF4-FFF2-40B4-BE49-F238E27FC236}">
                  <a16:creationId xmlns:a16="http://schemas.microsoft.com/office/drawing/2014/main" id="{0C05E74A-B558-F545-9BE3-287A61192956}"/>
                </a:ext>
              </a:extLst>
            </p:cNvPr>
            <p:cNvSpPr/>
            <p:nvPr/>
          </p:nvSpPr>
          <p:spPr bwMode="auto">
            <a:xfrm>
              <a:off x="2644850" y="2246468"/>
              <a:ext cx="3997362" cy="1676055"/>
            </a:xfrm>
            <a:prstGeom prst="cloud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0191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616" name="Circular Arrow 615">
            <a:extLst>
              <a:ext uri="{FF2B5EF4-FFF2-40B4-BE49-F238E27FC236}">
                <a16:creationId xmlns:a16="http://schemas.microsoft.com/office/drawing/2014/main" id="{21354A5E-58D4-1B42-86FF-EC9113CFBAE3}"/>
              </a:ext>
            </a:extLst>
          </p:cNvPr>
          <p:cNvSpPr/>
          <p:nvPr/>
        </p:nvSpPr>
        <p:spPr>
          <a:xfrm rot="17776433" flipV="1">
            <a:off x="4194902" y="4880699"/>
            <a:ext cx="2851158" cy="3349274"/>
          </a:xfrm>
          <a:prstGeom prst="circularArrow">
            <a:avLst>
              <a:gd name="adj1" fmla="val 3412"/>
              <a:gd name="adj2" fmla="val 318678"/>
              <a:gd name="adj3" fmla="val 19569888"/>
              <a:gd name="adj4" fmla="val 18677469"/>
              <a:gd name="adj5" fmla="val 3587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617" name="Circular Arrow 616">
            <a:extLst>
              <a:ext uri="{FF2B5EF4-FFF2-40B4-BE49-F238E27FC236}">
                <a16:creationId xmlns:a16="http://schemas.microsoft.com/office/drawing/2014/main" id="{7017FE34-63E3-F842-A858-5B79DB1AA272}"/>
              </a:ext>
            </a:extLst>
          </p:cNvPr>
          <p:cNvSpPr/>
          <p:nvPr/>
        </p:nvSpPr>
        <p:spPr>
          <a:xfrm rot="17222700" flipV="1">
            <a:off x="4688767" y="4815544"/>
            <a:ext cx="2851158" cy="3349274"/>
          </a:xfrm>
          <a:prstGeom prst="circularArrow">
            <a:avLst>
              <a:gd name="adj1" fmla="val 3412"/>
              <a:gd name="adj2" fmla="val 317328"/>
              <a:gd name="adj3" fmla="val 19569888"/>
              <a:gd name="adj4" fmla="val 18461895"/>
              <a:gd name="adj5" fmla="val 3842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618" name="Circular Arrow 617">
            <a:extLst>
              <a:ext uri="{FF2B5EF4-FFF2-40B4-BE49-F238E27FC236}">
                <a16:creationId xmlns:a16="http://schemas.microsoft.com/office/drawing/2014/main" id="{64DFCFC3-236C-ED43-AB0B-67037C30B6A0}"/>
              </a:ext>
            </a:extLst>
          </p:cNvPr>
          <p:cNvSpPr/>
          <p:nvPr/>
        </p:nvSpPr>
        <p:spPr>
          <a:xfrm rot="15572326" flipV="1">
            <a:off x="5772307" y="4869908"/>
            <a:ext cx="2851158" cy="3349274"/>
          </a:xfrm>
          <a:prstGeom prst="circularArrow">
            <a:avLst>
              <a:gd name="adj1" fmla="val 3412"/>
              <a:gd name="adj2" fmla="val 303544"/>
              <a:gd name="adj3" fmla="val 19569888"/>
              <a:gd name="adj4" fmla="val 18154525"/>
              <a:gd name="adj5" fmla="val 3414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619" name="Circular Arrow 618">
            <a:extLst>
              <a:ext uri="{FF2B5EF4-FFF2-40B4-BE49-F238E27FC236}">
                <a16:creationId xmlns:a16="http://schemas.microsoft.com/office/drawing/2014/main" id="{0240FEFF-0C88-B94B-8A56-E95D09825EE1}"/>
              </a:ext>
            </a:extLst>
          </p:cNvPr>
          <p:cNvSpPr/>
          <p:nvPr/>
        </p:nvSpPr>
        <p:spPr>
          <a:xfrm rot="16448268" flipV="1">
            <a:off x="5229667" y="4889382"/>
            <a:ext cx="2851158" cy="3349274"/>
          </a:xfrm>
          <a:prstGeom prst="circularArrow">
            <a:avLst>
              <a:gd name="adj1" fmla="val 3412"/>
              <a:gd name="adj2" fmla="val 283263"/>
              <a:gd name="adj3" fmla="val 19569888"/>
              <a:gd name="adj4" fmla="val 18405390"/>
              <a:gd name="adj5" fmla="val 3294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620" name="Circular Arrow 619">
            <a:extLst>
              <a:ext uri="{FF2B5EF4-FFF2-40B4-BE49-F238E27FC236}">
                <a16:creationId xmlns:a16="http://schemas.microsoft.com/office/drawing/2014/main" id="{31A7F549-379D-B342-9144-75A7FD7DF6C0}"/>
              </a:ext>
            </a:extLst>
          </p:cNvPr>
          <p:cNvSpPr/>
          <p:nvPr/>
        </p:nvSpPr>
        <p:spPr>
          <a:xfrm rot="18732234" flipV="1">
            <a:off x="3637893" y="4621479"/>
            <a:ext cx="2851158" cy="3349274"/>
          </a:xfrm>
          <a:prstGeom prst="circularArrow">
            <a:avLst>
              <a:gd name="adj1" fmla="val 3412"/>
              <a:gd name="adj2" fmla="val 318678"/>
              <a:gd name="adj3" fmla="val 19569888"/>
              <a:gd name="adj4" fmla="val 18796357"/>
              <a:gd name="adj5" fmla="val 3587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621" name="Circular Arrow 620">
            <a:extLst>
              <a:ext uri="{FF2B5EF4-FFF2-40B4-BE49-F238E27FC236}">
                <a16:creationId xmlns:a16="http://schemas.microsoft.com/office/drawing/2014/main" id="{0DA06832-91B7-7949-98E0-D2DFFDC8F48D}"/>
              </a:ext>
            </a:extLst>
          </p:cNvPr>
          <p:cNvSpPr/>
          <p:nvPr/>
        </p:nvSpPr>
        <p:spPr>
          <a:xfrm rot="3823567" flipH="1" flipV="1">
            <a:off x="4978113" y="4941506"/>
            <a:ext cx="2851158" cy="3349274"/>
          </a:xfrm>
          <a:prstGeom prst="circularArrow">
            <a:avLst>
              <a:gd name="adj1" fmla="val 3412"/>
              <a:gd name="adj2" fmla="val 318678"/>
              <a:gd name="adj3" fmla="val 19569888"/>
              <a:gd name="adj4" fmla="val 18717343"/>
              <a:gd name="adj5" fmla="val 3587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622" name="Circular Arrow 621">
            <a:extLst>
              <a:ext uri="{FF2B5EF4-FFF2-40B4-BE49-F238E27FC236}">
                <a16:creationId xmlns:a16="http://schemas.microsoft.com/office/drawing/2014/main" id="{49D6A3FE-2C01-1C4A-A220-35CD49196A0C}"/>
              </a:ext>
            </a:extLst>
          </p:cNvPr>
          <p:cNvSpPr/>
          <p:nvPr/>
        </p:nvSpPr>
        <p:spPr>
          <a:xfrm rot="4650687" flipH="1" flipV="1">
            <a:off x="4447905" y="5042906"/>
            <a:ext cx="2851158" cy="3349274"/>
          </a:xfrm>
          <a:prstGeom prst="circularArrow">
            <a:avLst>
              <a:gd name="adj1" fmla="val 3412"/>
              <a:gd name="adj2" fmla="val 317328"/>
              <a:gd name="adj3" fmla="val 19569888"/>
              <a:gd name="adj4" fmla="val 18361098"/>
              <a:gd name="adj5" fmla="val 3842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623" name="Circular Arrow 622">
            <a:extLst>
              <a:ext uri="{FF2B5EF4-FFF2-40B4-BE49-F238E27FC236}">
                <a16:creationId xmlns:a16="http://schemas.microsoft.com/office/drawing/2014/main" id="{F25831BE-215F-6C4F-BD74-980AAE9690EC}"/>
              </a:ext>
            </a:extLst>
          </p:cNvPr>
          <p:cNvSpPr/>
          <p:nvPr/>
        </p:nvSpPr>
        <p:spPr>
          <a:xfrm rot="7108980" flipH="1" flipV="1">
            <a:off x="3213308" y="5145819"/>
            <a:ext cx="2851158" cy="3349274"/>
          </a:xfrm>
          <a:prstGeom prst="circularArrow">
            <a:avLst>
              <a:gd name="adj1" fmla="val 3412"/>
              <a:gd name="adj2" fmla="val 303544"/>
              <a:gd name="adj3" fmla="val 19569888"/>
              <a:gd name="adj4" fmla="val 16922071"/>
              <a:gd name="adj5" fmla="val 3414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624" name="Circular Arrow 623">
            <a:extLst>
              <a:ext uri="{FF2B5EF4-FFF2-40B4-BE49-F238E27FC236}">
                <a16:creationId xmlns:a16="http://schemas.microsoft.com/office/drawing/2014/main" id="{FD761E5D-8F88-CC49-932F-FC11E33E0CE1}"/>
              </a:ext>
            </a:extLst>
          </p:cNvPr>
          <p:cNvSpPr/>
          <p:nvPr/>
        </p:nvSpPr>
        <p:spPr>
          <a:xfrm rot="3037153" flipH="1" flipV="1">
            <a:off x="5502072" y="4723216"/>
            <a:ext cx="2851158" cy="3349274"/>
          </a:xfrm>
          <a:prstGeom prst="circularArrow">
            <a:avLst>
              <a:gd name="adj1" fmla="val 3412"/>
              <a:gd name="adj2" fmla="val 318678"/>
              <a:gd name="adj3" fmla="val 19569888"/>
              <a:gd name="adj4" fmla="val 18885354"/>
              <a:gd name="adj5" fmla="val 3587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625" name="Circular Arrow 624">
            <a:extLst>
              <a:ext uri="{FF2B5EF4-FFF2-40B4-BE49-F238E27FC236}">
                <a16:creationId xmlns:a16="http://schemas.microsoft.com/office/drawing/2014/main" id="{96D0607A-17CD-394A-8FC8-9934A1915972}"/>
              </a:ext>
            </a:extLst>
          </p:cNvPr>
          <p:cNvSpPr/>
          <p:nvPr/>
        </p:nvSpPr>
        <p:spPr>
          <a:xfrm rot="5956229" flipH="1" flipV="1">
            <a:off x="3819992" y="5195965"/>
            <a:ext cx="2851158" cy="3349274"/>
          </a:xfrm>
          <a:prstGeom prst="circularArrow">
            <a:avLst>
              <a:gd name="adj1" fmla="val 3412"/>
              <a:gd name="adj2" fmla="val 283263"/>
              <a:gd name="adj3" fmla="val 19569888"/>
              <a:gd name="adj4" fmla="val 17744644"/>
              <a:gd name="adj5" fmla="val 3294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626" name="Up Arrow 625">
            <a:extLst>
              <a:ext uri="{FF2B5EF4-FFF2-40B4-BE49-F238E27FC236}">
                <a16:creationId xmlns:a16="http://schemas.microsoft.com/office/drawing/2014/main" id="{FCFF522D-415D-8243-B87E-5D4037189FAB}"/>
              </a:ext>
            </a:extLst>
          </p:cNvPr>
          <p:cNvSpPr/>
          <p:nvPr/>
        </p:nvSpPr>
        <p:spPr>
          <a:xfrm>
            <a:off x="5863537" y="5893372"/>
            <a:ext cx="254306" cy="410592"/>
          </a:xfrm>
          <a:prstGeom prst="upArrow">
            <a:avLst>
              <a:gd name="adj1" fmla="val 40325"/>
              <a:gd name="adj2" fmla="val 60762"/>
            </a:avLst>
          </a:prstGeom>
          <a:solidFill>
            <a:srgbClr val="BDD7EE">
              <a:alpha val="56863"/>
            </a:srgbClr>
          </a:solidFill>
          <a:ln w="31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50" name="Rounded Rectangular Callout 449">
            <a:extLst>
              <a:ext uri="{FF2B5EF4-FFF2-40B4-BE49-F238E27FC236}">
                <a16:creationId xmlns:a16="http://schemas.microsoft.com/office/drawing/2014/main" id="{172CE8FD-1B15-1C40-BBDC-E46E4EAE4B34}"/>
              </a:ext>
            </a:extLst>
          </p:cNvPr>
          <p:cNvSpPr/>
          <p:nvPr/>
        </p:nvSpPr>
        <p:spPr>
          <a:xfrm>
            <a:off x="2778481" y="4614192"/>
            <a:ext cx="6573013" cy="2200398"/>
          </a:xfrm>
          <a:prstGeom prst="wedgeRoundRectCallout">
            <a:avLst>
              <a:gd name="adj1" fmla="val 12562"/>
              <a:gd name="adj2" fmla="val -57184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18288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Personal Privacy Networks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gives each individual: 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>
                <a:solidFill>
                  <a:prstClr val="black"/>
                </a:solidFill>
                <a:ea typeface="Microsoft Himalaya" pitchFamily="2" charset="0"/>
                <a:cs typeface="Microsoft Himalaya" pitchFamily="2" charset="0"/>
              </a:rPr>
              <a:t>end-to-end personal control over </a:t>
            </a:r>
            <a:r>
              <a:rPr lang="en-US" kern="0">
                <a:solidFill>
                  <a:prstClr val="black"/>
                </a:solidFill>
                <a:ea typeface="Microsoft Himalaya" pitchFamily="2" charset="0"/>
                <a:cs typeface="Microsoft Himalaya" pitchFamily="2" charset="0"/>
              </a:rPr>
              <a:t>digital content and records.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trustworthy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verification</a:t>
            </a:r>
            <a:r>
              <a:rPr kumimoji="0" lang="en-US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</a:t>
            </a:r>
            <a:r>
              <a:rPr kumimoji="0" lang="en-US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of identities, </a:t>
            </a:r>
            <a:r>
              <a:rPr lang="en-US" kern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attributes &amp;</a:t>
            </a:r>
            <a:r>
              <a:rPr kumimoji="0" lang="en-US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relationships </a:t>
            </a:r>
            <a:endParaRPr kumimoji="0" lang="en-US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Himalaya" pitchFamily="2" charset="0"/>
              <a:cs typeface="Microsoft Himalaya" pitchFamily="2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privacy-protected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en-US" kern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messaging and sharing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with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family, friends, colleagues, acquaintances and organizations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precision personalization </a:t>
            </a:r>
            <a:r>
              <a:rPr kumimoji="0" lang="en-US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based on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</a:t>
            </a:r>
            <a:r>
              <a:rPr kumimoji="0" lang="en-US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their most sensitive, regulated</a:t>
            </a:r>
            <a:r>
              <a:rPr kumimoji="0" lang="en-US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data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without revealing</a:t>
            </a:r>
            <a:r>
              <a:rPr kumimoji="0" lang="en-US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en-US" b="1" kern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data or undermining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privacy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.</a:t>
            </a:r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70FC846E-9253-5640-BEEE-786EED202481}"/>
              </a:ext>
            </a:extLst>
          </p:cNvPr>
          <p:cNvGrpSpPr/>
          <p:nvPr/>
        </p:nvGrpSpPr>
        <p:grpSpPr>
          <a:xfrm>
            <a:off x="2313972" y="1014324"/>
            <a:ext cx="2545712" cy="630988"/>
            <a:chOff x="406631" y="2851188"/>
            <a:chExt cx="3224093" cy="799133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233E91FC-0B85-3243-9FB4-A919C4316FF2}"/>
                </a:ext>
              </a:extLst>
            </p:cNvPr>
            <p:cNvSpPr/>
            <p:nvPr/>
          </p:nvSpPr>
          <p:spPr>
            <a:xfrm>
              <a:off x="994327" y="3055087"/>
              <a:ext cx="310216" cy="310216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284" name="Picture 283" descr="Linkedin Logo.jp2">
              <a:extLst>
                <a:ext uri="{FF2B5EF4-FFF2-40B4-BE49-F238E27FC236}">
                  <a16:creationId xmlns:a16="http://schemas.microsoft.com/office/drawing/2014/main" id="{3D4D1346-4E50-A340-AD43-73E7748D0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718" y="2906459"/>
              <a:ext cx="509390" cy="517226"/>
            </a:xfrm>
            <a:prstGeom prst="rect">
              <a:avLst/>
            </a:prstGeom>
          </p:spPr>
        </p:pic>
        <p:pic>
          <p:nvPicPr>
            <p:cNvPr id="285" name="Picture 284" descr="Facebook Logo (compressed).jpg">
              <a:extLst>
                <a:ext uri="{FF2B5EF4-FFF2-40B4-BE49-F238E27FC236}">
                  <a16:creationId xmlns:a16="http://schemas.microsoft.com/office/drawing/2014/main" id="{9808DAB5-EA55-0F41-95D2-E7E2DD2ED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1286" y="2851188"/>
              <a:ext cx="503946" cy="496193"/>
            </a:xfrm>
            <a:prstGeom prst="rect">
              <a:avLst/>
            </a:prstGeom>
          </p:spPr>
        </p:pic>
        <p:pic>
          <p:nvPicPr>
            <p:cNvPr id="298" name="Picture 297" descr="Twitter Logo (compressed).jp2">
              <a:extLst>
                <a:ext uri="{FF2B5EF4-FFF2-40B4-BE49-F238E27FC236}">
                  <a16:creationId xmlns:a16="http://schemas.microsoft.com/office/drawing/2014/main" id="{CA3CC4A2-D711-6E4A-8E85-0E0700D1F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631" y="3118809"/>
              <a:ext cx="484636" cy="492208"/>
            </a:xfrm>
            <a:prstGeom prst="rect">
              <a:avLst/>
            </a:prstGeom>
          </p:spPr>
        </p:pic>
        <p:pic>
          <p:nvPicPr>
            <p:cNvPr id="300" name="Picture 299" descr="Gmail Logo (compressed).jp2">
              <a:extLst>
                <a:ext uri="{FF2B5EF4-FFF2-40B4-BE49-F238E27FC236}">
                  <a16:creationId xmlns:a16="http://schemas.microsoft.com/office/drawing/2014/main" id="{BF380AA8-129B-2547-B0CF-063A7227B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4871" y="2913977"/>
              <a:ext cx="508435" cy="505872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32BA67FA-C1EF-1F42-B0EA-515C07794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5052" y="3149790"/>
              <a:ext cx="495672" cy="500531"/>
            </a:xfrm>
            <a:prstGeom prst="rect">
              <a:avLst/>
            </a:prstGeom>
          </p:spPr>
        </p:pic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12C6ADE1-4097-4248-925A-C9A5C9009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4453" y="2872258"/>
              <a:ext cx="492285" cy="496193"/>
            </a:xfrm>
            <a:prstGeom prst="rect">
              <a:avLst/>
            </a:prstGeom>
          </p:spPr>
        </p:pic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D862EB6-2ABD-7145-8761-BC9077491D7A}"/>
              </a:ext>
            </a:extLst>
          </p:cNvPr>
          <p:cNvGrpSpPr/>
          <p:nvPr/>
        </p:nvGrpSpPr>
        <p:grpSpPr>
          <a:xfrm>
            <a:off x="2444440" y="1475023"/>
            <a:ext cx="2239848" cy="955530"/>
            <a:chOff x="4819315" y="1499034"/>
            <a:chExt cx="2628134" cy="1121175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92599DC7-D864-D045-9AFA-050AFB20AD44}"/>
                </a:ext>
              </a:extLst>
            </p:cNvPr>
            <p:cNvGrpSpPr/>
            <p:nvPr/>
          </p:nvGrpSpPr>
          <p:grpSpPr>
            <a:xfrm>
              <a:off x="4819315" y="1499034"/>
              <a:ext cx="2628134" cy="1121175"/>
              <a:chOff x="308778" y="2812896"/>
              <a:chExt cx="3053501" cy="2097394"/>
            </a:xfrm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529801D7-C0B4-E44F-9CF0-DFBBDAAEE63B}"/>
                  </a:ext>
                </a:extLst>
              </p:cNvPr>
              <p:cNvSpPr/>
              <p:nvPr/>
            </p:nvSpPr>
            <p:spPr>
              <a:xfrm>
                <a:off x="994327" y="3055087"/>
                <a:ext cx="310216" cy="310216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BBBD1BE1-5E3D-7747-9A68-E2B00292B909}"/>
                  </a:ext>
                </a:extLst>
              </p:cNvPr>
              <p:cNvSpPr/>
              <p:nvPr/>
            </p:nvSpPr>
            <p:spPr>
              <a:xfrm>
                <a:off x="308778" y="2812896"/>
                <a:ext cx="3053501" cy="2097394"/>
              </a:xfrm>
              <a:prstGeom prst="ellipse">
                <a:avLst/>
              </a:prstGeom>
              <a:solidFill>
                <a:srgbClr val="8FAADC">
                  <a:alpha val="50196"/>
                </a:srgbClr>
              </a:solidFill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Apps &amp; Websites</a:t>
                </a:r>
              </a:p>
            </p:txBody>
          </p:sp>
        </p:grp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B90017D6-C385-0E40-9C68-6A53FB9CE23A}"/>
                </a:ext>
              </a:extLst>
            </p:cNvPr>
            <p:cNvSpPr txBox="1"/>
            <p:nvPr/>
          </p:nvSpPr>
          <p:spPr>
            <a:xfrm>
              <a:off x="6023172" y="1587169"/>
              <a:ext cx="216755" cy="39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A568A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endParaRP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79DBE4E7-01DD-BE46-9F90-F42DEF281BEA}"/>
              </a:ext>
            </a:extLst>
          </p:cNvPr>
          <p:cNvGrpSpPr/>
          <p:nvPr/>
        </p:nvGrpSpPr>
        <p:grpSpPr>
          <a:xfrm>
            <a:off x="7677011" y="889035"/>
            <a:ext cx="2348190" cy="1007421"/>
            <a:chOff x="5583075" y="3718103"/>
            <a:chExt cx="2973937" cy="1275879"/>
          </a:xfrm>
        </p:grpSpPr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B7442CB2-860C-6045-BB1D-0AE5EF63B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3123" y="3734876"/>
              <a:ext cx="463972" cy="530582"/>
            </a:xfrm>
            <a:prstGeom prst="rect">
              <a:avLst/>
            </a:prstGeom>
          </p:spPr>
        </p:pic>
        <p:pic>
          <p:nvPicPr>
            <p:cNvPr id="325" name="Picture 324">
              <a:extLst>
                <a:ext uri="{FF2B5EF4-FFF2-40B4-BE49-F238E27FC236}">
                  <a16:creationId xmlns:a16="http://schemas.microsoft.com/office/drawing/2014/main" id="{C3871EDE-89B5-BD4D-AC16-1C84054BE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8813" y="3718103"/>
              <a:ext cx="505114" cy="530582"/>
            </a:xfrm>
            <a:prstGeom prst="rect">
              <a:avLst/>
            </a:prstGeom>
          </p:spPr>
        </p:pic>
        <p:pic>
          <p:nvPicPr>
            <p:cNvPr id="327" name="Picture 326">
              <a:extLst>
                <a:ext uri="{FF2B5EF4-FFF2-40B4-BE49-F238E27FC236}">
                  <a16:creationId xmlns:a16="http://schemas.microsoft.com/office/drawing/2014/main" id="{0B19E495-BF4F-594B-8254-9750785D6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3075" y="3831538"/>
              <a:ext cx="453846" cy="531478"/>
            </a:xfrm>
            <a:prstGeom prst="rect">
              <a:avLst/>
            </a:prstGeom>
          </p:spPr>
        </p:pic>
        <p:pic>
          <p:nvPicPr>
            <p:cNvPr id="328" name="Picture 327">
              <a:extLst>
                <a:ext uri="{FF2B5EF4-FFF2-40B4-BE49-F238E27FC236}">
                  <a16:creationId xmlns:a16="http://schemas.microsoft.com/office/drawing/2014/main" id="{EE094933-1228-284C-A3DA-63151040F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8881" y="3959569"/>
              <a:ext cx="543705" cy="533148"/>
            </a:xfrm>
            <a:prstGeom prst="rect">
              <a:avLst/>
            </a:prstGeom>
          </p:spPr>
        </p:pic>
        <p:pic>
          <p:nvPicPr>
            <p:cNvPr id="330" name="Picture 329">
              <a:extLst>
                <a:ext uri="{FF2B5EF4-FFF2-40B4-BE49-F238E27FC236}">
                  <a16:creationId xmlns:a16="http://schemas.microsoft.com/office/drawing/2014/main" id="{6FCB700F-75E6-5247-B207-B8EEF4B75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6568" y="3796668"/>
              <a:ext cx="513604" cy="5231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2" name="Picture 331">
              <a:extLst>
                <a:ext uri="{FF2B5EF4-FFF2-40B4-BE49-F238E27FC236}">
                  <a16:creationId xmlns:a16="http://schemas.microsoft.com/office/drawing/2014/main" id="{1CB3AB00-D57D-BE49-80B9-AB0090D26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6981" y="4485262"/>
              <a:ext cx="510031" cy="508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ADE1ADB-295A-304D-901D-02B6C004E0CF}"/>
              </a:ext>
            </a:extLst>
          </p:cNvPr>
          <p:cNvGrpSpPr/>
          <p:nvPr/>
        </p:nvGrpSpPr>
        <p:grpSpPr>
          <a:xfrm>
            <a:off x="7510601" y="1386548"/>
            <a:ext cx="2066157" cy="814929"/>
            <a:chOff x="7478686" y="1864435"/>
            <a:chExt cx="2842608" cy="1121175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2B82DA0C-3DDB-ED42-9C8A-305802CB0DF2}"/>
                </a:ext>
              </a:extLst>
            </p:cNvPr>
            <p:cNvGrpSpPr/>
            <p:nvPr/>
          </p:nvGrpSpPr>
          <p:grpSpPr>
            <a:xfrm>
              <a:off x="7478686" y="1864435"/>
              <a:ext cx="2842608" cy="1121175"/>
              <a:chOff x="183024" y="2842906"/>
              <a:chExt cx="3302688" cy="2097394"/>
            </a:xfrm>
          </p:grpSpPr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02D4951C-548D-9B4C-BB18-092BD2875BC7}"/>
                  </a:ext>
                </a:extLst>
              </p:cNvPr>
              <p:cNvSpPr/>
              <p:nvPr/>
            </p:nvSpPr>
            <p:spPr>
              <a:xfrm>
                <a:off x="994327" y="3055087"/>
                <a:ext cx="310216" cy="310216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F6B48F67-A25C-6244-B6AD-ECCDA1C9C7D5}"/>
                  </a:ext>
                </a:extLst>
              </p:cNvPr>
              <p:cNvSpPr/>
              <p:nvPr/>
            </p:nvSpPr>
            <p:spPr>
              <a:xfrm>
                <a:off x="183024" y="2842906"/>
                <a:ext cx="3302688" cy="2097394"/>
              </a:xfrm>
              <a:prstGeom prst="ellipse">
                <a:avLst/>
              </a:prstGeom>
              <a:solidFill>
                <a:srgbClr val="8FAADC">
                  <a:alpha val="50196"/>
                </a:srgbClr>
              </a:solidFill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Digital </a:t>
                </a:r>
                <a:r>
                  <a:rPr lang="en-US" sz="1600" b="1" kern="0">
                    <a:solidFill>
                      <a:prstClr val="white"/>
                    </a:solidFill>
                    <a:latin typeface="Calibri"/>
                    <a:ea typeface=""/>
                    <a:cs typeface=""/>
                  </a:rPr>
                  <a:t>Content</a:t>
                </a: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</p:grp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3247BC9A-537B-EF47-8CB1-D7267A474F89}"/>
                </a:ext>
              </a:extLst>
            </p:cNvPr>
            <p:cNvSpPr txBox="1"/>
            <p:nvPr/>
          </p:nvSpPr>
          <p:spPr>
            <a:xfrm>
              <a:off x="8795785" y="2082826"/>
              <a:ext cx="254152" cy="465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A568A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endParaRP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58DE6CDA-932A-5646-ADEB-83D83C77AE79}"/>
              </a:ext>
            </a:extLst>
          </p:cNvPr>
          <p:cNvGrpSpPr/>
          <p:nvPr/>
        </p:nvGrpSpPr>
        <p:grpSpPr>
          <a:xfrm>
            <a:off x="5054116" y="1876553"/>
            <a:ext cx="2228200" cy="950561"/>
            <a:chOff x="2164302" y="1892626"/>
            <a:chExt cx="2628134" cy="1121175"/>
          </a:xfrm>
        </p:grpSpPr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D560D304-E481-164C-BB20-9427ACE657AD}"/>
                </a:ext>
              </a:extLst>
            </p:cNvPr>
            <p:cNvGrpSpPr/>
            <p:nvPr/>
          </p:nvGrpSpPr>
          <p:grpSpPr>
            <a:xfrm>
              <a:off x="2164302" y="1892626"/>
              <a:ext cx="2628134" cy="1121175"/>
              <a:chOff x="290140" y="2842906"/>
              <a:chExt cx="3053501" cy="2097394"/>
            </a:xfrm>
          </p:grpSpPr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0552FB3B-B643-6345-8A2B-1F71DA796A0E}"/>
                  </a:ext>
                </a:extLst>
              </p:cNvPr>
              <p:cNvSpPr/>
              <p:nvPr/>
            </p:nvSpPr>
            <p:spPr>
              <a:xfrm>
                <a:off x="994327" y="3055087"/>
                <a:ext cx="310216" cy="310216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A39DFD6C-1C6E-A145-B56D-A335F893709F}"/>
                  </a:ext>
                </a:extLst>
              </p:cNvPr>
              <p:cNvSpPr/>
              <p:nvPr/>
            </p:nvSpPr>
            <p:spPr>
              <a:xfrm>
                <a:off x="290140" y="2842906"/>
                <a:ext cx="3053501" cy="2097394"/>
              </a:xfrm>
              <a:prstGeom prst="ellipse">
                <a:avLst/>
              </a:prstGeom>
              <a:solidFill>
                <a:srgbClr val="8FAADC">
                  <a:alpha val="50196"/>
                </a:srgbClr>
              </a:solidFill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>
                    <a:solidFill>
                      <a:prstClr val="white"/>
                    </a:solidFill>
                    <a:latin typeface="Calibri"/>
                    <a:ea typeface=""/>
                    <a:cs typeface=""/>
                  </a:rPr>
                  <a:t>Relationships</a:t>
                </a: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 </a:t>
                </a:r>
              </a:p>
            </p:txBody>
          </p:sp>
        </p:grp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B3D1E5D1-B2AD-824A-A9AD-B8D6A247C19D}"/>
                </a:ext>
              </a:extLst>
            </p:cNvPr>
            <p:cNvSpPr txBox="1"/>
            <p:nvPr/>
          </p:nvSpPr>
          <p:spPr>
            <a:xfrm>
              <a:off x="3384555" y="1950257"/>
              <a:ext cx="217888" cy="399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A568A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endParaRPr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90CBB013-59F8-AE4C-A20E-0981EACBC622}"/>
              </a:ext>
            </a:extLst>
          </p:cNvPr>
          <p:cNvGrpSpPr/>
          <p:nvPr/>
        </p:nvGrpSpPr>
        <p:grpSpPr>
          <a:xfrm>
            <a:off x="4782190" y="1133941"/>
            <a:ext cx="2691737" cy="941265"/>
            <a:chOff x="4530043" y="1244996"/>
            <a:chExt cx="3409033" cy="1192091"/>
          </a:xfrm>
        </p:grpSpPr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0AF0CEB9-CCEB-B04F-8FB2-5CE99C34680E}"/>
                </a:ext>
              </a:extLst>
            </p:cNvPr>
            <p:cNvSpPr txBox="1"/>
            <p:nvPr/>
          </p:nvSpPr>
          <p:spPr>
            <a:xfrm>
              <a:off x="5093467" y="1943402"/>
              <a:ext cx="501039" cy="270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A568A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Calibri"/>
                </a:rPr>
                <a:t>Child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E65C2840-3B74-E944-B586-3FE1207557C6}"/>
                </a:ext>
              </a:extLst>
            </p:cNvPr>
            <p:cNvSpPr txBox="1"/>
            <p:nvPr/>
          </p:nvSpPr>
          <p:spPr>
            <a:xfrm>
              <a:off x="4530043" y="2167068"/>
              <a:ext cx="664175" cy="270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A568A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Calibri"/>
                </a:rPr>
                <a:t>Teacher</a:t>
              </a:r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551AD174-A0A3-F04B-993F-EB504D948B8F}"/>
                </a:ext>
              </a:extLst>
            </p:cNvPr>
            <p:cNvSpPr txBox="1"/>
            <p:nvPr/>
          </p:nvSpPr>
          <p:spPr>
            <a:xfrm>
              <a:off x="6025255" y="1778232"/>
              <a:ext cx="692305" cy="270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A568A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Calibri"/>
                </a:rPr>
                <a:t>Clinician</a:t>
              </a:r>
            </a:p>
          </p:txBody>
        </p: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AE9F96D4-A9BF-B445-BA1A-1523F5CF49B2}"/>
                </a:ext>
              </a:extLst>
            </p:cNvPr>
            <p:cNvSpPr txBox="1"/>
            <p:nvPr/>
          </p:nvSpPr>
          <p:spPr>
            <a:xfrm>
              <a:off x="7171766" y="2084428"/>
              <a:ext cx="767310" cy="270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A568A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Calibri"/>
                </a:rPr>
                <a:t>Colleague</a:t>
              </a:r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CBD64E0C-C91F-594E-8B2E-11AD80E6A46F}"/>
                </a:ext>
              </a:extLst>
            </p:cNvPr>
            <p:cNvSpPr txBox="1"/>
            <p:nvPr/>
          </p:nvSpPr>
          <p:spPr>
            <a:xfrm>
              <a:off x="6651894" y="1897396"/>
              <a:ext cx="574169" cy="270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A568A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Calibri"/>
                </a:rPr>
                <a:t>Friend</a:t>
              </a:r>
            </a:p>
          </p:txBody>
        </p: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C356B731-996A-0F47-A54C-B951F8A17EB8}"/>
                </a:ext>
              </a:extLst>
            </p:cNvPr>
            <p:cNvSpPr txBox="1"/>
            <p:nvPr/>
          </p:nvSpPr>
          <p:spPr>
            <a:xfrm>
              <a:off x="5512398" y="1792844"/>
              <a:ext cx="621049" cy="270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A568A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Calibri"/>
                </a:rPr>
                <a:t>Spouse</a:t>
              </a:r>
            </a:p>
          </p:txBody>
        </p:sp>
        <p:pic>
          <p:nvPicPr>
            <p:cNvPr id="433" name="Picture 432" descr="A picture containing toilet, object&#10;&#10;Description automatically generated">
              <a:extLst>
                <a:ext uri="{FF2B5EF4-FFF2-40B4-BE49-F238E27FC236}">
                  <a16:creationId xmlns:a16="http://schemas.microsoft.com/office/drawing/2014/main" id="{902F46FD-C581-1D43-BC7A-714A3C2228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2004" y="1647569"/>
              <a:ext cx="479876" cy="562330"/>
            </a:xfrm>
            <a:prstGeom prst="flowChartAlternateProcess">
              <a:avLst/>
            </a:prstGeom>
          </p:spPr>
        </p:pic>
        <p:pic>
          <p:nvPicPr>
            <p:cNvPr id="434" name="Picture 433" descr="A picture containing toilet, object&#10;&#10;Description automatically generated">
              <a:extLst>
                <a:ext uri="{FF2B5EF4-FFF2-40B4-BE49-F238E27FC236}">
                  <a16:creationId xmlns:a16="http://schemas.microsoft.com/office/drawing/2014/main" id="{63C36F69-F99B-A248-B5B1-43DFA0F4A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7228" y="1386768"/>
              <a:ext cx="479876" cy="562331"/>
            </a:xfrm>
            <a:prstGeom prst="flowChartAlternateProcess">
              <a:avLst/>
            </a:prstGeom>
          </p:spPr>
        </p:pic>
        <p:pic>
          <p:nvPicPr>
            <p:cNvPr id="435" name="Picture 434" descr="A picture containing toilet, object&#10;&#10;Description automatically generated">
              <a:extLst>
                <a:ext uri="{FF2B5EF4-FFF2-40B4-BE49-F238E27FC236}">
                  <a16:creationId xmlns:a16="http://schemas.microsoft.com/office/drawing/2014/main" id="{8FBE140E-BA3A-6B4C-8530-4FEC6AA9D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5263" y="1264522"/>
              <a:ext cx="479876" cy="562331"/>
            </a:xfrm>
            <a:prstGeom prst="flowChartAlternateProcess">
              <a:avLst/>
            </a:prstGeom>
          </p:spPr>
        </p:pic>
        <p:pic>
          <p:nvPicPr>
            <p:cNvPr id="436" name="Picture 435" descr="A picture containing toilet, object&#10;&#10;Description automatically generated">
              <a:extLst>
                <a:ext uri="{FF2B5EF4-FFF2-40B4-BE49-F238E27FC236}">
                  <a16:creationId xmlns:a16="http://schemas.microsoft.com/office/drawing/2014/main" id="{1DF6F21C-2A5C-B444-86E9-9F64E70E8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1467" y="1244996"/>
              <a:ext cx="479876" cy="562331"/>
            </a:xfrm>
            <a:prstGeom prst="flowChartAlternateProcess">
              <a:avLst/>
            </a:prstGeom>
          </p:spPr>
        </p:pic>
        <p:pic>
          <p:nvPicPr>
            <p:cNvPr id="437" name="Picture 436" descr="A picture containing toilet, object&#10;&#10;Description automatically generated">
              <a:extLst>
                <a:ext uri="{FF2B5EF4-FFF2-40B4-BE49-F238E27FC236}">
                  <a16:creationId xmlns:a16="http://schemas.microsoft.com/office/drawing/2014/main" id="{A2567BF5-5D37-4C43-8787-0843B9BD2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3542" y="1387718"/>
              <a:ext cx="479876" cy="562331"/>
            </a:xfrm>
            <a:prstGeom prst="flowChartAlternateProcess">
              <a:avLst/>
            </a:prstGeom>
          </p:spPr>
        </p:pic>
        <p:pic>
          <p:nvPicPr>
            <p:cNvPr id="439" name="Picture 438" descr="A picture containing toilet, object&#10;&#10;Description automatically generated">
              <a:extLst>
                <a:ext uri="{FF2B5EF4-FFF2-40B4-BE49-F238E27FC236}">
                  <a16:creationId xmlns:a16="http://schemas.microsoft.com/office/drawing/2014/main" id="{5D3AAE33-51D7-264A-971E-ED807BB31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68471" y="1576014"/>
              <a:ext cx="479876" cy="562331"/>
            </a:xfrm>
            <a:prstGeom prst="flowChartAlternateProcess">
              <a:avLst/>
            </a:prstGeom>
          </p:spPr>
        </p:pic>
      </p:grpSp>
      <p:grpSp>
        <p:nvGrpSpPr>
          <p:cNvPr id="658" name="Group 657">
            <a:extLst>
              <a:ext uri="{FF2B5EF4-FFF2-40B4-BE49-F238E27FC236}">
                <a16:creationId xmlns:a16="http://schemas.microsoft.com/office/drawing/2014/main" id="{730275E6-B92F-8C4F-80A4-72442BBEA627}"/>
              </a:ext>
            </a:extLst>
          </p:cNvPr>
          <p:cNvGrpSpPr/>
          <p:nvPr/>
        </p:nvGrpSpPr>
        <p:grpSpPr>
          <a:xfrm>
            <a:off x="5610403" y="2575052"/>
            <a:ext cx="1108054" cy="1108054"/>
            <a:chOff x="5434709" y="3615530"/>
            <a:chExt cx="1108054" cy="1108054"/>
          </a:xfrm>
        </p:grpSpPr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71ECCAA5-D7E1-D441-AFA5-0E262AC1DD7D}"/>
                </a:ext>
              </a:extLst>
            </p:cNvPr>
            <p:cNvSpPr/>
            <p:nvPr/>
          </p:nvSpPr>
          <p:spPr>
            <a:xfrm>
              <a:off x="5434709" y="3615530"/>
              <a:ext cx="1108054" cy="1108054"/>
            </a:xfrm>
            <a:prstGeom prst="ellipse">
              <a:avLst/>
            </a:prstGeom>
            <a:solidFill>
              <a:schemeClr val="bg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60" name="Picture 659">
              <a:extLst>
                <a:ext uri="{FF2B5EF4-FFF2-40B4-BE49-F238E27FC236}">
                  <a16:creationId xmlns:a16="http://schemas.microsoft.com/office/drawing/2014/main" id="{0EFC0EFD-3E71-504F-A7DD-45C8E91A7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1626" y="3722747"/>
              <a:ext cx="722036" cy="898657"/>
            </a:xfrm>
            <a:prstGeom prst="flowChartAlternateProcess">
              <a:avLst/>
            </a:prstGeom>
          </p:spPr>
        </p:pic>
      </p:grpSp>
      <p:sp>
        <p:nvSpPr>
          <p:cNvPr id="449" name="Rounded Rectangular Callout 448">
            <a:extLst>
              <a:ext uri="{FF2B5EF4-FFF2-40B4-BE49-F238E27FC236}">
                <a16:creationId xmlns:a16="http://schemas.microsoft.com/office/drawing/2014/main" id="{B237A01B-8304-8F43-9E28-59A404F45ECC}"/>
              </a:ext>
            </a:extLst>
          </p:cNvPr>
          <p:cNvSpPr/>
          <p:nvPr/>
        </p:nvSpPr>
        <p:spPr>
          <a:xfrm>
            <a:off x="7008155" y="2233158"/>
            <a:ext cx="4984989" cy="824889"/>
          </a:xfrm>
          <a:prstGeom prst="wedgeRoundRectCallout">
            <a:avLst>
              <a:gd name="adj1" fmla="val -27735"/>
              <a:gd name="adj2" fmla="val -68841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4572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Policies are linked or automatically bound to files, data and messages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, and enforced end-to-end. </a:t>
            </a:r>
          </a:p>
        </p:txBody>
      </p:sp>
      <p:sp>
        <p:nvSpPr>
          <p:cNvPr id="447" name="Rounded Rectangular Callout 446">
            <a:extLst>
              <a:ext uri="{FF2B5EF4-FFF2-40B4-BE49-F238E27FC236}">
                <a16:creationId xmlns:a16="http://schemas.microsoft.com/office/drawing/2014/main" id="{6E99C4D9-2C30-B04A-9680-8CF550ACBC52}"/>
              </a:ext>
            </a:extLst>
          </p:cNvPr>
          <p:cNvSpPr/>
          <p:nvPr/>
        </p:nvSpPr>
        <p:spPr>
          <a:xfrm>
            <a:off x="81639" y="2246110"/>
            <a:ext cx="6446195" cy="1607387"/>
          </a:xfrm>
          <a:prstGeom prst="wedgeRoundRectCallout">
            <a:avLst>
              <a:gd name="adj1" fmla="val 13557"/>
              <a:gd name="adj2" fmla="val -57558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rIns="0"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 b="1" kern="0" noProof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ersonal information remains encrypted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until recipients are authenticated and authorized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, and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isn’t revealed to apps, messaging clients or websites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used for sharing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Supports</a:t>
            </a:r>
            <a:r>
              <a:rPr lang="en-US" b="1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 precision privacy 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down to individual attributes, a specific person, on a single device – decrypted only on user’s device.  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Himalaya" pitchFamily="2" charset="0"/>
              <a:cs typeface="Microsoft Himal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4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" grpId="0" animBg="1"/>
      <p:bldP spid="450" grpId="1" animBg="1"/>
      <p:bldP spid="449" grpId="0" animBg="1"/>
      <p:bldP spid="449" grpId="1" animBg="1"/>
      <p:bldP spid="4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loud 405">
            <a:extLst>
              <a:ext uri="{FF2B5EF4-FFF2-40B4-BE49-F238E27FC236}">
                <a16:creationId xmlns:a16="http://schemas.microsoft.com/office/drawing/2014/main" id="{CBADEC0C-07B2-5A4B-887B-6C9C8BD0D9B2}"/>
              </a:ext>
            </a:extLst>
          </p:cNvPr>
          <p:cNvSpPr/>
          <p:nvPr/>
        </p:nvSpPr>
        <p:spPr bwMode="auto">
          <a:xfrm>
            <a:off x="1484347" y="1629946"/>
            <a:ext cx="8995896" cy="459715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CEA67BF5-08D9-264A-AEDA-4CFDF43978A3}"/>
              </a:ext>
            </a:extLst>
          </p:cNvPr>
          <p:cNvGrpSpPr/>
          <p:nvPr/>
        </p:nvGrpSpPr>
        <p:grpSpPr>
          <a:xfrm>
            <a:off x="637901" y="3308654"/>
            <a:ext cx="2858028" cy="1023887"/>
            <a:chOff x="637901" y="3308654"/>
            <a:chExt cx="2858028" cy="1023887"/>
          </a:xfrm>
        </p:grpSpPr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18D10783-CE7E-2B44-8B74-2E5138CA7955}"/>
                </a:ext>
              </a:extLst>
            </p:cNvPr>
            <p:cNvGrpSpPr/>
            <p:nvPr/>
          </p:nvGrpSpPr>
          <p:grpSpPr>
            <a:xfrm>
              <a:off x="637901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B3163A73-004D-8847-8258-9CD310A56F85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365757E1-CCA2-A441-9665-FF39717CEC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5A38417B-73E7-DE4A-B61C-B6453022C4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453" name="TextBox 452">
                <a:extLst>
                  <a:ext uri="{FF2B5EF4-FFF2-40B4-BE49-F238E27FC236}">
                    <a16:creationId xmlns:a16="http://schemas.microsoft.com/office/drawing/2014/main" id="{B6A7BF6F-62DA-E943-8B5E-A327742C9205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Government Agencies</a:t>
                </a:r>
              </a:p>
            </p:txBody>
          </p:sp>
        </p:grp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EF4D59AC-0F32-234B-834D-12B0A5E555A6}"/>
                </a:ext>
              </a:extLst>
            </p:cNvPr>
            <p:cNvSpPr txBox="1"/>
            <p:nvPr/>
          </p:nvSpPr>
          <p:spPr>
            <a:xfrm>
              <a:off x="643041" y="3308654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ConnectWell San Diego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E5A30F3B-263B-534C-A661-2B66A7759179}"/>
              </a:ext>
            </a:extLst>
          </p:cNvPr>
          <p:cNvGrpSpPr/>
          <p:nvPr/>
        </p:nvGrpSpPr>
        <p:grpSpPr>
          <a:xfrm>
            <a:off x="747329" y="4859632"/>
            <a:ext cx="2852888" cy="1025401"/>
            <a:chOff x="747329" y="4859632"/>
            <a:chExt cx="2852888" cy="1025401"/>
          </a:xfrm>
        </p:grpSpPr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1EE93409-85AC-394F-B88E-55F9D6545A7B}"/>
                </a:ext>
              </a:extLst>
            </p:cNvPr>
            <p:cNvGrpSpPr/>
            <p:nvPr/>
          </p:nvGrpSpPr>
          <p:grpSpPr>
            <a:xfrm>
              <a:off x="796754" y="4873575"/>
              <a:ext cx="2662387" cy="1011458"/>
              <a:chOff x="6423779" y="-301436"/>
              <a:chExt cx="3192389" cy="1212809"/>
            </a:xfrm>
          </p:grpSpPr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53B69C5F-A85E-0E44-B9E1-E4697A14C5D3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462" name="Oval 461">
                  <a:extLst>
                    <a:ext uri="{FF2B5EF4-FFF2-40B4-BE49-F238E27FC236}">
                      <a16:creationId xmlns:a16="http://schemas.microsoft.com/office/drawing/2014/main" id="{4334B85D-5CAF-C847-AB6B-043DEDCAA4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463" name="Oval 462">
                  <a:extLst>
                    <a:ext uri="{FF2B5EF4-FFF2-40B4-BE49-F238E27FC236}">
                      <a16:creationId xmlns:a16="http://schemas.microsoft.com/office/drawing/2014/main" id="{E072F304-79AC-CD44-8705-CAA3CAB2BF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id="{71E64DEC-BAAA-0141-B19D-08FFD2EF105D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Schools &amp; Ed Institutions</a:t>
                </a:r>
              </a:p>
            </p:txBody>
          </p:sp>
        </p:grp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E9DC03BD-98AF-9243-B86B-35516181E51D}"/>
                </a:ext>
              </a:extLst>
            </p:cNvPr>
            <p:cNvSpPr txBox="1"/>
            <p:nvPr/>
          </p:nvSpPr>
          <p:spPr>
            <a:xfrm>
              <a:off x="747329" y="485963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Education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1FBEFAEF-89F6-3342-9F66-92B7343351BB}"/>
              </a:ext>
            </a:extLst>
          </p:cNvPr>
          <p:cNvGrpSpPr/>
          <p:nvPr/>
        </p:nvGrpSpPr>
        <p:grpSpPr>
          <a:xfrm>
            <a:off x="9096297" y="3318702"/>
            <a:ext cx="2852888" cy="1013839"/>
            <a:chOff x="9096297" y="3318702"/>
            <a:chExt cx="2852888" cy="1013839"/>
          </a:xfrm>
        </p:grpSpPr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827D7689-20A5-7646-85C3-6918BE074C80}"/>
                </a:ext>
              </a:extLst>
            </p:cNvPr>
            <p:cNvGrpSpPr/>
            <p:nvPr/>
          </p:nvGrpSpPr>
          <p:grpSpPr>
            <a:xfrm>
              <a:off x="9176506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2704EB7F-BC54-3B42-9C5C-72071207532E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F42F40B3-6ABE-DF40-BB63-FB0002779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72291329-818F-B241-A49A-0816AC273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72" name="TextBox 371">
                <a:extLst>
                  <a:ext uri="{FF2B5EF4-FFF2-40B4-BE49-F238E27FC236}">
                    <a16:creationId xmlns:a16="http://schemas.microsoft.com/office/drawing/2014/main" id="{5E71BBF4-F27A-2440-932F-7672331F8CF6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Clinical Research Organization</a:t>
                </a:r>
              </a:p>
            </p:txBody>
          </p:sp>
        </p:grp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C602D2B9-5797-424A-BC05-A88EC588A5A0}"/>
                </a:ext>
              </a:extLst>
            </p:cNvPr>
            <p:cNvSpPr txBox="1"/>
            <p:nvPr/>
          </p:nvSpPr>
          <p:spPr>
            <a:xfrm>
              <a:off x="9096297" y="331870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 Health Sciences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010A970D-8B65-6D48-8FD0-60527D32B529}"/>
              </a:ext>
            </a:extLst>
          </p:cNvPr>
          <p:cNvGrpSpPr/>
          <p:nvPr/>
        </p:nvGrpSpPr>
        <p:grpSpPr>
          <a:xfrm>
            <a:off x="6818001" y="1447586"/>
            <a:ext cx="2852888" cy="1023064"/>
            <a:chOff x="6818001" y="1447586"/>
            <a:chExt cx="2852888" cy="1023064"/>
          </a:xfrm>
        </p:grpSpPr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7A32D94C-91E4-0D4F-B6D9-4A743584D10B}"/>
                </a:ext>
              </a:extLst>
            </p:cNvPr>
            <p:cNvGrpSpPr/>
            <p:nvPr/>
          </p:nvGrpSpPr>
          <p:grpSpPr>
            <a:xfrm>
              <a:off x="6865759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96301B8E-16CD-C84B-B547-28BB671E5652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C06D9388-BE19-3542-AB63-222E270AA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576C7DC0-240F-DD45-AD1B-E11097BF30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452F96E7-E3E9-124F-AA74-48347DD87548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Analytics </a:t>
                </a:r>
              </a:p>
            </p:txBody>
          </p:sp>
        </p:grp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732D8A86-484D-3140-AE87-4D4CEC910B2F}"/>
                </a:ext>
              </a:extLst>
            </p:cNvPr>
            <p:cNvSpPr txBox="1"/>
            <p:nvPr/>
          </p:nvSpPr>
          <p:spPr>
            <a:xfrm>
              <a:off x="6818001" y="144758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Certara / Synchrogenix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5204F8B7-49D2-8C4A-ADEB-15B4F367CECC}"/>
              </a:ext>
            </a:extLst>
          </p:cNvPr>
          <p:cNvGrpSpPr/>
          <p:nvPr/>
        </p:nvGrpSpPr>
        <p:grpSpPr>
          <a:xfrm>
            <a:off x="8580499" y="5006258"/>
            <a:ext cx="2852888" cy="1173768"/>
            <a:chOff x="8580499" y="5006258"/>
            <a:chExt cx="2852888" cy="1173768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EFDA834F-4D4D-F247-967F-B2649F8FEE15}"/>
                </a:ext>
              </a:extLst>
            </p:cNvPr>
            <p:cNvGrpSpPr/>
            <p:nvPr/>
          </p:nvGrpSpPr>
          <p:grpSpPr>
            <a:xfrm>
              <a:off x="8650756" y="5020536"/>
              <a:ext cx="2662387" cy="1011458"/>
              <a:chOff x="6423779" y="-301436"/>
              <a:chExt cx="3192389" cy="1212809"/>
            </a:xfrm>
          </p:grpSpPr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F295A0EE-F9B5-8B4A-97AA-2624FB3EC428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6DD4A29B-2DB3-2944-A6D8-C6ED94D188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71C8CD3B-9868-E148-BF17-31BFA39C7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9FA6874E-AE9A-6642-8911-D6517442ED83}"/>
                  </a:ext>
                </a:extLst>
              </p:cNvPr>
              <p:cNvSpPr txBox="1"/>
              <p:nvPr/>
            </p:nvSpPr>
            <p:spPr>
              <a:xfrm>
                <a:off x="6611565" y="-2383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IT Services &amp; Integrators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E176AB2A-6D4D-B34B-967F-8C0BA6CB0B50}"/>
                </a:ext>
              </a:extLst>
            </p:cNvPr>
            <p:cNvSpPr txBox="1"/>
            <p:nvPr/>
          </p:nvSpPr>
          <p:spPr>
            <a:xfrm>
              <a:off x="8580499" y="5006258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Distributed Health Platform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B3AA303-7154-F04E-AEBF-250F15AD5369}"/>
              </a:ext>
            </a:extLst>
          </p:cNvPr>
          <p:cNvGrpSpPr/>
          <p:nvPr/>
        </p:nvGrpSpPr>
        <p:grpSpPr>
          <a:xfrm>
            <a:off x="2634959" y="1426591"/>
            <a:ext cx="2852888" cy="1173768"/>
            <a:chOff x="2634959" y="1426591"/>
            <a:chExt cx="2852888" cy="1173768"/>
          </a:xfrm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102D2F26-5381-FC4E-B8AC-DAF5CAA5A828}"/>
                </a:ext>
              </a:extLst>
            </p:cNvPr>
            <p:cNvGrpSpPr/>
            <p:nvPr/>
          </p:nvGrpSpPr>
          <p:grpSpPr>
            <a:xfrm>
              <a:off x="2658054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8453EDE9-0EC7-5849-ABE3-C491A77E02C0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47E05560-1CF7-9C4C-BF2F-B44A54AE2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7EE66DB6-C818-AD45-B4FE-06EFDC58D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96" name="TextBox 395">
                <a:extLst>
                  <a:ext uri="{FF2B5EF4-FFF2-40B4-BE49-F238E27FC236}">
                    <a16:creationId xmlns:a16="http://schemas.microsoft.com/office/drawing/2014/main" id="{45FAB059-5603-4F47-BA10-1327D88B8BB0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Consumer-Directed Health</a:t>
                </a:r>
              </a:p>
            </p:txBody>
          </p:sp>
        </p:grp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573C10AA-F973-E04C-ADA7-3EEE3A84D815}"/>
                </a:ext>
              </a:extLst>
            </p:cNvPr>
            <p:cNvSpPr txBox="1"/>
            <p:nvPr/>
          </p:nvSpPr>
          <p:spPr>
            <a:xfrm>
              <a:off x="2634959" y="1426591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Health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6" name="Cloud 515">
            <a:extLst>
              <a:ext uri="{FF2B5EF4-FFF2-40B4-BE49-F238E27FC236}">
                <a16:creationId xmlns:a16="http://schemas.microsoft.com/office/drawing/2014/main" id="{14DB434C-6D8C-1B48-999C-38B7774F9393}"/>
              </a:ext>
            </a:extLst>
          </p:cNvPr>
          <p:cNvSpPr/>
          <p:nvPr/>
        </p:nvSpPr>
        <p:spPr bwMode="auto">
          <a:xfrm>
            <a:off x="4032859" y="4262164"/>
            <a:ext cx="4202796" cy="1817308"/>
          </a:xfrm>
          <a:prstGeom prst="cloud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019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272FC16B-C5F8-D747-B11D-9117793E758C}"/>
              </a:ext>
            </a:extLst>
          </p:cNvPr>
          <p:cNvGrpSpPr/>
          <p:nvPr/>
        </p:nvGrpSpPr>
        <p:grpSpPr>
          <a:xfrm>
            <a:off x="2639499" y="5612066"/>
            <a:ext cx="6392352" cy="1257358"/>
            <a:chOff x="2236469" y="5384376"/>
            <a:chExt cx="7016063" cy="1380042"/>
          </a:xfrm>
        </p:grpSpPr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1DCDBC2F-C067-6745-903A-B4CD3CBAE014}"/>
                </a:ext>
              </a:extLst>
            </p:cNvPr>
            <p:cNvGrpSpPr/>
            <p:nvPr/>
          </p:nvGrpSpPr>
          <p:grpSpPr>
            <a:xfrm>
              <a:off x="8366534" y="5384376"/>
              <a:ext cx="885998" cy="731174"/>
              <a:chOff x="8366534" y="5384376"/>
              <a:chExt cx="885998" cy="731174"/>
            </a:xfrm>
          </p:grpSpPr>
          <p:sp>
            <p:nvSpPr>
              <p:cNvPr id="349" name="Rounded Rectangle 348">
                <a:extLst>
                  <a:ext uri="{FF2B5EF4-FFF2-40B4-BE49-F238E27FC236}">
                    <a16:creationId xmlns:a16="http://schemas.microsoft.com/office/drawing/2014/main" id="{06BFFF64-D1DB-A64C-84EE-D513B98BF3AB}"/>
                  </a:ext>
                </a:extLst>
              </p:cNvPr>
              <p:cNvSpPr/>
              <p:nvPr/>
            </p:nvSpPr>
            <p:spPr bwMode="auto">
              <a:xfrm>
                <a:off x="8366534" y="5708487"/>
                <a:ext cx="885998" cy="407063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Radiology &amp; Imaging</a:t>
                </a:r>
              </a:p>
            </p:txBody>
          </p:sp>
          <p:pic>
            <p:nvPicPr>
              <p:cNvPr id="350" name="Picture 32" descr="Untitled.png">
                <a:extLst>
                  <a:ext uri="{FF2B5EF4-FFF2-40B4-BE49-F238E27FC236}">
                    <a16:creationId xmlns:a16="http://schemas.microsoft.com/office/drawing/2014/main" id="{87076137-7773-294E-A118-C7498846C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5866" y="5384376"/>
                <a:ext cx="492336" cy="332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6780BED9-DCE7-D049-8F46-89DD27378559}"/>
                </a:ext>
              </a:extLst>
            </p:cNvPr>
            <p:cNvGrpSpPr/>
            <p:nvPr/>
          </p:nvGrpSpPr>
          <p:grpSpPr>
            <a:xfrm>
              <a:off x="6858085" y="6085959"/>
              <a:ext cx="603970" cy="606779"/>
              <a:chOff x="2556565" y="6056707"/>
              <a:chExt cx="603970" cy="606779"/>
            </a:xfrm>
          </p:grpSpPr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11F4A4AE-0683-4B43-BBF6-5B228CB1A85E}"/>
                  </a:ext>
                </a:extLst>
              </p:cNvPr>
              <p:cNvGrpSpPr/>
              <p:nvPr/>
            </p:nvGrpSpPr>
            <p:grpSpPr>
              <a:xfrm>
                <a:off x="2556565" y="6056707"/>
                <a:ext cx="434564" cy="409181"/>
                <a:chOff x="-667023" y="4801646"/>
                <a:chExt cx="919913" cy="866177"/>
              </a:xfrm>
            </p:grpSpPr>
            <p:pic>
              <p:nvPicPr>
                <p:cNvPr id="330" name="Picture 329">
                  <a:extLst>
                    <a:ext uri="{FF2B5EF4-FFF2-40B4-BE49-F238E27FC236}">
                      <a16:creationId xmlns:a16="http://schemas.microsoft.com/office/drawing/2014/main" id="{0DB86F7F-D5F6-5A4C-9BD6-866F6BA621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77926" y="4801646"/>
                  <a:ext cx="530816" cy="530818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scene3d>
                  <a:camera prst="isometricOffAxis2Lef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332" name="Picture 331">
                  <a:extLst>
                    <a:ext uri="{FF2B5EF4-FFF2-40B4-BE49-F238E27FC236}">
                      <a16:creationId xmlns:a16="http://schemas.microsoft.com/office/drawing/2014/main" id="{CFFCA275-9508-2F40-A58F-8152AB63A0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7023" y="4889628"/>
                  <a:ext cx="778192" cy="778195"/>
                </a:xfrm>
                <a:prstGeom prst="rect">
                  <a:avLst/>
                </a:prstGeom>
              </p:spPr>
            </p:pic>
          </p:grpSp>
          <p:sp>
            <p:nvSpPr>
              <p:cNvPr id="329" name="Rounded Rectangle 328">
                <a:extLst>
                  <a:ext uri="{FF2B5EF4-FFF2-40B4-BE49-F238E27FC236}">
                    <a16:creationId xmlns:a16="http://schemas.microsoft.com/office/drawing/2014/main" id="{24DE7E9B-1A6C-9244-A7C5-F2F53E7BC511}"/>
                  </a:ext>
                </a:extLst>
              </p:cNvPr>
              <p:cNvSpPr/>
              <p:nvPr/>
            </p:nvSpPr>
            <p:spPr bwMode="auto">
              <a:xfrm>
                <a:off x="2622393" y="6431469"/>
                <a:ext cx="538142" cy="232017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Labs</a:t>
                </a:r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10DCCC80-A274-F94A-9CE3-BBF0C1F0125A}"/>
                </a:ext>
              </a:extLst>
            </p:cNvPr>
            <p:cNvGrpSpPr/>
            <p:nvPr/>
          </p:nvGrpSpPr>
          <p:grpSpPr>
            <a:xfrm>
              <a:off x="7199097" y="5835415"/>
              <a:ext cx="960242" cy="588821"/>
              <a:chOff x="3280130" y="5951495"/>
              <a:chExt cx="960242" cy="588821"/>
            </a:xfrm>
          </p:grpSpPr>
          <p:pic>
            <p:nvPicPr>
              <p:cNvPr id="309" name="Picture 308">
                <a:extLst>
                  <a:ext uri="{FF2B5EF4-FFF2-40B4-BE49-F238E27FC236}">
                    <a16:creationId xmlns:a16="http://schemas.microsoft.com/office/drawing/2014/main" id="{399C1D83-0398-C547-9AB8-055694BB1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23537" y="5951495"/>
                <a:ext cx="407863" cy="465210"/>
              </a:xfrm>
              <a:prstGeom prst="rect">
                <a:avLst/>
              </a:prstGeom>
            </p:spPr>
          </p:pic>
          <p:sp>
            <p:nvSpPr>
              <p:cNvPr id="327" name="Rounded Rectangle 203">
                <a:extLst>
                  <a:ext uri="{FF2B5EF4-FFF2-40B4-BE49-F238E27FC236}">
                    <a16:creationId xmlns:a16="http://schemas.microsoft.com/office/drawing/2014/main" id="{8DC08B89-C681-744E-8605-526648F19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130" y="6365497"/>
                <a:ext cx="960242" cy="174819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EMR &amp;</a:t>
                </a:r>
              </a:p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Clinical </a:t>
                </a:r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DFAD9D7-822E-A144-B6B4-F08D8587AC14}"/>
                </a:ext>
              </a:extLst>
            </p:cNvPr>
            <p:cNvGrpSpPr/>
            <p:nvPr/>
          </p:nvGrpSpPr>
          <p:grpSpPr>
            <a:xfrm>
              <a:off x="6215388" y="6161268"/>
              <a:ext cx="774021" cy="603150"/>
              <a:chOff x="1454375" y="6043139"/>
              <a:chExt cx="774021" cy="603150"/>
            </a:xfrm>
          </p:grpSpPr>
          <p:sp>
            <p:nvSpPr>
              <p:cNvPr id="307" name="Rounded Rectangle 306">
                <a:extLst>
                  <a:ext uri="{FF2B5EF4-FFF2-40B4-BE49-F238E27FC236}">
                    <a16:creationId xmlns:a16="http://schemas.microsoft.com/office/drawing/2014/main" id="{B73D88F7-5369-CF48-8568-76F4AEC138CF}"/>
                  </a:ext>
                </a:extLst>
              </p:cNvPr>
              <p:cNvSpPr/>
              <p:nvPr/>
            </p:nvSpPr>
            <p:spPr bwMode="auto">
              <a:xfrm>
                <a:off x="1454375" y="6345910"/>
                <a:ext cx="774021" cy="300379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Pharmacy</a:t>
                </a:r>
              </a:p>
            </p:txBody>
          </p:sp>
          <p:pic>
            <p:nvPicPr>
              <p:cNvPr id="308" name="Picture 77" descr="Pharmacies.jpg">
                <a:extLst>
                  <a:ext uri="{FF2B5EF4-FFF2-40B4-BE49-F238E27FC236}">
                    <a16:creationId xmlns:a16="http://schemas.microsoft.com/office/drawing/2014/main" id="{E92D990A-6702-994F-BA6B-7E6603DD1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8540" y="6043139"/>
                <a:ext cx="295913" cy="293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44A73EE1-1368-6A45-BC11-86AEACEDF77A}"/>
                </a:ext>
              </a:extLst>
            </p:cNvPr>
            <p:cNvGrpSpPr/>
            <p:nvPr/>
          </p:nvGrpSpPr>
          <p:grpSpPr>
            <a:xfrm>
              <a:off x="7887709" y="5548168"/>
              <a:ext cx="658132" cy="776162"/>
              <a:chOff x="814526" y="5401636"/>
              <a:chExt cx="935118" cy="1102824"/>
            </a:xfrm>
          </p:grpSpPr>
          <p:sp>
            <p:nvSpPr>
              <p:cNvPr id="303" name="Rounded Rectangle 203">
                <a:extLst>
                  <a:ext uri="{FF2B5EF4-FFF2-40B4-BE49-F238E27FC236}">
                    <a16:creationId xmlns:a16="http://schemas.microsoft.com/office/drawing/2014/main" id="{3AE96510-FC69-594D-8E97-6749FD45F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526" y="6225221"/>
                <a:ext cx="935118" cy="279239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Claims/</a:t>
                </a:r>
              </a:p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Admin</a:t>
                </a:r>
              </a:p>
            </p:txBody>
          </p: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210BA97A-2876-0F4A-8665-6D3935BDF2AF}"/>
                  </a:ext>
                </a:extLst>
              </p:cNvPr>
              <p:cNvGrpSpPr/>
              <p:nvPr/>
            </p:nvGrpSpPr>
            <p:grpSpPr>
              <a:xfrm>
                <a:off x="884634" y="5401636"/>
                <a:ext cx="686072" cy="934784"/>
                <a:chOff x="919686" y="5358772"/>
                <a:chExt cx="686072" cy="934784"/>
              </a:xfrm>
            </p:grpSpPr>
            <p:pic>
              <p:nvPicPr>
                <p:cNvPr id="305" name="Picture 304">
                  <a:extLst>
                    <a:ext uri="{FF2B5EF4-FFF2-40B4-BE49-F238E27FC236}">
                      <a16:creationId xmlns:a16="http://schemas.microsoft.com/office/drawing/2014/main" id="{D6FDE569-D90E-9541-8802-8CC53866A6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7665" y="5358772"/>
                  <a:ext cx="388093" cy="482543"/>
                </a:xfrm>
                <a:prstGeom prst="rect">
                  <a:avLst/>
                </a:prstGeom>
              </p:spPr>
            </p:pic>
            <p:pic>
              <p:nvPicPr>
                <p:cNvPr id="306" name="Picture 305">
                  <a:extLst>
                    <a:ext uri="{FF2B5EF4-FFF2-40B4-BE49-F238E27FC236}">
                      <a16:creationId xmlns:a16="http://schemas.microsoft.com/office/drawing/2014/main" id="{190D2D06-4DA1-2342-958A-1B0813BFE5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9686" y="5619215"/>
                  <a:ext cx="674341" cy="67434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F60799C0-CD92-AF45-8EB1-660C4A927B68}"/>
                </a:ext>
              </a:extLst>
            </p:cNvPr>
            <p:cNvGrpSpPr/>
            <p:nvPr/>
          </p:nvGrpSpPr>
          <p:grpSpPr>
            <a:xfrm>
              <a:off x="5613180" y="6172635"/>
              <a:ext cx="658132" cy="520287"/>
              <a:chOff x="8326765" y="5469723"/>
              <a:chExt cx="658132" cy="520287"/>
            </a:xfrm>
          </p:grpSpPr>
          <p:pic>
            <p:nvPicPr>
              <p:cNvPr id="301" name="Picture 300">
                <a:extLst>
                  <a:ext uri="{FF2B5EF4-FFF2-40B4-BE49-F238E27FC236}">
                    <a16:creationId xmlns:a16="http://schemas.microsoft.com/office/drawing/2014/main" id="{C7D6B8E4-09B8-6A49-954E-D6AE9C419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77000" y="5469723"/>
                <a:ext cx="338254" cy="338254"/>
              </a:xfrm>
              <a:prstGeom prst="rect">
                <a:avLst/>
              </a:prstGeom>
            </p:spPr>
          </p:pic>
          <p:sp>
            <p:nvSpPr>
              <p:cNvPr id="302" name="Rounded Rectangle 203">
                <a:extLst>
                  <a:ext uri="{FF2B5EF4-FFF2-40B4-BE49-F238E27FC236}">
                    <a16:creationId xmlns:a16="http://schemas.microsoft.com/office/drawing/2014/main" id="{D85D2FD2-3FFA-1345-8CD7-7CC55FB0A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6765" y="5793483"/>
                <a:ext cx="658132" cy="19652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Genomic</a:t>
                </a:r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EF05A8C8-C729-2D42-B3EF-C78180338B56}"/>
                </a:ext>
              </a:extLst>
            </p:cNvPr>
            <p:cNvGrpSpPr/>
            <p:nvPr/>
          </p:nvGrpSpPr>
          <p:grpSpPr>
            <a:xfrm>
              <a:off x="5040733" y="6169774"/>
              <a:ext cx="651498" cy="553206"/>
              <a:chOff x="5040733" y="6169774"/>
              <a:chExt cx="651498" cy="553206"/>
            </a:xfrm>
          </p:grpSpPr>
          <p:sp>
            <p:nvSpPr>
              <p:cNvPr id="299" name="Rounded Rectangle 298">
                <a:extLst>
                  <a:ext uri="{FF2B5EF4-FFF2-40B4-BE49-F238E27FC236}">
                    <a16:creationId xmlns:a16="http://schemas.microsoft.com/office/drawing/2014/main" id="{E3B79A8D-8607-6D48-A071-279E61453548}"/>
                  </a:ext>
                </a:extLst>
              </p:cNvPr>
              <p:cNvSpPr/>
              <p:nvPr/>
            </p:nvSpPr>
            <p:spPr bwMode="auto">
              <a:xfrm>
                <a:off x="5040733" y="6487235"/>
                <a:ext cx="651498" cy="235745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Device</a:t>
                </a:r>
              </a:p>
            </p:txBody>
          </p:sp>
          <p:pic>
            <p:nvPicPr>
              <p:cNvPr id="300" name="Picture 299">
                <a:extLst>
                  <a:ext uri="{FF2B5EF4-FFF2-40B4-BE49-F238E27FC236}">
                    <a16:creationId xmlns:a16="http://schemas.microsoft.com/office/drawing/2014/main" id="{FEBF2962-F0BE-6641-8BE5-AED03E374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24248" y="6169774"/>
                <a:ext cx="317108" cy="311610"/>
              </a:xfrm>
              <a:prstGeom prst="rect">
                <a:avLst/>
              </a:prstGeom>
            </p:spPr>
          </p:pic>
        </p:grpSp>
        <p:sp>
          <p:nvSpPr>
            <p:cNvPr id="285" name="Rounded Rectangle 284">
              <a:extLst>
                <a:ext uri="{FF2B5EF4-FFF2-40B4-BE49-F238E27FC236}">
                  <a16:creationId xmlns:a16="http://schemas.microsoft.com/office/drawing/2014/main" id="{557DB464-BEFF-AE4A-B327-2E8668C29B70}"/>
                </a:ext>
              </a:extLst>
            </p:cNvPr>
            <p:cNvSpPr/>
            <p:nvPr/>
          </p:nvSpPr>
          <p:spPr bwMode="auto">
            <a:xfrm>
              <a:off x="2842999" y="6255573"/>
              <a:ext cx="983010" cy="252612"/>
            </a:xfrm>
            <a:prstGeom prst="roundRect">
              <a:avLst/>
            </a:prstGeom>
            <a:solidFill>
              <a:srgbClr val="FFFFFF">
                <a:alpha val="0"/>
              </a:srgbClr>
            </a:solidFill>
            <a:ln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/>
            <a:lstStyle/>
            <a:p>
              <a:pPr algn="ctr">
                <a:defRPr/>
              </a:pPr>
              <a:r>
                <a:rPr lang="en-US" sz="1100" b="1">
                  <a:solidFill>
                    <a:schemeClr val="accent1"/>
                  </a:solidFill>
                  <a:cs typeface="Arial Narrow"/>
                </a:rPr>
                <a:t>Demographics</a:t>
              </a:r>
            </a:p>
          </p:txBody>
        </p: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FD651D91-7ADF-544D-9F5C-8325B305AC18}"/>
                </a:ext>
              </a:extLst>
            </p:cNvPr>
            <p:cNvGrpSpPr/>
            <p:nvPr/>
          </p:nvGrpSpPr>
          <p:grpSpPr>
            <a:xfrm>
              <a:off x="4312319" y="6123179"/>
              <a:ext cx="885998" cy="565440"/>
              <a:chOff x="4312319" y="6123179"/>
              <a:chExt cx="885998" cy="565440"/>
            </a:xfrm>
          </p:grpSpPr>
          <p:sp>
            <p:nvSpPr>
              <p:cNvPr id="297" name="Rounded Rectangle 296">
                <a:extLst>
                  <a:ext uri="{FF2B5EF4-FFF2-40B4-BE49-F238E27FC236}">
                    <a16:creationId xmlns:a16="http://schemas.microsoft.com/office/drawing/2014/main" id="{B495B631-F7B2-9F48-8A4F-332DD3B9579E}"/>
                  </a:ext>
                </a:extLst>
              </p:cNvPr>
              <p:cNvSpPr/>
              <p:nvPr/>
            </p:nvSpPr>
            <p:spPr bwMode="auto">
              <a:xfrm>
                <a:off x="4312319" y="6466442"/>
                <a:ext cx="885998" cy="222177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>
                    <a:solidFill>
                      <a:schemeClr val="accent1"/>
                    </a:solidFill>
                    <a:cs typeface="Arial Narrow"/>
                  </a:rPr>
                  <a:t>HR/Payroll</a:t>
                </a:r>
              </a:p>
            </p:txBody>
          </p:sp>
          <p:pic>
            <p:nvPicPr>
              <p:cNvPr id="298" name="Picture 297">
                <a:extLst>
                  <a:ext uri="{FF2B5EF4-FFF2-40B4-BE49-F238E27FC236}">
                    <a16:creationId xmlns:a16="http://schemas.microsoft.com/office/drawing/2014/main" id="{14890233-1597-C441-A709-8E7B6F50A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3332" y="6123179"/>
                <a:ext cx="329219" cy="332877"/>
              </a:xfrm>
              <a:prstGeom prst="rect">
                <a:avLst/>
              </a:prstGeom>
            </p:spPr>
          </p:pic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05157CDE-59DC-8741-8590-110086E11280}"/>
                </a:ext>
              </a:extLst>
            </p:cNvPr>
            <p:cNvGrpSpPr/>
            <p:nvPr/>
          </p:nvGrpSpPr>
          <p:grpSpPr>
            <a:xfrm>
              <a:off x="3829383" y="5976234"/>
              <a:ext cx="570402" cy="484235"/>
              <a:chOff x="3829383" y="6039734"/>
              <a:chExt cx="570402" cy="484235"/>
            </a:xfrm>
          </p:grpSpPr>
          <p:sp>
            <p:nvSpPr>
              <p:cNvPr id="294" name="Rounded Rectangle 203">
                <a:extLst>
                  <a:ext uri="{FF2B5EF4-FFF2-40B4-BE49-F238E27FC236}">
                    <a16:creationId xmlns:a16="http://schemas.microsoft.com/office/drawing/2014/main" id="{774E829C-A592-5C4C-923C-E025C0E30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9383" y="6327442"/>
                <a:ext cx="570402" cy="19652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Online</a:t>
                </a:r>
              </a:p>
              <a:p>
                <a:pPr algn="ctr"/>
                <a:r>
                  <a:rPr lang="en-US" sz="1100" b="1">
                    <a:solidFill>
                      <a:schemeClr val="accent1"/>
                    </a:solidFill>
                  </a:rPr>
                  <a:t>Profiles</a:t>
                </a:r>
              </a:p>
            </p:txBody>
          </p:sp>
          <p:pic>
            <p:nvPicPr>
              <p:cNvPr id="296" name="Picture 295">
                <a:extLst>
                  <a:ext uri="{FF2B5EF4-FFF2-40B4-BE49-F238E27FC236}">
                    <a16:creationId xmlns:a16="http://schemas.microsoft.com/office/drawing/2014/main" id="{8D8A3079-75FB-FD4F-BAA9-0647C02BB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5904" y="6039734"/>
                <a:ext cx="324164" cy="320249"/>
              </a:xfrm>
              <a:prstGeom prst="rect">
                <a:avLst/>
              </a:prstGeom>
            </p:spPr>
          </p:pic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0A2672EF-BF2A-0347-9B29-C0E81F33738E}"/>
                </a:ext>
              </a:extLst>
            </p:cNvPr>
            <p:cNvGrpSpPr/>
            <p:nvPr/>
          </p:nvGrpSpPr>
          <p:grpSpPr>
            <a:xfrm>
              <a:off x="2236469" y="5620191"/>
              <a:ext cx="1292554" cy="682494"/>
              <a:chOff x="2236469" y="5620191"/>
              <a:chExt cx="1292554" cy="682494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E02D0868-A2C8-6F4B-9702-8253E8F0B1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0544" y="5930229"/>
                <a:ext cx="308479" cy="311503"/>
              </a:xfrm>
              <a:prstGeom prst="rect">
                <a:avLst/>
              </a:prstGeom>
            </p:spPr>
          </p:pic>
          <p:sp>
            <p:nvSpPr>
              <p:cNvPr id="290" name="Rounded Rectangle 289">
                <a:extLst>
                  <a:ext uri="{FF2B5EF4-FFF2-40B4-BE49-F238E27FC236}">
                    <a16:creationId xmlns:a16="http://schemas.microsoft.com/office/drawing/2014/main" id="{E03B0839-4172-A347-BA65-EA483338DF28}"/>
                  </a:ext>
                </a:extLst>
              </p:cNvPr>
              <p:cNvSpPr/>
              <p:nvPr/>
            </p:nvSpPr>
            <p:spPr bwMode="auto">
              <a:xfrm>
                <a:off x="2236469" y="5895622"/>
                <a:ext cx="968095" cy="407063"/>
              </a:xfrm>
              <a:prstGeom prst="round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chemeClr val="accent1"/>
                    </a:solidFill>
                    <a:cs typeface="Arial Narrow"/>
                  </a:rPr>
                  <a:t>Government</a:t>
                </a:r>
              </a:p>
              <a:p>
                <a:pPr algn="ctr">
                  <a:defRPr/>
                </a:pPr>
                <a:r>
                  <a:rPr lang="en-US" sz="1100" b="1" dirty="0">
                    <a:solidFill>
                      <a:schemeClr val="accent1"/>
                    </a:solidFill>
                    <a:cs typeface="Arial Narrow"/>
                  </a:rPr>
                  <a:t>Records</a:t>
                </a:r>
              </a:p>
            </p:txBody>
          </p:sp>
          <p:pic>
            <p:nvPicPr>
              <p:cNvPr id="292" name="Picture 291">
                <a:extLst>
                  <a:ext uri="{FF2B5EF4-FFF2-40B4-BE49-F238E27FC236}">
                    <a16:creationId xmlns:a16="http://schemas.microsoft.com/office/drawing/2014/main" id="{3327C354-9BD5-C341-854F-249189E1F6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8845" y="5620191"/>
                <a:ext cx="333917" cy="327969"/>
              </a:xfrm>
              <a:prstGeom prst="rect">
                <a:avLst/>
              </a:prstGeom>
            </p:spPr>
          </p:pic>
        </p:grpSp>
      </p:grpSp>
      <p:sp>
        <p:nvSpPr>
          <p:cNvPr id="351" name="Circular Arrow 350">
            <a:extLst>
              <a:ext uri="{FF2B5EF4-FFF2-40B4-BE49-F238E27FC236}">
                <a16:creationId xmlns:a16="http://schemas.microsoft.com/office/drawing/2014/main" id="{C831EE0A-99D6-4041-AF31-402BC202DE6D}"/>
              </a:ext>
            </a:extLst>
          </p:cNvPr>
          <p:cNvSpPr/>
          <p:nvPr/>
        </p:nvSpPr>
        <p:spPr>
          <a:xfrm rot="17776433" flipV="1">
            <a:off x="4194902" y="4880699"/>
            <a:ext cx="2851158" cy="3349274"/>
          </a:xfrm>
          <a:prstGeom prst="circularArrow">
            <a:avLst>
              <a:gd name="adj1" fmla="val 3412"/>
              <a:gd name="adj2" fmla="val 318678"/>
              <a:gd name="adj3" fmla="val 19569888"/>
              <a:gd name="adj4" fmla="val 18677469"/>
              <a:gd name="adj5" fmla="val 3587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352" name="Circular Arrow 351">
            <a:extLst>
              <a:ext uri="{FF2B5EF4-FFF2-40B4-BE49-F238E27FC236}">
                <a16:creationId xmlns:a16="http://schemas.microsoft.com/office/drawing/2014/main" id="{0C77554D-A35C-1B46-97C8-A65C9C531E11}"/>
              </a:ext>
            </a:extLst>
          </p:cNvPr>
          <p:cNvSpPr/>
          <p:nvPr/>
        </p:nvSpPr>
        <p:spPr>
          <a:xfrm rot="17222700" flipV="1">
            <a:off x="4688767" y="4815544"/>
            <a:ext cx="2851158" cy="3349274"/>
          </a:xfrm>
          <a:prstGeom prst="circularArrow">
            <a:avLst>
              <a:gd name="adj1" fmla="val 3412"/>
              <a:gd name="adj2" fmla="val 317328"/>
              <a:gd name="adj3" fmla="val 19569888"/>
              <a:gd name="adj4" fmla="val 18461895"/>
              <a:gd name="adj5" fmla="val 3842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353" name="Circular Arrow 352">
            <a:extLst>
              <a:ext uri="{FF2B5EF4-FFF2-40B4-BE49-F238E27FC236}">
                <a16:creationId xmlns:a16="http://schemas.microsoft.com/office/drawing/2014/main" id="{7F5CDA65-74D4-E644-962C-F7CBA0274038}"/>
              </a:ext>
            </a:extLst>
          </p:cNvPr>
          <p:cNvSpPr/>
          <p:nvPr/>
        </p:nvSpPr>
        <p:spPr>
          <a:xfrm rot="15572326" flipV="1">
            <a:off x="5772307" y="4869908"/>
            <a:ext cx="2851158" cy="3349274"/>
          </a:xfrm>
          <a:prstGeom prst="circularArrow">
            <a:avLst>
              <a:gd name="adj1" fmla="val 3412"/>
              <a:gd name="adj2" fmla="val 303544"/>
              <a:gd name="adj3" fmla="val 19569888"/>
              <a:gd name="adj4" fmla="val 18154525"/>
              <a:gd name="adj5" fmla="val 3414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373" name="Circular Arrow 372">
            <a:extLst>
              <a:ext uri="{FF2B5EF4-FFF2-40B4-BE49-F238E27FC236}">
                <a16:creationId xmlns:a16="http://schemas.microsoft.com/office/drawing/2014/main" id="{F543C70C-A3C2-714F-825D-AB6A55461501}"/>
              </a:ext>
            </a:extLst>
          </p:cNvPr>
          <p:cNvSpPr/>
          <p:nvPr/>
        </p:nvSpPr>
        <p:spPr>
          <a:xfrm rot="16448268" flipV="1">
            <a:off x="5229667" y="4889382"/>
            <a:ext cx="2851158" cy="3349274"/>
          </a:xfrm>
          <a:prstGeom prst="circularArrow">
            <a:avLst>
              <a:gd name="adj1" fmla="val 3412"/>
              <a:gd name="adj2" fmla="val 283263"/>
              <a:gd name="adj3" fmla="val 19569888"/>
              <a:gd name="adj4" fmla="val 18405390"/>
              <a:gd name="adj5" fmla="val 3294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385" name="Circular Arrow 384">
            <a:extLst>
              <a:ext uri="{FF2B5EF4-FFF2-40B4-BE49-F238E27FC236}">
                <a16:creationId xmlns:a16="http://schemas.microsoft.com/office/drawing/2014/main" id="{89C4F3B6-E441-264A-98A7-F03A79A7D523}"/>
              </a:ext>
            </a:extLst>
          </p:cNvPr>
          <p:cNvSpPr/>
          <p:nvPr/>
        </p:nvSpPr>
        <p:spPr>
          <a:xfrm rot="18732234" flipV="1">
            <a:off x="3637893" y="4621479"/>
            <a:ext cx="2851158" cy="3349274"/>
          </a:xfrm>
          <a:prstGeom prst="circularArrow">
            <a:avLst>
              <a:gd name="adj1" fmla="val 3412"/>
              <a:gd name="adj2" fmla="val 318678"/>
              <a:gd name="adj3" fmla="val 19569888"/>
              <a:gd name="adj4" fmla="val 18796357"/>
              <a:gd name="adj5" fmla="val 3587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05" name="Circular Arrow 404">
            <a:extLst>
              <a:ext uri="{FF2B5EF4-FFF2-40B4-BE49-F238E27FC236}">
                <a16:creationId xmlns:a16="http://schemas.microsoft.com/office/drawing/2014/main" id="{C81C6A73-1571-8F42-82DA-297FCD7099CF}"/>
              </a:ext>
            </a:extLst>
          </p:cNvPr>
          <p:cNvSpPr/>
          <p:nvPr/>
        </p:nvSpPr>
        <p:spPr>
          <a:xfrm rot="3823567" flipH="1" flipV="1">
            <a:off x="4978113" y="4941506"/>
            <a:ext cx="2851158" cy="3349274"/>
          </a:xfrm>
          <a:prstGeom prst="circularArrow">
            <a:avLst>
              <a:gd name="adj1" fmla="val 3412"/>
              <a:gd name="adj2" fmla="val 318678"/>
              <a:gd name="adj3" fmla="val 19569888"/>
              <a:gd name="adj4" fmla="val 18717343"/>
              <a:gd name="adj5" fmla="val 3587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48" name="Circular Arrow 447">
            <a:extLst>
              <a:ext uri="{FF2B5EF4-FFF2-40B4-BE49-F238E27FC236}">
                <a16:creationId xmlns:a16="http://schemas.microsoft.com/office/drawing/2014/main" id="{0B152B34-7739-0D4F-AED4-A0B3B8C22CF6}"/>
              </a:ext>
            </a:extLst>
          </p:cNvPr>
          <p:cNvSpPr/>
          <p:nvPr/>
        </p:nvSpPr>
        <p:spPr>
          <a:xfrm rot="4650687" flipH="1" flipV="1">
            <a:off x="4447905" y="5042906"/>
            <a:ext cx="2851158" cy="3349274"/>
          </a:xfrm>
          <a:prstGeom prst="circularArrow">
            <a:avLst>
              <a:gd name="adj1" fmla="val 3412"/>
              <a:gd name="adj2" fmla="val 317328"/>
              <a:gd name="adj3" fmla="val 19569888"/>
              <a:gd name="adj4" fmla="val 18361098"/>
              <a:gd name="adj5" fmla="val 3842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49" name="Circular Arrow 448">
            <a:extLst>
              <a:ext uri="{FF2B5EF4-FFF2-40B4-BE49-F238E27FC236}">
                <a16:creationId xmlns:a16="http://schemas.microsoft.com/office/drawing/2014/main" id="{7FD72D2D-96EB-B14B-BB3D-F6234E53A4B1}"/>
              </a:ext>
            </a:extLst>
          </p:cNvPr>
          <p:cNvSpPr/>
          <p:nvPr/>
        </p:nvSpPr>
        <p:spPr>
          <a:xfrm rot="7108980" flipH="1" flipV="1">
            <a:off x="3213308" y="5145819"/>
            <a:ext cx="2851158" cy="3349274"/>
          </a:xfrm>
          <a:prstGeom prst="circularArrow">
            <a:avLst>
              <a:gd name="adj1" fmla="val 3412"/>
              <a:gd name="adj2" fmla="val 303544"/>
              <a:gd name="adj3" fmla="val 19569888"/>
              <a:gd name="adj4" fmla="val 16922071"/>
              <a:gd name="adj5" fmla="val 3414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50" name="Circular Arrow 449">
            <a:extLst>
              <a:ext uri="{FF2B5EF4-FFF2-40B4-BE49-F238E27FC236}">
                <a16:creationId xmlns:a16="http://schemas.microsoft.com/office/drawing/2014/main" id="{3582B957-86CB-DA42-9E41-DD7E58BE9F18}"/>
              </a:ext>
            </a:extLst>
          </p:cNvPr>
          <p:cNvSpPr/>
          <p:nvPr/>
        </p:nvSpPr>
        <p:spPr>
          <a:xfrm rot="3037153" flipH="1" flipV="1">
            <a:off x="5502072" y="4723216"/>
            <a:ext cx="2851158" cy="3349274"/>
          </a:xfrm>
          <a:prstGeom prst="circularArrow">
            <a:avLst>
              <a:gd name="adj1" fmla="val 3412"/>
              <a:gd name="adj2" fmla="val 318678"/>
              <a:gd name="adj3" fmla="val 19569888"/>
              <a:gd name="adj4" fmla="val 18885354"/>
              <a:gd name="adj5" fmla="val 3587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51" name="Circular Arrow 450">
            <a:extLst>
              <a:ext uri="{FF2B5EF4-FFF2-40B4-BE49-F238E27FC236}">
                <a16:creationId xmlns:a16="http://schemas.microsoft.com/office/drawing/2014/main" id="{631F69A1-9180-AB41-A8E5-E1C5113A1D02}"/>
              </a:ext>
            </a:extLst>
          </p:cNvPr>
          <p:cNvSpPr/>
          <p:nvPr/>
        </p:nvSpPr>
        <p:spPr>
          <a:xfrm rot="5956229" flipH="1" flipV="1">
            <a:off x="3819992" y="5195965"/>
            <a:ext cx="2851158" cy="3349274"/>
          </a:xfrm>
          <a:prstGeom prst="circularArrow">
            <a:avLst>
              <a:gd name="adj1" fmla="val 3412"/>
              <a:gd name="adj2" fmla="val 283263"/>
              <a:gd name="adj3" fmla="val 19569888"/>
              <a:gd name="adj4" fmla="val 17744644"/>
              <a:gd name="adj5" fmla="val 3294"/>
            </a:avLst>
          </a:prstGeom>
          <a:solidFill>
            <a:srgbClr val="BDD7EE">
              <a:alpha val="56863"/>
            </a:srgbClr>
          </a:solidFill>
          <a:ln w="3175" cmpd="sng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100">
              <a:solidFill>
                <a:schemeClr val="accent1"/>
              </a:solidFill>
            </a:endParaRPr>
          </a:p>
        </p:txBody>
      </p:sp>
      <p:sp>
        <p:nvSpPr>
          <p:cNvPr id="452" name="Up Arrow 451">
            <a:extLst>
              <a:ext uri="{FF2B5EF4-FFF2-40B4-BE49-F238E27FC236}">
                <a16:creationId xmlns:a16="http://schemas.microsoft.com/office/drawing/2014/main" id="{9691A978-1520-D34D-937B-691B1AC59B3A}"/>
              </a:ext>
            </a:extLst>
          </p:cNvPr>
          <p:cNvSpPr/>
          <p:nvPr/>
        </p:nvSpPr>
        <p:spPr>
          <a:xfrm>
            <a:off x="5863537" y="5893372"/>
            <a:ext cx="254306" cy="410592"/>
          </a:xfrm>
          <a:prstGeom prst="upArrow">
            <a:avLst>
              <a:gd name="adj1" fmla="val 40325"/>
              <a:gd name="adj2" fmla="val 60762"/>
            </a:avLst>
          </a:prstGeom>
          <a:solidFill>
            <a:srgbClr val="BDD7EE">
              <a:alpha val="56863"/>
            </a:srgbClr>
          </a:solidFill>
          <a:ln w="31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accent1"/>
              </a:solidFill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802FE33-FAC0-4541-8D35-D4A7A8E587C8}"/>
              </a:ext>
            </a:extLst>
          </p:cNvPr>
          <p:cNvGrpSpPr/>
          <p:nvPr/>
        </p:nvGrpSpPr>
        <p:grpSpPr>
          <a:xfrm>
            <a:off x="4542040" y="3755347"/>
            <a:ext cx="3192389" cy="1212809"/>
            <a:chOff x="7840460" y="2153264"/>
            <a:chExt cx="3192389" cy="1212809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910EBFD-84AF-004B-8E61-CA65D78515CE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54A45389-7DBB-0741-AFEC-0F3ECFDC47E7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D3B08F09-EA67-C048-9EB0-C4408605C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A8B6ADFD-3352-2841-A86C-FDF0A4CB0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547503CF-5589-4C44-9530-2E7E1AE3DF3B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Network</a:t>
                </a:r>
              </a:p>
            </p:txBody>
          </p: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0EF80F58-5845-474C-81A7-7EBE45083128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E9E4A91-659C-D74D-BB3E-19C90A44E363}"/>
              </a:ext>
            </a:extLst>
          </p:cNvPr>
          <p:cNvGrpSpPr/>
          <p:nvPr/>
        </p:nvGrpSpPr>
        <p:grpSpPr>
          <a:xfrm>
            <a:off x="8823582" y="4629679"/>
            <a:ext cx="2271380" cy="1130150"/>
            <a:chOff x="8275654" y="4497086"/>
            <a:chExt cx="2271380" cy="1130150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31E1635-0302-F84A-B440-7AA29D679B14}"/>
                </a:ext>
              </a:extLst>
            </p:cNvPr>
            <p:cNvGrpSpPr/>
            <p:nvPr/>
          </p:nvGrpSpPr>
          <p:grpSpPr>
            <a:xfrm>
              <a:off x="8677929" y="5087388"/>
              <a:ext cx="1421003" cy="539848"/>
              <a:chOff x="3692984" y="10767678"/>
              <a:chExt cx="4323725" cy="1387437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5C820C90-0E8B-0843-8170-965F0BEA8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0DE35A20-10E0-4244-9496-D677289B4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FC963EC-3674-114F-9039-D85E7CCDA214}"/>
                </a:ext>
              </a:extLst>
            </p:cNvPr>
            <p:cNvSpPr txBox="1"/>
            <p:nvPr/>
          </p:nvSpPr>
          <p:spPr>
            <a:xfrm>
              <a:off x="8275654" y="4497086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>
                  <a:solidFill>
                    <a:prstClr val="white"/>
                  </a:solidFill>
                  <a:latin typeface="Calibri" panose="020F0502020204030204"/>
                </a:rPr>
                <a:t>Personal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Data Domain</a:t>
              </a:r>
            </a:p>
          </p:txBody>
        </p:sp>
      </p:grpSp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583667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A684A487-A655-EE49-80FD-D04776BC270C}"/>
              </a:ext>
            </a:extLst>
          </p:cNvPr>
          <p:cNvSpPr/>
          <p:nvPr/>
        </p:nvSpPr>
        <p:spPr>
          <a:xfrm>
            <a:off x="3480440" y="2436886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id="{F77FCC05-10E8-4B48-B4D2-42A7782E7D74}"/>
              </a:ext>
            </a:extLst>
          </p:cNvPr>
          <p:cNvSpPr/>
          <p:nvPr/>
        </p:nvSpPr>
        <p:spPr>
          <a:xfrm>
            <a:off x="13214316" y="963632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61483CA2-5B22-CE4E-880F-766FB8F00508}"/>
              </a:ext>
            </a:extLst>
          </p:cNvPr>
          <p:cNvSpPr txBox="1"/>
          <p:nvPr/>
        </p:nvSpPr>
        <p:spPr>
          <a:xfrm>
            <a:off x="3014230" y="2486003"/>
            <a:ext cx="1932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BA8B43-0FAB-5A44-A36A-F993F3350E5B}"/>
              </a:ext>
            </a:extLst>
          </p:cNvPr>
          <p:cNvGrpSpPr/>
          <p:nvPr/>
        </p:nvGrpSpPr>
        <p:grpSpPr>
          <a:xfrm>
            <a:off x="850555" y="2931691"/>
            <a:ext cx="2271380" cy="1139045"/>
            <a:chOff x="1602518" y="2778105"/>
            <a:chExt cx="2271380" cy="1139045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750B1C21-F5EC-1A42-841B-64A79EB6000F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DF13DF9D-A380-7846-B834-65BB0E3F2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40E96815-C3D2-6144-9D77-5BEE55B4D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10DF7507-2C9F-AB4E-9975-4FBED9A9313B}"/>
                </a:ext>
              </a:extLst>
            </p:cNvPr>
            <p:cNvSpPr txBox="1"/>
            <p:nvPr/>
          </p:nvSpPr>
          <p:spPr>
            <a:xfrm>
              <a:off x="1602518" y="277810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084FCA-C306-0945-AD9C-8BC03006CC18}"/>
              </a:ext>
            </a:extLst>
          </p:cNvPr>
          <p:cNvGrpSpPr/>
          <p:nvPr/>
        </p:nvGrpSpPr>
        <p:grpSpPr>
          <a:xfrm>
            <a:off x="938751" y="4456421"/>
            <a:ext cx="2271380" cy="1141787"/>
            <a:chOff x="1803823" y="4341534"/>
            <a:chExt cx="2271380" cy="1141787"/>
          </a:xfrm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EAEB11F7-A84B-5A4F-B98A-3104984901CC}"/>
                </a:ext>
              </a:extLst>
            </p:cNvPr>
            <p:cNvGrpSpPr/>
            <p:nvPr/>
          </p:nvGrpSpPr>
          <p:grpSpPr>
            <a:xfrm>
              <a:off x="2236777" y="4943473"/>
              <a:ext cx="1421003" cy="539848"/>
              <a:chOff x="3692984" y="10767678"/>
              <a:chExt cx="4323725" cy="1387437"/>
            </a:xfrm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6E8C82A9-9E6F-B546-80FD-9B553AB64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B25B2844-1C44-6641-A950-3EFBC5CEE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ECFE67B-3A13-074D-AE50-BBCC0B48031D}"/>
                </a:ext>
              </a:extLst>
            </p:cNvPr>
            <p:cNvSpPr txBox="1"/>
            <p:nvPr/>
          </p:nvSpPr>
          <p:spPr>
            <a:xfrm>
              <a:off x="1803823" y="434153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7444016" y="380043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7ABA1F-E332-9843-9E67-6283AEBFD7E9}"/>
              </a:ext>
            </a:extLst>
          </p:cNvPr>
          <p:cNvGrpSpPr/>
          <p:nvPr/>
        </p:nvGrpSpPr>
        <p:grpSpPr>
          <a:xfrm>
            <a:off x="4542040" y="2967017"/>
            <a:ext cx="3192389" cy="1212809"/>
            <a:chOff x="4388138" y="3746973"/>
            <a:chExt cx="3192389" cy="121280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8322EB1-56A1-1247-9873-12F345331C52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6B3EFD9-2B93-4E42-A0D8-0461834B697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98A67F5-6BDE-8E4B-9009-1CE0A7FFD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BDD53966-ED0B-8E4D-8921-F3A17235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6CC87EC-BCE6-1B4A-B4A5-04CD415BA20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750F843-696D-6942-9501-DE0D9294C517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E677A7-68E4-1041-9F80-ECC2F13A9120}"/>
              </a:ext>
            </a:extLst>
          </p:cNvPr>
          <p:cNvGrpSpPr/>
          <p:nvPr/>
        </p:nvGrpSpPr>
        <p:grpSpPr>
          <a:xfrm>
            <a:off x="2868283" y="1044379"/>
            <a:ext cx="2271380" cy="1145622"/>
            <a:chOff x="3710891" y="985745"/>
            <a:chExt cx="2271380" cy="1145622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67918FD-C571-544C-8E7D-95D688A896C9}"/>
                </a:ext>
              </a:extLst>
            </p:cNvPr>
            <p:cNvGrpSpPr/>
            <p:nvPr/>
          </p:nvGrpSpPr>
          <p:grpSpPr>
            <a:xfrm>
              <a:off x="4115679" y="1591519"/>
              <a:ext cx="1421003" cy="539848"/>
              <a:chOff x="3692984" y="10767678"/>
              <a:chExt cx="4323725" cy="1387437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D2C1553-E692-524A-B2E2-73E350356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E29A4660-CA52-F14C-AA9D-F02F3416B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E2CEEA12-7FCA-134B-A525-CD80E0EB7B02}"/>
                </a:ext>
              </a:extLst>
            </p:cNvPr>
            <p:cNvSpPr txBox="1"/>
            <p:nvPr/>
          </p:nvSpPr>
          <p:spPr>
            <a:xfrm>
              <a:off x="3710891" y="98574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Protected Data Domain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74E3F59-C35F-B441-9D09-2608834ABCF5}"/>
              </a:ext>
            </a:extLst>
          </p:cNvPr>
          <p:cNvGrpSpPr/>
          <p:nvPr/>
        </p:nvGrpSpPr>
        <p:grpSpPr>
          <a:xfrm>
            <a:off x="7080114" y="1050345"/>
            <a:ext cx="2271380" cy="1143831"/>
            <a:chOff x="6247648" y="987536"/>
            <a:chExt cx="2271380" cy="1143831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EC8FB7F-9D61-DA46-8F51-14704420853B}"/>
                </a:ext>
              </a:extLst>
            </p:cNvPr>
            <p:cNvGrpSpPr/>
            <p:nvPr/>
          </p:nvGrpSpPr>
          <p:grpSpPr>
            <a:xfrm>
              <a:off x="6686026" y="1591519"/>
              <a:ext cx="1421003" cy="539848"/>
              <a:chOff x="3692984" y="10767678"/>
              <a:chExt cx="4323725" cy="1387437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DD708AB-D141-0242-B464-76865CEF9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521279CC-86F6-BE40-AFF1-97CC0101E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0A170060-4C38-1043-B8B2-44A8D2217FB8}"/>
                </a:ext>
              </a:extLst>
            </p:cNvPr>
            <p:cNvSpPr txBox="1"/>
            <p:nvPr/>
          </p:nvSpPr>
          <p:spPr>
            <a:xfrm>
              <a:off x="6247648" y="987536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CF1F1F-ACDF-A442-A7A3-E74218197883}"/>
              </a:ext>
            </a:extLst>
          </p:cNvPr>
          <p:cNvGrpSpPr/>
          <p:nvPr/>
        </p:nvGrpSpPr>
        <p:grpSpPr>
          <a:xfrm>
            <a:off x="9285378" y="2913868"/>
            <a:ext cx="2271380" cy="1135362"/>
            <a:chOff x="8736738" y="2781788"/>
            <a:chExt cx="2271380" cy="1135362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6B1737B-D545-4E47-9075-1BA55921A1A3}"/>
                </a:ext>
              </a:extLst>
            </p:cNvPr>
            <p:cNvGrpSpPr/>
            <p:nvPr/>
          </p:nvGrpSpPr>
          <p:grpSpPr>
            <a:xfrm>
              <a:off x="9133057" y="3377302"/>
              <a:ext cx="1421003" cy="539848"/>
              <a:chOff x="3692984" y="10767678"/>
              <a:chExt cx="4323725" cy="1387437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15D2B7D-3C41-B04B-931D-A531703B3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E18DD8E-BB3A-D242-9503-F7BC4B849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Protected Data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293F4CDD-65B7-4E47-842A-69798BBCFF2C}"/>
                </a:ext>
              </a:extLst>
            </p:cNvPr>
            <p:cNvSpPr txBox="1"/>
            <p:nvPr/>
          </p:nvSpPr>
          <p:spPr>
            <a:xfrm>
              <a:off x="8736738" y="2781788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Data Domain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B43D1FE-2F94-CA45-A040-076CFC781076}"/>
              </a:ext>
            </a:extLst>
          </p:cNvPr>
          <p:cNvGrpSpPr/>
          <p:nvPr/>
        </p:nvGrpSpPr>
        <p:grpSpPr>
          <a:xfrm>
            <a:off x="1592719" y="2604506"/>
            <a:ext cx="2271380" cy="1139019"/>
            <a:chOff x="1592719" y="2778131"/>
            <a:chExt cx="2271380" cy="1139019"/>
          </a:xfrm>
        </p:grpSpPr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FE1EB19F-1F92-BC4E-A092-2A73B03EAC29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CD1D24A2-393E-E341-A692-C4A53C019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7EF04051-3953-D64A-9FF0-07ADAD55F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DA7DE049-670D-E04C-9877-AA05ABEAD8CB}"/>
                </a:ext>
              </a:extLst>
            </p:cNvPr>
            <p:cNvSpPr txBox="1"/>
            <p:nvPr/>
          </p:nvSpPr>
          <p:spPr>
            <a:xfrm>
              <a:off x="1592719" y="277813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2832162-5880-FA4F-BC4A-7F1F43E183BD}"/>
              </a:ext>
            </a:extLst>
          </p:cNvPr>
          <p:cNvGrpSpPr/>
          <p:nvPr/>
        </p:nvGrpSpPr>
        <p:grpSpPr>
          <a:xfrm>
            <a:off x="1814132" y="4170179"/>
            <a:ext cx="2271380" cy="1139517"/>
            <a:chOff x="1814132" y="4170179"/>
            <a:chExt cx="2271380" cy="1139517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BA01282B-0ECC-2B49-ADEF-AF6742443E95}"/>
                </a:ext>
              </a:extLst>
            </p:cNvPr>
            <p:cNvGrpSpPr/>
            <p:nvPr/>
          </p:nvGrpSpPr>
          <p:grpSpPr>
            <a:xfrm>
              <a:off x="2236777" y="4769848"/>
              <a:ext cx="1421003" cy="539848"/>
              <a:chOff x="3692984" y="10767678"/>
              <a:chExt cx="4323725" cy="1387437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4A4455E6-0DB3-5048-AEA7-A25C6ABCF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AD67806C-28D5-674E-BBF7-534DF101A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69C338EF-7D31-3348-8507-9DDDE670F775}"/>
                </a:ext>
              </a:extLst>
            </p:cNvPr>
            <p:cNvSpPr txBox="1"/>
            <p:nvPr/>
          </p:nvSpPr>
          <p:spPr>
            <a:xfrm>
              <a:off x="1814132" y="4170179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5637704-6188-4C46-9432-10417ADA866A}"/>
              </a:ext>
            </a:extLst>
          </p:cNvPr>
          <p:cNvGrpSpPr/>
          <p:nvPr/>
        </p:nvGrpSpPr>
        <p:grpSpPr>
          <a:xfrm>
            <a:off x="3713606" y="817701"/>
            <a:ext cx="2271380" cy="1140041"/>
            <a:chOff x="3713606" y="817701"/>
            <a:chExt cx="2271380" cy="11400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EC7E89D-1390-BE45-A33F-46F311753357}"/>
                </a:ext>
              </a:extLst>
            </p:cNvPr>
            <p:cNvGrpSpPr/>
            <p:nvPr/>
          </p:nvGrpSpPr>
          <p:grpSpPr>
            <a:xfrm>
              <a:off x="4115679" y="1417894"/>
              <a:ext cx="1421003" cy="539848"/>
              <a:chOff x="3692984" y="10767678"/>
              <a:chExt cx="4323725" cy="1387437"/>
            </a:xfrm>
          </p:grpSpPr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46293262-7943-E946-AFA1-57ADCECC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0F85CF9F-6E59-444E-B117-FABF9D63A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566244C8-5413-3A45-84F7-5B2BCFC6D775}"/>
                </a:ext>
              </a:extLst>
            </p:cNvPr>
            <p:cNvSpPr txBox="1"/>
            <p:nvPr/>
          </p:nvSpPr>
          <p:spPr>
            <a:xfrm>
              <a:off x="3713606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A80E77C5-57B8-5240-953D-A869674FA6A1}"/>
              </a:ext>
            </a:extLst>
          </p:cNvPr>
          <p:cNvGrpSpPr/>
          <p:nvPr/>
        </p:nvGrpSpPr>
        <p:grpSpPr>
          <a:xfrm>
            <a:off x="6308314" y="817701"/>
            <a:ext cx="2271380" cy="1140041"/>
            <a:chOff x="6308314" y="817701"/>
            <a:chExt cx="2271380" cy="1140041"/>
          </a:xfrm>
        </p:grpSpPr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F5FB17FD-4B0E-6845-9E06-F0D5E530DE51}"/>
                </a:ext>
              </a:extLst>
            </p:cNvPr>
            <p:cNvGrpSpPr/>
            <p:nvPr/>
          </p:nvGrpSpPr>
          <p:grpSpPr>
            <a:xfrm>
              <a:off x="6686026" y="1417894"/>
              <a:ext cx="1421003" cy="539848"/>
              <a:chOff x="3692984" y="10767678"/>
              <a:chExt cx="4323725" cy="1387437"/>
            </a:xfrm>
          </p:grpSpPr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B95A1E3A-BE94-AD42-9DBC-AE4A56ABE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E4660847-66D0-EA47-B72F-4CFEBEC58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585E08E8-88D2-F84E-B95F-E364F37F00DD}"/>
                </a:ext>
              </a:extLst>
            </p:cNvPr>
            <p:cNvSpPr txBox="1"/>
            <p:nvPr/>
          </p:nvSpPr>
          <p:spPr>
            <a:xfrm>
              <a:off x="6308314" y="81770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60216973-90DE-5A4B-983D-D23B4426694E}"/>
              </a:ext>
            </a:extLst>
          </p:cNvPr>
          <p:cNvGrpSpPr/>
          <p:nvPr/>
        </p:nvGrpSpPr>
        <p:grpSpPr>
          <a:xfrm>
            <a:off x="8731504" y="2612774"/>
            <a:ext cx="2271380" cy="1130751"/>
            <a:chOff x="8731504" y="2612774"/>
            <a:chExt cx="2271380" cy="1130751"/>
          </a:xfrm>
        </p:grpSpPr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EE704A3D-6517-9B48-98F2-C177366DE5C8}"/>
                </a:ext>
              </a:extLst>
            </p:cNvPr>
            <p:cNvGrpSpPr/>
            <p:nvPr/>
          </p:nvGrpSpPr>
          <p:grpSpPr>
            <a:xfrm>
              <a:off x="9133057" y="3203677"/>
              <a:ext cx="1421003" cy="539848"/>
              <a:chOff x="3692984" y="10767678"/>
              <a:chExt cx="4323725" cy="1387437"/>
            </a:xfrm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5FB988B5-FD6D-984A-8151-7EBC8F5EA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C7F5A2BB-275A-A94F-8834-67F0553AA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E8688069-BA82-9641-9710-0A616B956558}"/>
                </a:ext>
              </a:extLst>
            </p:cNvPr>
            <p:cNvSpPr txBox="1"/>
            <p:nvPr/>
          </p:nvSpPr>
          <p:spPr>
            <a:xfrm>
              <a:off x="8731504" y="261277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sp>
        <p:nvSpPr>
          <p:cNvPr id="261" name="Oval 260">
            <a:extLst>
              <a:ext uri="{FF2B5EF4-FFF2-40B4-BE49-F238E27FC236}">
                <a16:creationId xmlns:a16="http://schemas.microsoft.com/office/drawing/2014/main" id="{8183B0F5-5F3E-6545-9750-28700457C795}"/>
              </a:ext>
            </a:extLst>
          </p:cNvPr>
          <p:cNvSpPr/>
          <p:nvPr/>
        </p:nvSpPr>
        <p:spPr>
          <a:xfrm>
            <a:off x="9330390" y="346127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F1D670B-FA88-9345-89A1-746CFCD71DDA}"/>
              </a:ext>
            </a:extLst>
          </p:cNvPr>
          <p:cNvSpPr/>
          <p:nvPr/>
        </p:nvSpPr>
        <p:spPr>
          <a:xfrm>
            <a:off x="7273289" y="4011973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64D0D707-5D23-7948-8967-360ED8694080}"/>
              </a:ext>
            </a:extLst>
          </p:cNvPr>
          <p:cNvSpPr/>
          <p:nvPr/>
        </p:nvSpPr>
        <p:spPr>
          <a:xfrm>
            <a:off x="7213291" y="426395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1BCC2A7B-60EC-B74B-B0F3-D28571A31EC7}"/>
              </a:ext>
            </a:extLst>
          </p:cNvPr>
          <p:cNvSpPr/>
          <p:nvPr/>
        </p:nvSpPr>
        <p:spPr>
          <a:xfrm>
            <a:off x="8856462" y="5298253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1CD4F632-0663-C845-BAE2-44DC82E6CAF8}"/>
              </a:ext>
            </a:extLst>
          </p:cNvPr>
          <p:cNvSpPr/>
          <p:nvPr/>
        </p:nvSpPr>
        <p:spPr>
          <a:xfrm>
            <a:off x="7300017" y="409135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3E77620C-9BA6-6A42-B765-2313B8F34D1A}"/>
              </a:ext>
            </a:extLst>
          </p:cNvPr>
          <p:cNvGrpSpPr/>
          <p:nvPr/>
        </p:nvGrpSpPr>
        <p:grpSpPr>
          <a:xfrm>
            <a:off x="8304546" y="4326665"/>
            <a:ext cx="2271380" cy="1126946"/>
            <a:chOff x="8304546" y="4326665"/>
            <a:chExt cx="2271380" cy="1126946"/>
          </a:xfrm>
        </p:grpSpPr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54074253-EB16-4349-9A25-E0EBF000AB58}"/>
                </a:ext>
              </a:extLst>
            </p:cNvPr>
            <p:cNvGrpSpPr/>
            <p:nvPr/>
          </p:nvGrpSpPr>
          <p:grpSpPr>
            <a:xfrm>
              <a:off x="8677929" y="4913763"/>
              <a:ext cx="1421003" cy="539848"/>
              <a:chOff x="3692984" y="10767678"/>
              <a:chExt cx="4323725" cy="1387437"/>
            </a:xfrm>
          </p:grpSpPr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90CAFD38-922A-2840-AF9B-845C4C0A8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5BE4D22A-AA3A-F349-B98F-F8ADA1180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C362E8C4-6383-6543-B0F6-51EF1AE67525}"/>
                </a:ext>
              </a:extLst>
            </p:cNvPr>
            <p:cNvSpPr txBox="1"/>
            <p:nvPr/>
          </p:nvSpPr>
          <p:spPr>
            <a:xfrm>
              <a:off x="8304546" y="4326665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cxnSp>
        <p:nvCxnSpPr>
          <p:cNvPr id="256" name="Curved Connector 255">
            <a:extLst>
              <a:ext uri="{FF2B5EF4-FFF2-40B4-BE49-F238E27FC236}">
                <a16:creationId xmlns:a16="http://schemas.microsoft.com/office/drawing/2014/main" id="{7587D57F-C22C-2749-BFEE-62DFED22FBAA}"/>
              </a:ext>
            </a:extLst>
          </p:cNvPr>
          <p:cNvCxnSpPr>
            <a:cxnSpLocks/>
            <a:stCxn id="230" idx="5"/>
            <a:endCxn id="215" idx="4"/>
          </p:cNvCxnSpPr>
          <p:nvPr/>
        </p:nvCxnSpPr>
        <p:spPr>
          <a:xfrm rot="5400000" flipH="1">
            <a:off x="8584493" y="2521899"/>
            <a:ext cx="548401" cy="5440917"/>
          </a:xfrm>
          <a:prstGeom prst="curvedConnector3">
            <a:avLst>
              <a:gd name="adj1" fmla="val -165408"/>
            </a:avLst>
          </a:prstGeom>
          <a:ln w="5715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urved Connector 261">
            <a:extLst>
              <a:ext uri="{FF2B5EF4-FFF2-40B4-BE49-F238E27FC236}">
                <a16:creationId xmlns:a16="http://schemas.microsoft.com/office/drawing/2014/main" id="{D849262E-B104-5A48-99A4-AC78F952F11B}"/>
              </a:ext>
            </a:extLst>
          </p:cNvPr>
          <p:cNvCxnSpPr>
            <a:cxnSpLocks/>
            <a:stCxn id="331" idx="4"/>
            <a:endCxn id="277" idx="5"/>
          </p:cNvCxnSpPr>
          <p:nvPr/>
        </p:nvCxnSpPr>
        <p:spPr>
          <a:xfrm rot="5400000">
            <a:off x="9468588" y="2110861"/>
            <a:ext cx="584808" cy="4149060"/>
          </a:xfrm>
          <a:prstGeom prst="curvedConnector3">
            <a:avLst>
              <a:gd name="adj1" fmla="val 150427"/>
            </a:avLst>
          </a:prstGeom>
          <a:ln w="5715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urved Connector 262">
            <a:extLst>
              <a:ext uri="{FF2B5EF4-FFF2-40B4-BE49-F238E27FC236}">
                <a16:creationId xmlns:a16="http://schemas.microsoft.com/office/drawing/2014/main" id="{78C96B7D-3BDA-7647-8433-F0B5C3CBCE63}"/>
              </a:ext>
            </a:extLst>
          </p:cNvPr>
          <p:cNvCxnSpPr>
            <a:cxnSpLocks/>
            <a:stCxn id="222" idx="5"/>
            <a:endCxn id="274" idx="6"/>
          </p:cNvCxnSpPr>
          <p:nvPr/>
        </p:nvCxnSpPr>
        <p:spPr>
          <a:xfrm rot="5400000">
            <a:off x="7551788" y="2134979"/>
            <a:ext cx="2277620" cy="1929119"/>
          </a:xfrm>
          <a:prstGeom prst="curvedConnector2">
            <a:avLst/>
          </a:prstGeom>
          <a:ln w="5715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Curved Connector 332">
            <a:extLst>
              <a:ext uri="{FF2B5EF4-FFF2-40B4-BE49-F238E27FC236}">
                <a16:creationId xmlns:a16="http://schemas.microsoft.com/office/drawing/2014/main" id="{9F7A3659-5F0A-2D43-AE94-BF9138BC22FC}"/>
              </a:ext>
            </a:extLst>
          </p:cNvPr>
          <p:cNvCxnSpPr>
            <a:cxnSpLocks/>
            <a:stCxn id="295" idx="4"/>
            <a:endCxn id="221" idx="6"/>
          </p:cNvCxnSpPr>
          <p:nvPr/>
        </p:nvCxnSpPr>
        <p:spPr>
          <a:xfrm rot="5400000">
            <a:off x="3813435" y="3905974"/>
            <a:ext cx="473724" cy="2547052"/>
          </a:xfrm>
          <a:prstGeom prst="curvedConnector2">
            <a:avLst/>
          </a:prstGeom>
          <a:ln w="5715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48D5EA47-DC29-314E-9EE6-CE2CCA86232B}"/>
              </a:ext>
            </a:extLst>
          </p:cNvPr>
          <p:cNvGrpSpPr/>
          <p:nvPr/>
        </p:nvGrpSpPr>
        <p:grpSpPr>
          <a:xfrm>
            <a:off x="10321341" y="2727199"/>
            <a:ext cx="2271380" cy="1212300"/>
            <a:chOff x="10321341" y="2727199"/>
            <a:chExt cx="2271380" cy="121230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6FA345D6-0A1C-F542-A989-7E11EFD7AE4A}"/>
                </a:ext>
              </a:extLst>
            </p:cNvPr>
            <p:cNvGrpSpPr/>
            <p:nvPr/>
          </p:nvGrpSpPr>
          <p:grpSpPr>
            <a:xfrm>
              <a:off x="10708795" y="3399651"/>
              <a:ext cx="1421003" cy="539848"/>
              <a:chOff x="3692984" y="10767678"/>
              <a:chExt cx="4323725" cy="1387437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90CFE986-03ED-044B-9587-06CB99B39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AFA452E7-E3EF-BB40-A456-704AA1F8E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Clinical Research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C1EC42C7-5664-EB42-B716-6253BFA30437}"/>
                </a:ext>
              </a:extLst>
            </p:cNvPr>
            <p:cNvSpPr/>
            <p:nvPr/>
          </p:nvSpPr>
          <p:spPr>
            <a:xfrm>
              <a:off x="11609147" y="3440238"/>
              <a:ext cx="452749" cy="45274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1309B273-5AD9-F648-BFCE-A02EEE17EF6C}"/>
                </a:ext>
              </a:extLst>
            </p:cNvPr>
            <p:cNvSpPr txBox="1"/>
            <p:nvPr/>
          </p:nvSpPr>
          <p:spPr>
            <a:xfrm rot="21427445">
              <a:off x="10321341" y="2727199"/>
              <a:ext cx="2271380" cy="11684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 Safety Domain</a:t>
              </a:r>
            </a:p>
          </p:txBody>
        </p:sp>
      </p:grpSp>
      <p:sp>
        <p:nvSpPr>
          <p:cNvPr id="295" name="Oval 294">
            <a:extLst>
              <a:ext uri="{FF2B5EF4-FFF2-40B4-BE49-F238E27FC236}">
                <a16:creationId xmlns:a16="http://schemas.microsoft.com/office/drawing/2014/main" id="{293DF818-8F1A-9440-8EA5-FECD3B8A04CD}"/>
              </a:ext>
            </a:extLst>
          </p:cNvPr>
          <p:cNvSpPr/>
          <p:nvPr/>
        </p:nvSpPr>
        <p:spPr>
          <a:xfrm>
            <a:off x="5097448" y="4489889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378523A2-88DA-5C4F-826A-0D7D9A75BE3E}"/>
              </a:ext>
            </a:extLst>
          </p:cNvPr>
          <p:cNvSpPr/>
          <p:nvPr/>
        </p:nvSpPr>
        <p:spPr>
          <a:xfrm>
            <a:off x="2324022" y="518998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20BD765E-8DAF-D842-9AB6-03CB3DE0F140}"/>
              </a:ext>
            </a:extLst>
          </p:cNvPr>
          <p:cNvSpPr/>
          <p:nvPr/>
        </p:nvSpPr>
        <p:spPr>
          <a:xfrm>
            <a:off x="4549016" y="4114235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DA09212B-C193-EE48-B3DB-5A431EA0F987}"/>
              </a:ext>
            </a:extLst>
          </p:cNvPr>
          <p:cNvSpPr/>
          <p:nvPr/>
        </p:nvSpPr>
        <p:spPr>
          <a:xfrm>
            <a:off x="2233020" y="364672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8" name="Straight Arrow Connector 457">
            <a:extLst>
              <a:ext uri="{FF2B5EF4-FFF2-40B4-BE49-F238E27FC236}">
                <a16:creationId xmlns:a16="http://schemas.microsoft.com/office/drawing/2014/main" id="{FED7A007-B34C-734F-ACB2-3F517B82DE3A}"/>
              </a:ext>
            </a:extLst>
          </p:cNvPr>
          <p:cNvCxnSpPr>
            <a:cxnSpLocks/>
            <a:stCxn id="338" idx="6"/>
          </p:cNvCxnSpPr>
          <p:nvPr/>
        </p:nvCxnSpPr>
        <p:spPr>
          <a:xfrm>
            <a:off x="2685769" y="3873102"/>
            <a:ext cx="1852730" cy="518307"/>
          </a:xfrm>
          <a:prstGeom prst="straightConnector1">
            <a:avLst/>
          </a:prstGeom>
          <a:ln w="5715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urved Connector 338">
            <a:extLst>
              <a:ext uri="{FF2B5EF4-FFF2-40B4-BE49-F238E27FC236}">
                <a16:creationId xmlns:a16="http://schemas.microsoft.com/office/drawing/2014/main" id="{DE19BED9-D250-A240-BC2D-2EDEC5401287}"/>
              </a:ext>
            </a:extLst>
          </p:cNvPr>
          <p:cNvCxnSpPr>
            <a:cxnSpLocks/>
            <a:stCxn id="340" idx="6"/>
            <a:endCxn id="215" idx="0"/>
          </p:cNvCxnSpPr>
          <p:nvPr/>
        </p:nvCxnSpPr>
        <p:spPr>
          <a:xfrm>
            <a:off x="4576312" y="2054488"/>
            <a:ext cx="1561923" cy="1700859"/>
          </a:xfrm>
          <a:prstGeom prst="curvedConnector2">
            <a:avLst/>
          </a:prstGeom>
          <a:ln w="5715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Oval 339">
            <a:extLst>
              <a:ext uri="{FF2B5EF4-FFF2-40B4-BE49-F238E27FC236}">
                <a16:creationId xmlns:a16="http://schemas.microsoft.com/office/drawing/2014/main" id="{F7BF4D87-A9D0-E945-8A33-D6E45DC29D5B}"/>
              </a:ext>
            </a:extLst>
          </p:cNvPr>
          <p:cNvSpPr/>
          <p:nvPr/>
        </p:nvSpPr>
        <p:spPr>
          <a:xfrm>
            <a:off x="4123563" y="1828113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FFB3CBC-31A8-8546-AC7D-18159AC0C130}"/>
              </a:ext>
            </a:extLst>
          </p:cNvPr>
          <p:cNvSpPr/>
          <p:nvPr/>
        </p:nvSpPr>
        <p:spPr>
          <a:xfrm>
            <a:off x="5911152" y="3752079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D8E7185-B13D-CB46-BA63-0557A0CCCA6B}"/>
              </a:ext>
            </a:extLst>
          </p:cNvPr>
          <p:cNvGrpSpPr/>
          <p:nvPr/>
        </p:nvGrpSpPr>
        <p:grpSpPr>
          <a:xfrm>
            <a:off x="4538499" y="3361140"/>
            <a:ext cx="3192389" cy="1212809"/>
            <a:chOff x="4388138" y="3746973"/>
            <a:chExt cx="3192389" cy="121280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F896A50-6E87-154E-9C8B-46EA2572C7EC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AE78E573-F6A1-774A-98D9-76A1A28C388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A053F873-D455-2D4B-BDB2-54F3D8FD48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D4260269-3C68-DE41-8618-248BB944AC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90912858-2BCA-3B45-9F71-F28DB6F91530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Data Network</a:t>
                </a:r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ADE3FE3-405E-344C-9B14-EBA3E3620702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6ADEC25-4F8B-5B40-B2DC-B33FE7346EAC}"/>
              </a:ext>
            </a:extLst>
          </p:cNvPr>
          <p:cNvGrpSpPr/>
          <p:nvPr/>
        </p:nvGrpSpPr>
        <p:grpSpPr>
          <a:xfrm>
            <a:off x="4542040" y="2967017"/>
            <a:ext cx="3192389" cy="1212809"/>
            <a:chOff x="4388138" y="3746973"/>
            <a:chExt cx="3192389" cy="1212809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3DB3300A-D0EB-CC40-A30E-B5D647019175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D54F9D8B-9040-7742-8F0F-05E2BBA07426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65539CFE-48B6-0449-8975-69F2C35AA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178ADC49-3FEB-584A-ADD7-EC25623B7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88208DD4-5BBD-5643-8524-EA53022B5F3A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E1C14434-8A76-D849-8A75-C5A2111B58BA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sp>
        <p:nvSpPr>
          <p:cNvPr id="260" name="Oval 259">
            <a:extLst>
              <a:ext uri="{FF2B5EF4-FFF2-40B4-BE49-F238E27FC236}">
                <a16:creationId xmlns:a16="http://schemas.microsoft.com/office/drawing/2014/main" id="{4ACD6B25-F0EF-7045-B74B-61D8A642D6F0}"/>
              </a:ext>
            </a:extLst>
          </p:cNvPr>
          <p:cNvSpPr/>
          <p:nvPr/>
        </p:nvSpPr>
        <p:spPr>
          <a:xfrm>
            <a:off x="11532650" y="3455632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6D1244FD-9065-E74F-B986-695800A8840A}"/>
              </a:ext>
            </a:extLst>
          </p:cNvPr>
          <p:cNvSpPr/>
          <p:nvPr/>
        </p:nvSpPr>
        <p:spPr>
          <a:xfrm>
            <a:off x="10431540" y="353235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8" name="Curved Connector 277">
            <a:extLst>
              <a:ext uri="{FF2B5EF4-FFF2-40B4-BE49-F238E27FC236}">
                <a16:creationId xmlns:a16="http://schemas.microsoft.com/office/drawing/2014/main" id="{88972760-4AB4-564E-A56D-BF305A4BF671}"/>
              </a:ext>
            </a:extLst>
          </p:cNvPr>
          <p:cNvCxnSpPr>
            <a:cxnSpLocks/>
            <a:stCxn id="260" idx="0"/>
            <a:endCxn id="341" idx="0"/>
          </p:cNvCxnSpPr>
          <p:nvPr/>
        </p:nvCxnSpPr>
        <p:spPr>
          <a:xfrm rot="16200000" flipH="1" flipV="1">
            <a:off x="11170107" y="2943439"/>
            <a:ext cx="76725" cy="1101110"/>
          </a:xfrm>
          <a:prstGeom prst="curvedConnector3">
            <a:avLst>
              <a:gd name="adj1" fmla="val -297947"/>
            </a:avLst>
          </a:prstGeom>
          <a:ln w="5715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Oval 342">
            <a:extLst>
              <a:ext uri="{FF2B5EF4-FFF2-40B4-BE49-F238E27FC236}">
                <a16:creationId xmlns:a16="http://schemas.microsoft.com/office/drawing/2014/main" id="{5C5ED520-4E01-1F4C-B2BC-F2629C01D06F}"/>
              </a:ext>
            </a:extLst>
          </p:cNvPr>
          <p:cNvSpPr/>
          <p:nvPr/>
        </p:nvSpPr>
        <p:spPr>
          <a:xfrm>
            <a:off x="8075514" y="18485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629F53CB-BB83-DC41-9CB5-F4C19D7D86D0}"/>
              </a:ext>
            </a:extLst>
          </p:cNvPr>
          <p:cNvGrpSpPr/>
          <p:nvPr/>
        </p:nvGrpSpPr>
        <p:grpSpPr>
          <a:xfrm>
            <a:off x="8047386" y="829061"/>
            <a:ext cx="2271380" cy="1210726"/>
            <a:chOff x="8047386" y="839072"/>
            <a:chExt cx="2271380" cy="1210726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2F4AB345-1F39-4C4B-B11C-55A9894D166C}"/>
                </a:ext>
              </a:extLst>
            </p:cNvPr>
            <p:cNvGrpSpPr/>
            <p:nvPr/>
          </p:nvGrpSpPr>
          <p:grpSpPr>
            <a:xfrm>
              <a:off x="8442255" y="1509950"/>
              <a:ext cx="1421003" cy="539848"/>
              <a:chOff x="3692984" y="10827174"/>
              <a:chExt cx="4323725" cy="1387437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96DFC331-E945-1045-AFD4-2EA037E39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827174"/>
                <a:ext cx="4323725" cy="1387437"/>
              </a:xfrm>
              <a:prstGeom prst="ellips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660684D-D864-A34C-98BA-4F69F6A08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65878"/>
                <a:ext cx="3727642" cy="991027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00" kern="0">
                    <a:solidFill>
                      <a:schemeClr val="bg1"/>
                    </a:solidFill>
                    <a:cs typeface="Times New Roman" charset="0"/>
                  </a:rPr>
                  <a:t>Clinical Research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cs typeface="Times New Roman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3077B9CE-9366-A648-8D4A-F7DEC1E9D9EE}"/>
                </a:ext>
              </a:extLst>
            </p:cNvPr>
            <p:cNvSpPr txBox="1"/>
            <p:nvPr/>
          </p:nvSpPr>
          <p:spPr>
            <a:xfrm>
              <a:off x="8047386" y="839072"/>
              <a:ext cx="2271380" cy="11684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 Safety Domain</a:t>
              </a:r>
            </a:p>
          </p:txBody>
        </p:sp>
        <p:cxnSp>
          <p:nvCxnSpPr>
            <p:cNvPr id="344" name="Curved Connector 343">
              <a:extLst>
                <a:ext uri="{FF2B5EF4-FFF2-40B4-BE49-F238E27FC236}">
                  <a16:creationId xmlns:a16="http://schemas.microsoft.com/office/drawing/2014/main" id="{D6E1B9A6-63B4-6246-B8FA-76C71A2FE4D0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8778521" y="1037268"/>
              <a:ext cx="147845" cy="1101110"/>
            </a:xfrm>
            <a:prstGeom prst="curvedConnector3">
              <a:avLst>
                <a:gd name="adj1" fmla="val -154621"/>
              </a:avLst>
            </a:prstGeom>
            <a:ln w="57150">
              <a:solidFill>
                <a:schemeClr val="accent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5" name="Oval 344">
            <a:extLst>
              <a:ext uri="{FF2B5EF4-FFF2-40B4-BE49-F238E27FC236}">
                <a16:creationId xmlns:a16="http://schemas.microsoft.com/office/drawing/2014/main" id="{A2D0C314-2E89-2D4C-8573-74BFA225FE3D}"/>
              </a:ext>
            </a:extLst>
          </p:cNvPr>
          <p:cNvSpPr/>
          <p:nvPr/>
        </p:nvSpPr>
        <p:spPr>
          <a:xfrm>
            <a:off x="11156730" y="5101552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91E6EF-A5C9-1A4A-8306-3AF455B92C8F}"/>
              </a:ext>
            </a:extLst>
          </p:cNvPr>
          <p:cNvSpPr/>
          <p:nvPr/>
        </p:nvSpPr>
        <p:spPr>
          <a:xfrm>
            <a:off x="10025140" y="52493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118B3078-70C5-DC43-88CF-08873DAF7CC9}"/>
              </a:ext>
            </a:extLst>
          </p:cNvPr>
          <p:cNvGrpSpPr/>
          <p:nvPr/>
        </p:nvGrpSpPr>
        <p:grpSpPr>
          <a:xfrm>
            <a:off x="9949786" y="4391546"/>
            <a:ext cx="2271380" cy="1204070"/>
            <a:chOff x="9949786" y="4391546"/>
            <a:chExt cx="2271380" cy="1204070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FD7BE9E-0755-F04B-B22A-482666D90901}"/>
                </a:ext>
              </a:extLst>
            </p:cNvPr>
            <p:cNvGrpSpPr/>
            <p:nvPr/>
          </p:nvGrpSpPr>
          <p:grpSpPr>
            <a:xfrm>
              <a:off x="10366250" y="5055768"/>
              <a:ext cx="1421003" cy="539848"/>
              <a:chOff x="3692984" y="10767678"/>
              <a:chExt cx="4323725" cy="1387437"/>
            </a:xfrm>
          </p:grpSpPr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DE789B1A-6A45-C04B-B03A-D5B720B9E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B845BA64-BAC8-B24C-97DB-C238611C6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00" kern="0">
                    <a:solidFill>
                      <a:schemeClr val="bg1"/>
                    </a:solidFill>
                    <a:cs typeface="Times New Roman" charset="0"/>
                  </a:rPr>
                  <a:t>Clinical Research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cs typeface="Times New Roman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A88D2F4A-9135-9049-8D0D-9807BE0EF335}"/>
                </a:ext>
              </a:extLst>
            </p:cNvPr>
            <p:cNvSpPr txBox="1"/>
            <p:nvPr/>
          </p:nvSpPr>
          <p:spPr>
            <a:xfrm>
              <a:off x="9949786" y="4391546"/>
              <a:ext cx="2271380" cy="11684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>
                  <a:solidFill>
                    <a:prstClr val="white"/>
                  </a:solidFill>
                  <a:latin typeface="Calibri" panose="020F0502020204030204"/>
                </a:rPr>
                <a:t>Patient Safety Domain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47" name="Curved Connector 346">
              <a:extLst>
                <a:ext uri="{FF2B5EF4-FFF2-40B4-BE49-F238E27FC236}">
                  <a16:creationId xmlns:a16="http://schemas.microsoft.com/office/drawing/2014/main" id="{73C5B5CB-30B6-EF43-B342-FE4E674A1A40}"/>
                </a:ext>
              </a:extLst>
            </p:cNvPr>
            <p:cNvCxnSpPr>
              <a:cxnSpLocks/>
              <a:stCxn id="345" idx="0"/>
              <a:endCxn id="346" idx="0"/>
            </p:cNvCxnSpPr>
            <p:nvPr/>
          </p:nvCxnSpPr>
          <p:spPr>
            <a:xfrm rot="16200000" flipH="1" flipV="1">
              <a:off x="10743387" y="4609679"/>
              <a:ext cx="147845" cy="1131590"/>
            </a:xfrm>
            <a:prstGeom prst="curvedConnector3">
              <a:avLst>
                <a:gd name="adj1" fmla="val -154621"/>
              </a:avLst>
            </a:prstGeom>
            <a:ln w="57150">
              <a:solidFill>
                <a:schemeClr val="accent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8" name="Curved Connector 347">
            <a:extLst>
              <a:ext uri="{FF2B5EF4-FFF2-40B4-BE49-F238E27FC236}">
                <a16:creationId xmlns:a16="http://schemas.microsoft.com/office/drawing/2014/main" id="{65D16191-A6B1-C34B-BED1-7B1D82C9092C}"/>
              </a:ext>
            </a:extLst>
          </p:cNvPr>
          <p:cNvCxnSpPr>
            <a:cxnSpLocks/>
            <a:stCxn id="174" idx="2"/>
            <a:endCxn id="215" idx="2"/>
          </p:cNvCxnSpPr>
          <p:nvPr/>
        </p:nvCxnSpPr>
        <p:spPr>
          <a:xfrm rot="10800000" flipH="1" flipV="1">
            <a:off x="4538498" y="3967544"/>
            <a:ext cx="3541" cy="394207"/>
          </a:xfrm>
          <a:prstGeom prst="curvedConnector3">
            <a:avLst>
              <a:gd name="adj1" fmla="val -6455803"/>
            </a:avLst>
          </a:prstGeom>
          <a:ln w="5715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E182C6C1-81B7-724C-A64E-3A709AEF2DD5}"/>
              </a:ext>
            </a:extLst>
          </p:cNvPr>
          <p:cNvGrpSpPr/>
          <p:nvPr/>
        </p:nvGrpSpPr>
        <p:grpSpPr>
          <a:xfrm>
            <a:off x="8774035" y="1641578"/>
            <a:ext cx="1165049" cy="223261"/>
            <a:chOff x="8782166" y="1614516"/>
            <a:chExt cx="1165049" cy="223261"/>
          </a:xfrm>
        </p:grpSpPr>
        <p:pic>
          <p:nvPicPr>
            <p:cNvPr id="257" name="Picture 256" descr="A close up of a sign&#10;&#10;Description automatically generated">
              <a:extLst>
                <a:ext uri="{FF2B5EF4-FFF2-40B4-BE49-F238E27FC236}">
                  <a16:creationId xmlns:a16="http://schemas.microsoft.com/office/drawing/2014/main" id="{C6588262-3149-8E44-A4BC-049253659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4694" y="1641442"/>
              <a:ext cx="622521" cy="196335"/>
            </a:xfrm>
            <a:prstGeom prst="roundRect">
              <a:avLst>
                <a:gd name="adj" fmla="val 22532"/>
              </a:avLst>
            </a:prstGeom>
          </p:spPr>
        </p:pic>
        <p:pic>
          <p:nvPicPr>
            <p:cNvPr id="194" name="Picture 193" descr="A close up of a logo&#10;&#10;Description automatically generated">
              <a:extLst>
                <a:ext uri="{FF2B5EF4-FFF2-40B4-BE49-F238E27FC236}">
                  <a16:creationId xmlns:a16="http://schemas.microsoft.com/office/drawing/2014/main" id="{6EB31944-4D3D-FF41-8190-D599BBEDF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2166" y="1614516"/>
              <a:ext cx="455952" cy="194775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</p:pic>
      </p:grpSp>
      <p:sp>
        <p:nvSpPr>
          <p:cNvPr id="342" name="Oval 341">
            <a:extLst>
              <a:ext uri="{FF2B5EF4-FFF2-40B4-BE49-F238E27FC236}">
                <a16:creationId xmlns:a16="http://schemas.microsoft.com/office/drawing/2014/main" id="{AB374EEF-924E-FD45-9869-CE1986E62CB7}"/>
              </a:ext>
            </a:extLst>
          </p:cNvPr>
          <p:cNvSpPr/>
          <p:nvPr/>
        </p:nvSpPr>
        <p:spPr>
          <a:xfrm>
            <a:off x="9176624" y="1700662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988742-6442-9748-AAFF-DDED53F52080}"/>
              </a:ext>
            </a:extLst>
          </p:cNvPr>
          <p:cNvGrpSpPr/>
          <p:nvPr/>
        </p:nvGrpSpPr>
        <p:grpSpPr>
          <a:xfrm>
            <a:off x="4954206" y="3564644"/>
            <a:ext cx="2429503" cy="297122"/>
            <a:chOff x="4954206" y="3564644"/>
            <a:chExt cx="2429503" cy="297122"/>
          </a:xfrm>
        </p:grpSpPr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07AB9563-4A17-B742-9653-1798E0D5D6F3}"/>
                </a:ext>
              </a:extLst>
            </p:cNvPr>
            <p:cNvSpPr txBox="1"/>
            <p:nvPr/>
          </p:nvSpPr>
          <p:spPr>
            <a:xfrm>
              <a:off x="5811472" y="3584767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rbel" charset="0"/>
                  <a:ea typeface="Corbel" charset="0"/>
                  <a:cs typeface="Corbel" charset="0"/>
                </a:rPr>
                <a:t>Patients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505" name="TextBox 504">
              <a:extLst>
                <a:ext uri="{FF2B5EF4-FFF2-40B4-BE49-F238E27FC236}">
                  <a16:creationId xmlns:a16="http://schemas.microsoft.com/office/drawing/2014/main" id="{B487B5E5-25D8-EE49-AA0D-494EDF283B97}"/>
                </a:ext>
              </a:extLst>
            </p:cNvPr>
            <p:cNvSpPr txBox="1"/>
            <p:nvPr/>
          </p:nvSpPr>
          <p:spPr>
            <a:xfrm>
              <a:off x="6573872" y="3564644"/>
              <a:ext cx="809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rbel" charset="0"/>
                  <a:ea typeface="Corbel" charset="0"/>
                  <a:cs typeface="Corbel" charset="0"/>
                </a:rPr>
                <a:t>Clinicians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8B66953B-3638-8C45-99D8-D8B8BBA51CD5}"/>
                </a:ext>
              </a:extLst>
            </p:cNvPr>
            <p:cNvSpPr txBox="1"/>
            <p:nvPr/>
          </p:nvSpPr>
          <p:spPr>
            <a:xfrm>
              <a:off x="4954206" y="3575171"/>
              <a:ext cx="904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rbel" charset="0"/>
                  <a:ea typeface="Corbel" charset="0"/>
                  <a:cs typeface="Corbel" charset="0"/>
                </a:rPr>
                <a:t>Regulators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721E7F9B-18A9-B344-BF3E-E52879FE3969}"/>
              </a:ext>
            </a:extLst>
          </p:cNvPr>
          <p:cNvGrpSpPr/>
          <p:nvPr/>
        </p:nvGrpSpPr>
        <p:grpSpPr>
          <a:xfrm>
            <a:off x="4789726" y="2477483"/>
            <a:ext cx="1108054" cy="1108054"/>
            <a:chOff x="5434709" y="3615530"/>
            <a:chExt cx="1108054" cy="1108054"/>
          </a:xfrm>
        </p:grpSpPr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930EBD5D-F6CB-7C4D-82A3-44DAEFDEB394}"/>
                </a:ext>
              </a:extLst>
            </p:cNvPr>
            <p:cNvSpPr/>
            <p:nvPr/>
          </p:nvSpPr>
          <p:spPr>
            <a:xfrm>
              <a:off x="5434709" y="3615530"/>
              <a:ext cx="1108054" cy="1108054"/>
            </a:xfrm>
            <a:prstGeom prst="ellipse">
              <a:avLst/>
            </a:prstGeom>
            <a:solidFill>
              <a:schemeClr val="bg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E1903CE4-E47D-E643-B6B9-D60E73268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1626" y="3722747"/>
              <a:ext cx="722036" cy="898657"/>
            </a:xfrm>
            <a:prstGeom prst="flowChartAlternateProcess">
              <a:avLst/>
            </a:prstGeom>
          </p:spPr>
        </p:pic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7D41787F-498B-F845-8E2D-F4B149DCE109}"/>
              </a:ext>
            </a:extLst>
          </p:cNvPr>
          <p:cNvGrpSpPr/>
          <p:nvPr/>
        </p:nvGrpSpPr>
        <p:grpSpPr>
          <a:xfrm>
            <a:off x="6403080" y="2452076"/>
            <a:ext cx="1108054" cy="1108054"/>
            <a:chOff x="5434709" y="3615530"/>
            <a:chExt cx="1108054" cy="1108054"/>
          </a:xfrm>
        </p:grpSpPr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CF2D5501-6BAD-0B4B-BFF5-84B23693D794}"/>
                </a:ext>
              </a:extLst>
            </p:cNvPr>
            <p:cNvSpPr/>
            <p:nvPr/>
          </p:nvSpPr>
          <p:spPr>
            <a:xfrm>
              <a:off x="5434709" y="3615530"/>
              <a:ext cx="1108054" cy="1108054"/>
            </a:xfrm>
            <a:prstGeom prst="ellipse">
              <a:avLst/>
            </a:prstGeom>
            <a:solidFill>
              <a:schemeClr val="bg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2" name="Picture 511">
              <a:extLst>
                <a:ext uri="{FF2B5EF4-FFF2-40B4-BE49-F238E27FC236}">
                  <a16:creationId xmlns:a16="http://schemas.microsoft.com/office/drawing/2014/main" id="{DB20CD28-45CC-AF4A-8F40-A4A0EC161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1626" y="3722747"/>
              <a:ext cx="722036" cy="898657"/>
            </a:xfrm>
            <a:prstGeom prst="flowChartAlternateProcess">
              <a:avLst/>
            </a:prstGeom>
          </p:spPr>
        </p:pic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A5E9CB3-6764-0F48-A965-17443DFFFBD4}"/>
              </a:ext>
            </a:extLst>
          </p:cNvPr>
          <p:cNvGrpSpPr/>
          <p:nvPr/>
        </p:nvGrpSpPr>
        <p:grpSpPr>
          <a:xfrm>
            <a:off x="5610403" y="2485844"/>
            <a:ext cx="1108054" cy="1108054"/>
            <a:chOff x="5434709" y="3615530"/>
            <a:chExt cx="1108054" cy="1108054"/>
          </a:xfrm>
        </p:grpSpPr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EF12C7AA-4669-A649-BFC7-84EE33DCA0A6}"/>
                </a:ext>
              </a:extLst>
            </p:cNvPr>
            <p:cNvSpPr/>
            <p:nvPr/>
          </p:nvSpPr>
          <p:spPr>
            <a:xfrm>
              <a:off x="5434709" y="3615530"/>
              <a:ext cx="1108054" cy="1108054"/>
            </a:xfrm>
            <a:prstGeom prst="ellipse">
              <a:avLst/>
            </a:prstGeom>
            <a:solidFill>
              <a:schemeClr val="bg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5" name="Picture 514">
              <a:extLst>
                <a:ext uri="{FF2B5EF4-FFF2-40B4-BE49-F238E27FC236}">
                  <a16:creationId xmlns:a16="http://schemas.microsoft.com/office/drawing/2014/main" id="{BC9E0F47-2FBB-304C-831E-A7114A556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1626" y="3722747"/>
              <a:ext cx="722036" cy="898657"/>
            </a:xfrm>
            <a:prstGeom prst="flowChartAlternateProcess">
              <a:avLst/>
            </a:prstGeom>
          </p:spPr>
        </p:pic>
      </p:grpSp>
      <p:sp>
        <p:nvSpPr>
          <p:cNvPr id="517" name="Rounded Rectangular Callout 516">
            <a:extLst>
              <a:ext uri="{FF2B5EF4-FFF2-40B4-BE49-F238E27FC236}">
                <a16:creationId xmlns:a16="http://schemas.microsoft.com/office/drawing/2014/main" id="{1CC8A684-8CA5-A446-9FB0-F50319185A54}"/>
              </a:ext>
            </a:extLst>
          </p:cNvPr>
          <p:cNvSpPr/>
          <p:nvPr/>
        </p:nvSpPr>
        <p:spPr>
          <a:xfrm>
            <a:off x="1056052" y="4899369"/>
            <a:ext cx="9099779" cy="1952025"/>
          </a:xfrm>
          <a:prstGeom prst="wedgeRoundRectCallout">
            <a:avLst>
              <a:gd name="adj1" fmla="val -7349"/>
              <a:gd name="adj2" fmla="val -60582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lvl="0">
              <a:spcAft>
                <a:spcPts val="300"/>
              </a:spcAft>
              <a:defRPr/>
            </a:pPr>
            <a:r>
              <a:rPr lang="en-US" sz="1900" b="1" kern="0" noProof="0" dirty="0">
                <a:solidFill>
                  <a:prstClr val="black"/>
                </a:solidFill>
                <a:latin typeface="Calibri" panose="020F0502020204030204"/>
              </a:rPr>
              <a:t>Enforcing</a:t>
            </a:r>
            <a:r>
              <a:rPr lang="en-US" sz="1900" kern="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900" b="1" kern="0" noProof="0" dirty="0">
                <a:solidFill>
                  <a:prstClr val="black"/>
                </a:solidFill>
                <a:latin typeface="Calibri" panose="020F0502020204030204"/>
              </a:rPr>
              <a:t>the legal, regulatory and contractual rights </a:t>
            </a:r>
            <a:r>
              <a:rPr lang="en-US" sz="1900" kern="0" noProof="0" dirty="0">
                <a:solidFill>
                  <a:prstClr val="black"/>
                </a:solidFill>
                <a:latin typeface="Calibri" panose="020F0502020204030204"/>
              </a:rPr>
              <a:t>of patients, clinicians, providers, payers, pharma and device manufacturers and regulatory agencies can create a </a:t>
            </a:r>
            <a:r>
              <a:rPr lang="en-US" sz="1900" b="1" kern="0" noProof="0" dirty="0">
                <a:solidFill>
                  <a:prstClr val="black"/>
                </a:solidFill>
                <a:latin typeface="Calibri" panose="020F0502020204030204"/>
              </a:rPr>
              <a:t>global privacy-preserving </a:t>
            </a:r>
            <a:r>
              <a:rPr lang="en-US" sz="1900" b="1" kern="0" noProof="0" dirty="0">
                <a:solidFill>
                  <a:srgbClr val="0070C0"/>
                </a:solidFill>
                <a:latin typeface="Calibri" panose="020F0502020204030204"/>
              </a:rPr>
              <a:t>Patient </a:t>
            </a:r>
            <a:r>
              <a:rPr lang="en-US" sz="1900" b="1" kern="0" dirty="0">
                <a:solidFill>
                  <a:srgbClr val="0070C0"/>
                </a:solidFill>
                <a:latin typeface="Calibri" panose="020F0502020204030204"/>
              </a:rPr>
              <a:t>Safety</a:t>
            </a:r>
            <a:r>
              <a:rPr lang="en-US" sz="1900" b="1" kern="0" noProof="0" dirty="0">
                <a:solidFill>
                  <a:srgbClr val="0070C0"/>
                </a:solidFill>
                <a:latin typeface="Calibri" panose="020F0502020204030204"/>
              </a:rPr>
              <a:t> Network</a:t>
            </a:r>
            <a:r>
              <a:rPr lang="en-US" sz="1900" kern="0" dirty="0">
                <a:solidFill>
                  <a:prstClr val="black"/>
                </a:solidFill>
                <a:latin typeface="Calibri" panose="020F0502020204030204"/>
              </a:rPr>
              <a:t> offering unprecedented capabilities:</a:t>
            </a:r>
            <a:r>
              <a:rPr lang="en-US" sz="1900" kern="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0" lvl="1" indent="-137160"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900" kern="0" dirty="0">
                <a:solidFill>
                  <a:prstClr val="black"/>
                </a:solidFill>
              </a:rPr>
              <a:t>Comprehensive data in near real-time, including behavioral &amp; mental health.</a:t>
            </a:r>
          </a:p>
          <a:p>
            <a:pPr marL="0" lvl="1" indent="-137160"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900" kern="0" dirty="0">
                <a:solidFill>
                  <a:prstClr val="black"/>
                </a:solidFill>
              </a:rPr>
              <a:t>Real-time interaction, messaging &amp; personalized safety decision support at point of care.</a:t>
            </a:r>
          </a:p>
          <a:p>
            <a:pPr marL="0" lvl="1" indent="-137160">
              <a:spcAft>
                <a:spcPts val="200"/>
              </a:spcAft>
              <a:buFont typeface="Arial" charset="0"/>
              <a:buChar char="•"/>
              <a:defRPr/>
            </a:pPr>
            <a:r>
              <a:rPr lang="en-US" sz="1900" kern="0" dirty="0">
                <a:solidFill>
                  <a:prstClr val="black"/>
                </a:solidFill>
              </a:rPr>
              <a:t>Real-time public health analytics with targeted outreach to at-risk patients.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FC0A218-91B9-134F-B218-A079D1A0B32F}"/>
              </a:ext>
            </a:extLst>
          </p:cNvPr>
          <p:cNvSpPr/>
          <p:nvPr/>
        </p:nvSpPr>
        <p:spPr>
          <a:xfrm>
            <a:off x="4552403" y="64923"/>
            <a:ext cx="7539365" cy="2387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200" b="1" dirty="0">
                <a:solidFill>
                  <a:srgbClr val="C00000"/>
                </a:solidFill>
              </a:rPr>
              <a:t> 45 CFR § 164.512 - Uses and disclosures for which an authorization or opportunity to agree or object is not required.</a:t>
            </a:r>
            <a:endParaRPr lang="en-US" sz="700" b="1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900" b="1" dirty="0">
                <a:solidFill>
                  <a:srgbClr val="333333"/>
                </a:solidFill>
                <a:latin typeface="Verdana" panose="020B0604030504040204" pitchFamily="34" charset="0"/>
              </a:rPr>
              <a:t> (b)</a:t>
            </a:r>
            <a:r>
              <a:rPr lang="en-US" sz="900" b="1" i="1" dirty="0">
                <a:solidFill>
                  <a:srgbClr val="333333"/>
                </a:solidFill>
                <a:latin typeface="Verdana" panose="020B0604030504040204" pitchFamily="34" charset="0"/>
              </a:rPr>
              <a:t>Standard: Uses and disclosures for public health activities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-</a:t>
            </a:r>
            <a:endParaRPr lang="en-US" sz="9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91440">
              <a:spcAft>
                <a:spcPts val="500"/>
              </a:spcAft>
            </a:pPr>
            <a:r>
              <a:rPr lang="en-US" sz="900" b="1" dirty="0">
                <a:solidFill>
                  <a:srgbClr val="333333"/>
                </a:solidFill>
                <a:latin typeface="Verdana" panose="020B0604030504040204" pitchFamily="34" charset="0"/>
              </a:rPr>
              <a:t>(1)</a:t>
            </a:r>
            <a:r>
              <a:rPr lang="en-US" sz="900" b="1" i="1" dirty="0">
                <a:solidFill>
                  <a:srgbClr val="333333"/>
                </a:solidFill>
                <a:latin typeface="Verdana" panose="020B0604030504040204" pitchFamily="34" charset="0"/>
              </a:rPr>
              <a:t>Permitted uses and disclosures.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A </a:t>
            </a:r>
            <a:r>
              <a:rPr lang="en-US" sz="900" u="sng" dirty="0">
                <a:solidFill>
                  <a:srgbClr val="337AB7"/>
                </a:solidFill>
                <a:latin typeface="Verdana" panose="020B0604030504040204" pitchFamily="34" charset="0"/>
                <a:hlinkClick r:id="rId19"/>
              </a:rPr>
              <a:t>covered entity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may </a:t>
            </a:r>
            <a:r>
              <a:rPr lang="en-US" sz="900" u="sng" dirty="0">
                <a:solidFill>
                  <a:srgbClr val="337AB7"/>
                </a:solidFill>
                <a:latin typeface="Verdana" panose="020B0604030504040204" pitchFamily="34" charset="0"/>
                <a:hlinkClick r:id="rId19"/>
              </a:rPr>
              <a:t>use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or disclose </a:t>
            </a:r>
            <a:r>
              <a:rPr lang="en-US" sz="900" u="sng" dirty="0">
                <a:solidFill>
                  <a:srgbClr val="337AB7"/>
                </a:solidFill>
                <a:latin typeface="Verdana" panose="020B0604030504040204" pitchFamily="34" charset="0"/>
                <a:hlinkClick r:id="rId19"/>
              </a:rPr>
              <a:t>protected health information</a:t>
            </a:r>
            <a:r>
              <a:rPr lang="en-US" sz="900" u="sng" dirty="0">
                <a:solidFill>
                  <a:srgbClr val="337AB7"/>
                </a:solidFill>
                <a:latin typeface="Verdana" panose="020B0604030504040204" pitchFamily="34" charset="0"/>
              </a:rPr>
              <a:t> 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for the public health activities and purposes described in this paragraph to:</a:t>
            </a:r>
            <a:endParaRPr lang="en-US" sz="9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82880">
              <a:spcAft>
                <a:spcPts val="500"/>
              </a:spcAft>
            </a:pPr>
            <a:r>
              <a:rPr lang="en-US" sz="900" b="1" dirty="0">
                <a:solidFill>
                  <a:srgbClr val="333333"/>
                </a:solidFill>
                <a:latin typeface="Verdana" panose="020B0604030504040204" pitchFamily="34" charset="0"/>
              </a:rPr>
              <a:t>(iii)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A </a:t>
            </a:r>
            <a:r>
              <a:rPr lang="en-US" sz="900" u="sng" dirty="0">
                <a:solidFill>
                  <a:srgbClr val="337AB7"/>
                </a:solidFill>
                <a:latin typeface="Verdana" panose="020B0604030504040204" pitchFamily="34" charset="0"/>
                <a:hlinkClick r:id="rId19"/>
              </a:rPr>
              <a:t>person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subject to the jurisdiction of the Food and Drug Administration (FDA) with respect to an FDA-regulated product or activity for which that </a:t>
            </a:r>
            <a:r>
              <a:rPr lang="en-US" sz="900" u="sng" dirty="0">
                <a:solidFill>
                  <a:srgbClr val="337AB7"/>
                </a:solidFill>
                <a:latin typeface="Verdana" panose="020B0604030504040204" pitchFamily="34" charset="0"/>
                <a:hlinkClick r:id="rId19"/>
              </a:rPr>
              <a:t>person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has responsibility, for the purpose of activities related to the quality, safety or effectiveness of such FDA-regulated product or activity. Such purposes include:</a:t>
            </a:r>
            <a:endParaRPr lang="en-US" sz="9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74320">
              <a:spcAft>
                <a:spcPts val="500"/>
              </a:spcAft>
            </a:pPr>
            <a:r>
              <a:rPr lang="en-US" sz="900" b="1" dirty="0">
                <a:solidFill>
                  <a:srgbClr val="333333"/>
                </a:solidFill>
                <a:latin typeface="Verdana" panose="020B0604030504040204" pitchFamily="34" charset="0"/>
              </a:rPr>
              <a:t>(A)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To collect or report adverse events (or similar activities with respect to food or dietary supplements), product defects or problems (including problems with the </a:t>
            </a:r>
            <a:r>
              <a:rPr lang="en-US" sz="900" u="sng" dirty="0">
                <a:solidFill>
                  <a:srgbClr val="337AB7"/>
                </a:solidFill>
                <a:latin typeface="Verdana" panose="020B0604030504040204" pitchFamily="34" charset="0"/>
                <a:hlinkClick r:id="rId19"/>
              </a:rPr>
              <a:t>use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or labeling of a product), or biological product deviations;</a:t>
            </a:r>
            <a:endParaRPr lang="en-US" sz="9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74320">
              <a:spcAft>
                <a:spcPts val="500"/>
              </a:spcAft>
            </a:pPr>
            <a:r>
              <a:rPr lang="en-US" sz="900" b="1" dirty="0">
                <a:solidFill>
                  <a:srgbClr val="333333"/>
                </a:solidFill>
                <a:latin typeface="Verdana" panose="020B0604030504040204" pitchFamily="34" charset="0"/>
              </a:rPr>
              <a:t>(B)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To track FDA-regulated products;</a:t>
            </a:r>
            <a:endParaRPr lang="en-US" sz="9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74320">
              <a:spcAft>
                <a:spcPts val="500"/>
              </a:spcAft>
            </a:pPr>
            <a:r>
              <a:rPr lang="en-US" sz="900" b="1" dirty="0">
                <a:solidFill>
                  <a:srgbClr val="333333"/>
                </a:solidFill>
                <a:latin typeface="Verdana" panose="020B0604030504040204" pitchFamily="34" charset="0"/>
              </a:rPr>
              <a:t>(C)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To enable product recalls, repairs, or replacement, or lookback (including locating and notifying </a:t>
            </a:r>
            <a:r>
              <a:rPr lang="en-US" sz="900" u="sng" dirty="0">
                <a:solidFill>
                  <a:srgbClr val="337AB7"/>
                </a:solidFill>
                <a:latin typeface="Verdana" panose="020B0604030504040204" pitchFamily="34" charset="0"/>
                <a:hlinkClick r:id="rId19"/>
              </a:rPr>
              <a:t>individuals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who have received products that have been recalled, withdrawn, or are the subject of lookback); or</a:t>
            </a:r>
            <a:endParaRPr lang="en-US" sz="9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74320">
              <a:spcAft>
                <a:spcPts val="750"/>
              </a:spcAft>
            </a:pPr>
            <a:r>
              <a:rPr lang="en-US" sz="900" b="1" dirty="0">
                <a:solidFill>
                  <a:srgbClr val="333333"/>
                </a:solidFill>
                <a:latin typeface="Verdana" panose="020B0604030504040204" pitchFamily="34" charset="0"/>
              </a:rPr>
              <a:t>(D)</a:t>
            </a:r>
            <a:r>
              <a:rPr lang="en-US" sz="900" dirty="0">
                <a:solidFill>
                  <a:srgbClr val="333333"/>
                </a:solidFill>
                <a:latin typeface="Verdana" panose="020B0604030504040204" pitchFamily="34" charset="0"/>
              </a:rPr>
              <a:t> To conduct post marketing surveillance;</a:t>
            </a:r>
            <a:endParaRPr lang="en-US" sz="900" dirty="0"/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ADD91336-BFF3-BA49-92BE-5B0F771EA046}"/>
              </a:ext>
            </a:extLst>
          </p:cNvPr>
          <p:cNvSpPr/>
          <p:nvPr/>
        </p:nvSpPr>
        <p:spPr>
          <a:xfrm>
            <a:off x="-21880" y="425573"/>
            <a:ext cx="3261865" cy="3208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>
            <a:spAutoFit/>
          </a:bodyPr>
          <a:lstStyle/>
          <a:p>
            <a:pPr marL="137160" lvl="0" indent="-13716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regulatory submissions</a:t>
            </a:r>
          </a:p>
          <a:p>
            <a:pPr marL="137160" lvl="0" indent="-13716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public health reporting </a:t>
            </a:r>
          </a:p>
          <a:p>
            <a:pPr marL="137160" lvl="0" indent="-13716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opioid safety</a:t>
            </a:r>
            <a:r>
              <a:rPr lang="en-US" sz="1400" kern="0" dirty="0">
                <a:solidFill>
                  <a:prstClr val="black"/>
                </a:solidFill>
              </a:rPr>
              <a:t> &amp; </a:t>
            </a:r>
            <a:r>
              <a:rPr lang="en-US" kern="0" dirty="0">
                <a:solidFill>
                  <a:prstClr val="black"/>
                </a:solidFill>
              </a:rPr>
              <a:t>behavioral health</a:t>
            </a:r>
          </a:p>
          <a:p>
            <a:pPr marL="137160" lvl="0" indent="-13716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suicide prevention</a:t>
            </a:r>
          </a:p>
          <a:p>
            <a:pPr marL="137160" lvl="0" indent="-13716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mental health</a:t>
            </a:r>
          </a:p>
          <a:p>
            <a:pPr marL="137160" lvl="0" indent="-13716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serious adverse event reporting </a:t>
            </a:r>
          </a:p>
          <a:p>
            <a:pPr marL="137160" lvl="0" indent="-13716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post-market</a:t>
            </a:r>
            <a:r>
              <a:rPr lang="en-US" sz="1400" kern="0" dirty="0">
                <a:solidFill>
                  <a:prstClr val="black"/>
                </a:solidFill>
              </a:rPr>
              <a:t> &amp; </a:t>
            </a:r>
            <a:r>
              <a:rPr lang="en-US" kern="0" dirty="0">
                <a:solidFill>
                  <a:prstClr val="black"/>
                </a:solidFill>
              </a:rPr>
              <a:t>biosurveillance</a:t>
            </a:r>
          </a:p>
          <a:p>
            <a:pPr marL="137160" lvl="0" indent="-13716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Pharmacovigilance</a:t>
            </a:r>
          </a:p>
          <a:p>
            <a:pPr marL="137160" lvl="0" indent="-13716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track &amp; trace serialization</a:t>
            </a:r>
          </a:p>
          <a:p>
            <a:pPr marL="137160" lvl="0" indent="-13716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food supply-chain safety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20886" y="-8294"/>
            <a:ext cx="328404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Patient Safety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Network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</p:txBody>
      </p:sp>
      <p:sp>
        <p:nvSpPr>
          <p:cNvPr id="499" name="Rounded Rectangular Callout 498">
            <a:extLst>
              <a:ext uri="{FF2B5EF4-FFF2-40B4-BE49-F238E27FC236}">
                <a16:creationId xmlns:a16="http://schemas.microsoft.com/office/drawing/2014/main" id="{E73908F2-41B4-4542-97F3-118B3A41ED25}"/>
              </a:ext>
            </a:extLst>
          </p:cNvPr>
          <p:cNvSpPr/>
          <p:nvPr/>
        </p:nvSpPr>
        <p:spPr>
          <a:xfrm>
            <a:off x="2134236" y="617621"/>
            <a:ext cx="2450630" cy="1308946"/>
          </a:xfrm>
          <a:prstGeom prst="wedgeRoundRectCallout">
            <a:avLst>
              <a:gd name="adj1" fmla="val 55477"/>
              <a:gd name="adj2" fmla="val -21953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lvl="0">
              <a:spcAft>
                <a:spcPts val="500"/>
              </a:spcAft>
              <a:defRPr/>
            </a:pPr>
            <a:r>
              <a:rPr lang="en-US" sz="1900" kern="0" dirty="0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en-US" sz="1900" b="1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900" b="1" kern="0" dirty="0">
                <a:solidFill>
                  <a:srgbClr val="0070C0"/>
                </a:solidFill>
                <a:latin typeface="Calibri" panose="020F0502020204030204"/>
              </a:rPr>
              <a:t>regulatory rights of the </a:t>
            </a:r>
            <a:r>
              <a:rPr lang="en-US" sz="1900" b="1" kern="0" dirty="0">
                <a:solidFill>
                  <a:srgbClr val="0070C0"/>
                </a:solidFill>
              </a:rPr>
              <a:t>FDA </a:t>
            </a:r>
            <a:r>
              <a:rPr lang="en-US" sz="1900" kern="0" dirty="0">
                <a:solidFill>
                  <a:prstClr val="black"/>
                </a:solidFill>
                <a:latin typeface="Calibri" panose="020F0502020204030204"/>
              </a:rPr>
              <a:t>alone are </a:t>
            </a:r>
            <a:r>
              <a:rPr lang="en-US" sz="1900" b="1" kern="0" dirty="0">
                <a:solidFill>
                  <a:prstClr val="black"/>
                </a:solidFill>
                <a:latin typeface="Calibri" panose="020F0502020204030204"/>
              </a:rPr>
              <a:t>sufficient to create a nationwide</a:t>
            </a:r>
            <a:r>
              <a:rPr lang="en-US" sz="1900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900" b="1" kern="0" dirty="0">
                <a:solidFill>
                  <a:prstClr val="black"/>
                </a:solidFill>
                <a:latin typeface="Calibri" panose="020F0502020204030204"/>
              </a:rPr>
              <a:t>Network</a:t>
            </a:r>
            <a:r>
              <a:rPr lang="en-US" sz="1900" kern="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C1A52477-866D-BB4A-BD64-DC7FD964D3D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787" y="3537536"/>
            <a:ext cx="769835" cy="185730"/>
          </a:xfrm>
          <a:prstGeom prst="rect">
            <a:avLst/>
          </a:prstGeom>
        </p:spPr>
      </p:pic>
      <p:pic>
        <p:nvPicPr>
          <p:cNvPr id="464" name="Picture 463">
            <a:extLst>
              <a:ext uri="{FF2B5EF4-FFF2-40B4-BE49-F238E27FC236}">
                <a16:creationId xmlns:a16="http://schemas.microsoft.com/office/drawing/2014/main" id="{ED381736-CE64-D04D-B446-68060AA64E3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433" y="5192145"/>
            <a:ext cx="561341" cy="18711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animBg="1"/>
      <p:bldP spid="517" grpId="1" animBg="1"/>
      <p:bldP spid="64" grpId="0" animBg="1"/>
      <p:bldP spid="518" grpId="2" animBg="1"/>
      <p:bldP spid="518" grpId="3" animBg="1"/>
      <p:bldP spid="4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loud 201">
            <a:extLst>
              <a:ext uri="{FF2B5EF4-FFF2-40B4-BE49-F238E27FC236}">
                <a16:creationId xmlns:a16="http://schemas.microsoft.com/office/drawing/2014/main" id="{FBFFEA3C-4562-9E4C-AF38-78FC7DCC7C0F}"/>
              </a:ext>
            </a:extLst>
          </p:cNvPr>
          <p:cNvSpPr/>
          <p:nvPr/>
        </p:nvSpPr>
        <p:spPr bwMode="auto">
          <a:xfrm>
            <a:off x="1484347" y="1629946"/>
            <a:ext cx="8995896" cy="459715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FDA2-371F-EA47-B485-3A69C39C9F30}"/>
              </a:ext>
            </a:extLst>
          </p:cNvPr>
          <p:cNvGrpSpPr/>
          <p:nvPr/>
        </p:nvGrpSpPr>
        <p:grpSpPr>
          <a:xfrm>
            <a:off x="637901" y="3308654"/>
            <a:ext cx="2858028" cy="1023887"/>
            <a:chOff x="637901" y="3308654"/>
            <a:chExt cx="2858028" cy="1023887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13D4AFDB-0062-3648-814D-64CF0AAF1F93}"/>
                </a:ext>
              </a:extLst>
            </p:cNvPr>
            <p:cNvGrpSpPr/>
            <p:nvPr/>
          </p:nvGrpSpPr>
          <p:grpSpPr>
            <a:xfrm>
              <a:off x="637901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100A6AA-95FF-BF40-B96B-C558E6A39419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096C93A-E627-8441-8E94-5616365A14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F28105AD-6BCC-4843-A5B1-2D93E6FD6B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056F5447-A0C4-D04F-B0F5-9282D82AF131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Government Agencies</a:t>
                </a:r>
              </a:p>
            </p:txBody>
          </p: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B8BDBF62-9E35-0D4A-8485-26EC72841396}"/>
                </a:ext>
              </a:extLst>
            </p:cNvPr>
            <p:cNvSpPr txBox="1"/>
            <p:nvPr/>
          </p:nvSpPr>
          <p:spPr>
            <a:xfrm>
              <a:off x="643041" y="3308654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ConnectWell San Diego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863B170-B165-D74F-822E-2DE60C7C2E09}"/>
              </a:ext>
            </a:extLst>
          </p:cNvPr>
          <p:cNvGrpSpPr/>
          <p:nvPr/>
        </p:nvGrpSpPr>
        <p:grpSpPr>
          <a:xfrm>
            <a:off x="747329" y="4859632"/>
            <a:ext cx="2852888" cy="1025401"/>
            <a:chOff x="747329" y="4859632"/>
            <a:chExt cx="2852888" cy="1025401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6783DD67-6CC4-164E-8C1C-F3BD3C9B09E5}"/>
                </a:ext>
              </a:extLst>
            </p:cNvPr>
            <p:cNvGrpSpPr/>
            <p:nvPr/>
          </p:nvGrpSpPr>
          <p:grpSpPr>
            <a:xfrm>
              <a:off x="796754" y="4873575"/>
              <a:ext cx="2662387" cy="1011458"/>
              <a:chOff x="6423779" y="-301436"/>
              <a:chExt cx="3192389" cy="1212809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EE575CAE-7723-474E-B5A6-9AFE8C50ED17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3445AC1F-37B7-C043-BA0C-63CBF8F8B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1BF3C832-B8F3-3E49-A351-6C6FCAF16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F4E4AFA-D221-1244-9EFD-A9BB46F36312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Schools &amp; Ed Institutions</a:t>
                </a:r>
              </a:p>
            </p:txBody>
          </p:sp>
        </p:grp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192BF3F6-7A40-F042-B75E-564AA353851A}"/>
                </a:ext>
              </a:extLst>
            </p:cNvPr>
            <p:cNvSpPr txBox="1"/>
            <p:nvPr/>
          </p:nvSpPr>
          <p:spPr>
            <a:xfrm>
              <a:off x="747329" y="485963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Education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CEE634A-F948-FC43-A634-D1FB5E66151A}"/>
              </a:ext>
            </a:extLst>
          </p:cNvPr>
          <p:cNvGrpSpPr/>
          <p:nvPr/>
        </p:nvGrpSpPr>
        <p:grpSpPr>
          <a:xfrm>
            <a:off x="9096297" y="3318702"/>
            <a:ext cx="2852888" cy="1013839"/>
            <a:chOff x="9096297" y="3318702"/>
            <a:chExt cx="2852888" cy="1013839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A7C37AD-F5F2-FD49-A2E2-A3EE90E7A67E}"/>
                </a:ext>
              </a:extLst>
            </p:cNvPr>
            <p:cNvGrpSpPr/>
            <p:nvPr/>
          </p:nvGrpSpPr>
          <p:grpSpPr>
            <a:xfrm>
              <a:off x="9176506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D863C5F5-2C38-DA4A-9B4B-A8B347973A2B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0F2EF0D5-9D01-AB4C-AF78-E1619C37B7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413EEBE7-7735-4146-A186-2A8A7692F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0C0EB36-10B2-A341-93F5-F032C4088FE2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Clinical Research Organization</a:t>
                </a: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460A8F5-A7EF-B941-BFCF-ECFD16D2A3F9}"/>
                </a:ext>
              </a:extLst>
            </p:cNvPr>
            <p:cNvSpPr txBox="1"/>
            <p:nvPr/>
          </p:nvSpPr>
          <p:spPr>
            <a:xfrm>
              <a:off x="9096297" y="331870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 Health Sciences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12243F4-E60F-3749-9077-E2A997F42234}"/>
              </a:ext>
            </a:extLst>
          </p:cNvPr>
          <p:cNvGrpSpPr/>
          <p:nvPr/>
        </p:nvGrpSpPr>
        <p:grpSpPr>
          <a:xfrm>
            <a:off x="6818001" y="1447586"/>
            <a:ext cx="2852888" cy="1023064"/>
            <a:chOff x="6818001" y="1447586"/>
            <a:chExt cx="2852888" cy="1023064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2BCA3BE-ECF1-9A43-9FC1-5FA8EE51574E}"/>
                </a:ext>
              </a:extLst>
            </p:cNvPr>
            <p:cNvGrpSpPr/>
            <p:nvPr/>
          </p:nvGrpSpPr>
          <p:grpSpPr>
            <a:xfrm>
              <a:off x="6865759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E60591FC-EDBB-464B-B8A3-1E04C412C3DE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E60004E6-F38A-D149-8C49-F5649E761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EDAFE4C8-01F0-314F-A789-9A7F4C515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954FE89-E1D7-B34D-968E-23CBAD9B8AE8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Analytics </a:t>
                </a: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7F251E-02AA-6D49-A0D9-A85124E38FB6}"/>
                </a:ext>
              </a:extLst>
            </p:cNvPr>
            <p:cNvSpPr txBox="1"/>
            <p:nvPr/>
          </p:nvSpPr>
          <p:spPr>
            <a:xfrm>
              <a:off x="6818001" y="144758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Certara / Synchrogenix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6914275-4797-084D-8F01-DE8F18AC6EC2}"/>
              </a:ext>
            </a:extLst>
          </p:cNvPr>
          <p:cNvGrpSpPr/>
          <p:nvPr/>
        </p:nvGrpSpPr>
        <p:grpSpPr>
          <a:xfrm>
            <a:off x="8580499" y="5006258"/>
            <a:ext cx="2852888" cy="1173768"/>
            <a:chOff x="8580499" y="5006258"/>
            <a:chExt cx="2852888" cy="1173768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424D6C63-0491-D841-8AA0-984B9C2D52AC}"/>
                </a:ext>
              </a:extLst>
            </p:cNvPr>
            <p:cNvGrpSpPr/>
            <p:nvPr/>
          </p:nvGrpSpPr>
          <p:grpSpPr>
            <a:xfrm>
              <a:off x="8650756" y="5020536"/>
              <a:ext cx="2662387" cy="1011458"/>
              <a:chOff x="6423779" y="-301436"/>
              <a:chExt cx="3192389" cy="1212809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195F2C0B-53CA-6749-B19D-E705EB305297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F3B9B17A-CC3C-B74D-8923-34507D431D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83232260-9ED5-7C4C-B549-4746160AF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7084E9B-0A94-4845-A8F2-F4D380E5B5A9}"/>
                  </a:ext>
                </a:extLst>
              </p:cNvPr>
              <p:cNvSpPr txBox="1"/>
              <p:nvPr/>
            </p:nvSpPr>
            <p:spPr>
              <a:xfrm>
                <a:off x="6611565" y="-2383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IT Services &amp; Integrators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8EADDCC0-6358-1841-91D2-18D777BC2F18}"/>
                </a:ext>
              </a:extLst>
            </p:cNvPr>
            <p:cNvSpPr txBox="1"/>
            <p:nvPr/>
          </p:nvSpPr>
          <p:spPr>
            <a:xfrm>
              <a:off x="8580499" y="5006258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Distributed Health Platform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0A461A4-9636-8448-B909-B8B243F81C41}"/>
              </a:ext>
            </a:extLst>
          </p:cNvPr>
          <p:cNvGrpSpPr/>
          <p:nvPr/>
        </p:nvGrpSpPr>
        <p:grpSpPr>
          <a:xfrm>
            <a:off x="2634959" y="1426591"/>
            <a:ext cx="2852888" cy="1173768"/>
            <a:chOff x="2634959" y="1426591"/>
            <a:chExt cx="2852888" cy="117376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051A6FE-BFBA-0547-B4BF-921C46F0143C}"/>
                </a:ext>
              </a:extLst>
            </p:cNvPr>
            <p:cNvGrpSpPr/>
            <p:nvPr/>
          </p:nvGrpSpPr>
          <p:grpSpPr>
            <a:xfrm>
              <a:off x="2658054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75FCBD9F-42C6-214E-9427-607D004912E1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06F7EF80-DBE6-D44E-8DFF-12ADA12E0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D061FD26-4CB6-EF46-AC12-DD1D5339B2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1C8B2EA-9A67-BA44-B2D5-DFF3A53F30C8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Consumer-Directed Health</a:t>
                </a:r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06D8E58-9475-9C4B-93E4-CB76D2FD6541}"/>
                </a:ext>
              </a:extLst>
            </p:cNvPr>
            <p:cNvSpPr txBox="1"/>
            <p:nvPr/>
          </p:nvSpPr>
          <p:spPr>
            <a:xfrm>
              <a:off x="2634959" y="1426591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Health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89D8710-5B02-7E45-A5DA-32F5E202E6BD}"/>
              </a:ext>
            </a:extLst>
          </p:cNvPr>
          <p:cNvGrpSpPr/>
          <p:nvPr/>
        </p:nvGrpSpPr>
        <p:grpSpPr>
          <a:xfrm>
            <a:off x="4542040" y="4546153"/>
            <a:ext cx="3192389" cy="1212809"/>
            <a:chOff x="7840460" y="2153264"/>
            <a:chExt cx="3192389" cy="1212809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237EEE05-584E-FD44-848D-33AE8AE54E5F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C786688B-11AB-1143-AB3F-98618F47F68E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BA8203A6-F4F8-1743-89FA-60EB11D900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885CF436-8F19-8F40-A6DA-CACCF1947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E7D492B3-8AFA-C24C-8129-18ED74DEBF53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Health Network</a:t>
                </a:r>
              </a:p>
            </p:txBody>
          </p:sp>
        </p:grp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90708C30-D5D1-CB4E-9538-1CA425405128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F2D1DAF-F884-AE48-B9C6-CE4E0890E932}"/>
              </a:ext>
            </a:extLst>
          </p:cNvPr>
          <p:cNvGrpSpPr/>
          <p:nvPr/>
        </p:nvGrpSpPr>
        <p:grpSpPr>
          <a:xfrm>
            <a:off x="4542040" y="4151223"/>
            <a:ext cx="3192389" cy="1212809"/>
            <a:chOff x="7840460" y="2153264"/>
            <a:chExt cx="3192389" cy="121280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41E1317D-1FA0-1E42-8E92-4B482B01C0E6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AC2BD83-E696-C541-A4A1-9B4CF4EA933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E064E02A-EC26-3444-81EE-DECBD7DE5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2DABDDEF-FCD6-7B47-B6CA-4DDBD0C8A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8A41537-A61F-544A-907A-96F87F16A680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b="1">
                    <a:solidFill>
                      <a:prstClr val="white"/>
                    </a:solidFill>
                  </a:rPr>
                  <a:t>Clinical Research 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FCB74B0-FC4D-7F4B-AC3D-F5F00B99F5BB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6E5AE7B-E95F-5646-9FD6-55DD1CFEAFF1}"/>
              </a:ext>
            </a:extLst>
          </p:cNvPr>
          <p:cNvGrpSpPr/>
          <p:nvPr/>
        </p:nvGrpSpPr>
        <p:grpSpPr>
          <a:xfrm>
            <a:off x="4542040" y="3756293"/>
            <a:ext cx="3192389" cy="1212809"/>
            <a:chOff x="7840460" y="2153264"/>
            <a:chExt cx="3192389" cy="1212809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3E052CA8-8515-AA46-825E-569919475F2A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77FCA2B3-188D-A743-95C9-029FCA2F5B94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B21E9AA4-4D06-0342-9302-9B8439548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D30741A3-8966-8A4D-BD1F-478470976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4325153-8C80-FB4D-A162-0F97D5130605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b="1">
                    <a:solidFill>
                      <a:prstClr val="white"/>
                    </a:solidFill>
                  </a:rPr>
                  <a:t>Patient Safety Network</a:t>
                </a:r>
              </a:p>
            </p:txBody>
          </p:sp>
        </p:grp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350672E7-C3BA-E14B-BF8E-7D1AFE77C01A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41F4DCC8-E1B1-2E4E-BA3C-AC7CA8B3CEB9}"/>
              </a:ext>
            </a:extLst>
          </p:cNvPr>
          <p:cNvGrpSpPr/>
          <p:nvPr/>
        </p:nvGrpSpPr>
        <p:grpSpPr>
          <a:xfrm>
            <a:off x="4538499" y="3361363"/>
            <a:ext cx="3192389" cy="1212809"/>
            <a:chOff x="4388138" y="3746973"/>
            <a:chExt cx="3192389" cy="1212809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6212BCDA-ED1D-1A46-8BEA-8CB3B97E9E98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5208B599-1E4B-B344-B820-753885B8A494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DAB3EFFA-BC15-0D45-9A72-F075BA776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D28C09DD-0DEA-7F40-9846-EA5717CF9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F48E09DA-CDDE-6446-80F0-BF476D1C496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Data Network</a:t>
                </a:r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1180DAA4-872C-AD42-A331-2CE5B6C1D9A0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583667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20886" y="-8294"/>
            <a:ext cx="5052872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ea typeface="Avenir Light" charset="0"/>
                <a:cs typeface="Avenir Light" charset="0"/>
              </a:rPr>
              <a:t>Patient-Centered Value Networks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A684A487-A655-EE49-80FD-D04776BC270C}"/>
              </a:ext>
            </a:extLst>
          </p:cNvPr>
          <p:cNvSpPr/>
          <p:nvPr/>
        </p:nvSpPr>
        <p:spPr>
          <a:xfrm>
            <a:off x="3480440" y="2436886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6CA6935C-738F-3F44-812E-D21C3430D922}"/>
              </a:ext>
            </a:extLst>
          </p:cNvPr>
          <p:cNvSpPr/>
          <p:nvPr/>
        </p:nvSpPr>
        <p:spPr>
          <a:xfrm>
            <a:off x="2566951" y="3610392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7ABA1F-E332-9843-9E67-6283AEBFD7E9}"/>
              </a:ext>
            </a:extLst>
          </p:cNvPr>
          <p:cNvGrpSpPr/>
          <p:nvPr/>
        </p:nvGrpSpPr>
        <p:grpSpPr>
          <a:xfrm>
            <a:off x="4542040" y="2967017"/>
            <a:ext cx="3192389" cy="1212809"/>
            <a:chOff x="4388138" y="3746973"/>
            <a:chExt cx="3192389" cy="121280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8322EB1-56A1-1247-9873-12F345331C52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6B3EFD9-2B93-4E42-A0D8-0461834B697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98A67F5-6BDE-8E4B-9009-1CE0A7FFD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BDD53966-ED0B-8E4D-8921-F3A17235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6CC87EC-BCE6-1B4A-B4A5-04CD415BA20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750F843-696D-6942-9501-DE0D9294C517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sp>
        <p:nvSpPr>
          <p:cNvPr id="260" name="Oval 259">
            <a:extLst>
              <a:ext uri="{FF2B5EF4-FFF2-40B4-BE49-F238E27FC236}">
                <a16:creationId xmlns:a16="http://schemas.microsoft.com/office/drawing/2014/main" id="{4ACD6B25-F0EF-7045-B74B-61D8A642D6F0}"/>
              </a:ext>
            </a:extLst>
          </p:cNvPr>
          <p:cNvSpPr/>
          <p:nvPr/>
        </p:nvSpPr>
        <p:spPr>
          <a:xfrm>
            <a:off x="6190755" y="2934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FFB3CBC-31A8-8546-AC7D-18159AC0C130}"/>
              </a:ext>
            </a:extLst>
          </p:cNvPr>
          <p:cNvSpPr/>
          <p:nvPr/>
        </p:nvSpPr>
        <p:spPr>
          <a:xfrm>
            <a:off x="5675030" y="292619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7050475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293DF818-8F1A-9440-8EA5-FECD3B8A04CD}"/>
              </a:ext>
            </a:extLst>
          </p:cNvPr>
          <p:cNvSpPr/>
          <p:nvPr/>
        </p:nvSpPr>
        <p:spPr>
          <a:xfrm>
            <a:off x="4788937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id="{F77FCC05-10E8-4B48-B4D2-42A7782E7D74}"/>
              </a:ext>
            </a:extLst>
          </p:cNvPr>
          <p:cNvSpPr/>
          <p:nvPr/>
        </p:nvSpPr>
        <p:spPr>
          <a:xfrm>
            <a:off x="10908212" y="840453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B4FF53D3-B644-424F-B194-414912F25FE3}"/>
              </a:ext>
            </a:extLst>
          </p:cNvPr>
          <p:cNvSpPr txBox="1"/>
          <p:nvPr/>
        </p:nvSpPr>
        <p:spPr>
          <a:xfrm>
            <a:off x="3014230" y="2486003"/>
            <a:ext cx="1932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</a:t>
            </a:r>
          </a:p>
        </p:txBody>
      </p:sp>
      <p:sp>
        <p:nvSpPr>
          <p:cNvPr id="338" name="Rounded Rectangular Callout 337">
            <a:extLst>
              <a:ext uri="{FF2B5EF4-FFF2-40B4-BE49-F238E27FC236}">
                <a16:creationId xmlns:a16="http://schemas.microsoft.com/office/drawing/2014/main" id="{DBCBE657-9B06-C940-BFB0-9C953AFA3170}"/>
              </a:ext>
            </a:extLst>
          </p:cNvPr>
          <p:cNvSpPr/>
          <p:nvPr/>
        </p:nvSpPr>
        <p:spPr>
          <a:xfrm>
            <a:off x="7674832" y="4739655"/>
            <a:ext cx="4066582" cy="2079662"/>
          </a:xfrm>
          <a:prstGeom prst="wedgeRoundRectCallout">
            <a:avLst>
              <a:gd name="adj1" fmla="val -56521"/>
              <a:gd name="adj2" fmla="val -19728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Health Networks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dramatically improve the cost and quality of care by enabling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patient-centered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directed health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personalized population health,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pay-for-value reimbursement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real-time prior authorization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a nationwide scale.</a:t>
            </a:r>
          </a:p>
        </p:txBody>
      </p:sp>
      <p:sp>
        <p:nvSpPr>
          <p:cNvPr id="339" name="Rounded Rectangular Callout 338">
            <a:extLst>
              <a:ext uri="{FF2B5EF4-FFF2-40B4-BE49-F238E27FC236}">
                <a16:creationId xmlns:a16="http://schemas.microsoft.com/office/drawing/2014/main" id="{ED5809E7-E8EB-3445-A050-376713C1EB80}"/>
              </a:ext>
            </a:extLst>
          </p:cNvPr>
          <p:cNvSpPr/>
          <p:nvPr/>
        </p:nvSpPr>
        <p:spPr>
          <a:xfrm>
            <a:off x="188168" y="4329216"/>
            <a:ext cx="4143414" cy="2083057"/>
          </a:xfrm>
          <a:prstGeom prst="wedgeRoundRectCallout">
            <a:avLst>
              <a:gd name="adj1" fmla="val 56940"/>
              <a:gd name="adj2" fmla="val -24760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 lvl="0">
              <a:spcAft>
                <a:spcPts val="600"/>
              </a:spcAf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Clinical Research Networks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supports continuous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real-time analysis of comprehensive longitudinal patient records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to detect promising therapies, and enables </a:t>
            </a:r>
            <a:r>
              <a:rPr lang="en-US" b="1" dirty="0">
                <a:solidFill>
                  <a:prstClr val="black"/>
                </a:solidFill>
              </a:rPr>
              <a:t>direct-to-patient end-to-end automation </a:t>
            </a:r>
            <a:r>
              <a:rPr lang="en-US" dirty="0">
                <a:solidFill>
                  <a:prstClr val="black"/>
                </a:solidFill>
              </a:rPr>
              <a:t>of recruiting, enrolling and retaining patients in clinical trials.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7" name="Triangle 176">
            <a:extLst>
              <a:ext uri="{FF2B5EF4-FFF2-40B4-BE49-F238E27FC236}">
                <a16:creationId xmlns:a16="http://schemas.microsoft.com/office/drawing/2014/main" id="{B3F507B8-7309-2549-AE3E-D5D5910976DF}"/>
              </a:ext>
            </a:extLst>
          </p:cNvPr>
          <p:cNvSpPr/>
          <p:nvPr/>
        </p:nvSpPr>
        <p:spPr>
          <a:xfrm rot="7259852">
            <a:off x="3248586" y="1468825"/>
            <a:ext cx="3497564" cy="2500987"/>
          </a:xfrm>
          <a:prstGeom prst="triangle">
            <a:avLst>
              <a:gd name="adj" fmla="val 48492"/>
            </a:avLst>
          </a:prstGeom>
          <a:solidFill>
            <a:srgbClr val="8FAADC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1385D-4E38-1749-8256-F3E9D35238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0" y="537847"/>
            <a:ext cx="4906829" cy="314617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0" name="Rounded Rectangular Callout 159">
            <a:extLst>
              <a:ext uri="{FF2B5EF4-FFF2-40B4-BE49-F238E27FC236}">
                <a16:creationId xmlns:a16="http://schemas.microsoft.com/office/drawing/2014/main" id="{5F82D832-E88B-1748-BBA3-B9D6443ABD42}"/>
              </a:ext>
            </a:extLst>
          </p:cNvPr>
          <p:cNvSpPr/>
          <p:nvPr/>
        </p:nvSpPr>
        <p:spPr>
          <a:xfrm>
            <a:off x="5126451" y="81764"/>
            <a:ext cx="6978959" cy="4262237"/>
          </a:xfrm>
          <a:prstGeom prst="wedgeRoundRectCallout">
            <a:avLst>
              <a:gd name="adj1" fmla="val -53969"/>
              <a:gd name="adj2" fmla="val -19206"/>
              <a:gd name="adj3" fmla="val 16667"/>
            </a:avLst>
          </a:prstGeom>
          <a:solidFill>
            <a:schemeClr val="bg2"/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 lvl="0">
              <a:spcAft>
                <a:spcPts val="600"/>
              </a:spcAf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Once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data is in the </a:t>
            </a:r>
            <a:r>
              <a:rPr lang="en-US" dirty="0">
                <a:solidFill>
                  <a:prstClr val="black"/>
                </a:solidFill>
              </a:rPr>
              <a:t>Privacy Network from any source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for any purpose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alibri" panose="020F0502020204030204"/>
              </a:rPr>
              <a:t>record</a:t>
            </a: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anose="020F0502020204030204"/>
              </a:rPr>
              <a:t>subjects can easily invoke their individual rights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to authorize use of their data by other value networks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unlocking value. </a:t>
            </a:r>
          </a:p>
          <a:p>
            <a:pPr lvl="0">
              <a:spcAft>
                <a:spcPts val="60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Privacy &amp; security risks are negligible </a:t>
            </a:r>
            <a:r>
              <a:rPr lang="en-US" dirty="0">
                <a:solidFill>
                  <a:prstClr val="black"/>
                </a:solidFill>
              </a:rPr>
              <a:t>because value networks: </a:t>
            </a: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perform computation 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without revealing data to any person or organization, and data remains under the control of their sources;</a:t>
            </a: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have security &amp; privacy </a:t>
            </a:r>
            <a:r>
              <a:rPr lang="en-US" dirty="0">
                <a:solidFill>
                  <a:prstClr val="black"/>
                </a:solidFill>
              </a:rPr>
              <a:t>that is vastly better 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than the data’s existing sources, and are accredited &amp; certified by trustworthy authorities; </a:t>
            </a: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any user interaction is privacy-preserving and under the control of the record subject via the authorization network. </a:t>
            </a:r>
          </a:p>
          <a:p>
            <a:pPr lvl="0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Thus, </a:t>
            </a:r>
            <a:r>
              <a:rPr lang="en-US" b="1" dirty="0">
                <a:solidFill>
                  <a:srgbClr val="0070C0"/>
                </a:solidFill>
                <a:latin typeface="Calibri" panose="020F0502020204030204"/>
              </a:rPr>
              <a:t>high-level opt-ins are sufficient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to authorize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wide-ranging use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by value networks,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without requiring users review and understand mind-numbing security and privacy disclosures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 detail.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49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2" presetClass="entr" presetSubtype="8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animBg="1"/>
      <p:bldP spid="339" grpId="0" animBg="1"/>
      <p:bldP spid="339" grpId="1" animBg="1"/>
      <p:bldP spid="177" grpId="0" animBg="1"/>
      <p:bldP spid="177" grpId="1" animBg="1"/>
      <p:bldP spid="160" grpId="0" animBg="1"/>
      <p:bldP spid="16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loud 201">
            <a:extLst>
              <a:ext uri="{FF2B5EF4-FFF2-40B4-BE49-F238E27FC236}">
                <a16:creationId xmlns:a16="http://schemas.microsoft.com/office/drawing/2014/main" id="{FBFFEA3C-4562-9E4C-AF38-78FC7DCC7C0F}"/>
              </a:ext>
            </a:extLst>
          </p:cNvPr>
          <p:cNvSpPr/>
          <p:nvPr/>
        </p:nvSpPr>
        <p:spPr bwMode="auto">
          <a:xfrm>
            <a:off x="1484347" y="1629946"/>
            <a:ext cx="8995896" cy="459715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425" name="Curved Connector 424">
            <a:extLst>
              <a:ext uri="{FF2B5EF4-FFF2-40B4-BE49-F238E27FC236}">
                <a16:creationId xmlns:a16="http://schemas.microsoft.com/office/drawing/2014/main" id="{1B0465CA-DD72-DF44-8CD6-B2CA8DB7A151}"/>
              </a:ext>
            </a:extLst>
          </p:cNvPr>
          <p:cNvCxnSpPr>
            <a:cxnSpLocks/>
            <a:stCxn id="426" idx="6"/>
            <a:endCxn id="427" idx="6"/>
          </p:cNvCxnSpPr>
          <p:nvPr/>
        </p:nvCxnSpPr>
        <p:spPr>
          <a:xfrm>
            <a:off x="7269436" y="771952"/>
            <a:ext cx="398653" cy="4595695"/>
          </a:xfrm>
          <a:prstGeom prst="curvedConnector3">
            <a:avLst>
              <a:gd name="adj1" fmla="val 243358"/>
            </a:avLst>
          </a:prstGeom>
          <a:ln w="5715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FA42AE-D05A-544D-B5EC-EBA14FF04616}"/>
              </a:ext>
            </a:extLst>
          </p:cNvPr>
          <p:cNvGrpSpPr/>
          <p:nvPr/>
        </p:nvGrpSpPr>
        <p:grpSpPr>
          <a:xfrm>
            <a:off x="9084034" y="3935450"/>
            <a:ext cx="2662387" cy="1011458"/>
            <a:chOff x="6423779" y="-374531"/>
            <a:chExt cx="3192389" cy="1212809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FEE244B-21AC-6949-84DB-6367256B0996}"/>
                </a:ext>
              </a:extLst>
            </p:cNvPr>
            <p:cNvGrpSpPr/>
            <p:nvPr/>
          </p:nvGrpSpPr>
          <p:grpSpPr>
            <a:xfrm>
              <a:off x="6423779" y="-374531"/>
              <a:ext cx="3192389" cy="1212809"/>
              <a:chOff x="3692984" y="10767678"/>
              <a:chExt cx="4323725" cy="1387437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F4D9EF92-7A34-B24C-A18D-24BD87E93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chemeClr val="tx1">
                    <a:alpha val="7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6D2EF6BE-BC8A-7E4E-8DA3-2D0CFA6B8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1D44B08-8103-9F4A-BE03-A5BEA9109319}"/>
                </a:ext>
              </a:extLst>
            </p:cNvPr>
            <p:cNvSpPr txBox="1"/>
            <p:nvPr/>
          </p:nvSpPr>
          <p:spPr>
            <a:xfrm>
              <a:off x="6611565" y="-118692"/>
              <a:ext cx="2852888" cy="87661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4148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 Health Agencies</a:t>
              </a:r>
            </a:p>
          </p:txBody>
        </p:sp>
      </p:grpSp>
      <p:cxnSp>
        <p:nvCxnSpPr>
          <p:cNvPr id="403" name="Curved Connector 402">
            <a:extLst>
              <a:ext uri="{FF2B5EF4-FFF2-40B4-BE49-F238E27FC236}">
                <a16:creationId xmlns:a16="http://schemas.microsoft.com/office/drawing/2014/main" id="{A447E6CC-4D7F-9749-BDD1-2836FC88878B}"/>
              </a:ext>
            </a:extLst>
          </p:cNvPr>
          <p:cNvCxnSpPr>
            <a:cxnSpLocks/>
            <a:stCxn id="401" idx="4"/>
            <a:endCxn id="402" idx="6"/>
          </p:cNvCxnSpPr>
          <p:nvPr/>
        </p:nvCxnSpPr>
        <p:spPr>
          <a:xfrm rot="5400000">
            <a:off x="7810900" y="4351451"/>
            <a:ext cx="1011031" cy="1203090"/>
          </a:xfrm>
          <a:prstGeom prst="curvedConnector2">
            <a:avLst/>
          </a:prstGeom>
          <a:ln w="5715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FDA2-371F-EA47-B485-3A69C39C9F30}"/>
              </a:ext>
            </a:extLst>
          </p:cNvPr>
          <p:cNvGrpSpPr/>
          <p:nvPr/>
        </p:nvGrpSpPr>
        <p:grpSpPr>
          <a:xfrm>
            <a:off x="235717" y="3905066"/>
            <a:ext cx="2858028" cy="1023887"/>
            <a:chOff x="637901" y="3308654"/>
            <a:chExt cx="2858028" cy="1023887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13D4AFDB-0062-3648-814D-64CF0AAF1F93}"/>
                </a:ext>
              </a:extLst>
            </p:cNvPr>
            <p:cNvGrpSpPr/>
            <p:nvPr/>
          </p:nvGrpSpPr>
          <p:grpSpPr>
            <a:xfrm>
              <a:off x="637901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100A6AA-95FF-BF40-B96B-C558E6A39419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096C93A-E627-8441-8E94-5616365A14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F28105AD-6BCC-4843-A5B1-2D93E6FD6B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056F5447-A0C4-D04F-B0F5-9282D82AF131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Child Welfare Services</a:t>
                </a:r>
              </a:p>
            </p:txBody>
          </p: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B8BDBF62-9E35-0D4A-8485-26EC72841396}"/>
                </a:ext>
              </a:extLst>
            </p:cNvPr>
            <p:cNvSpPr txBox="1"/>
            <p:nvPr/>
          </p:nvSpPr>
          <p:spPr>
            <a:xfrm>
              <a:off x="643041" y="3308654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863B170-B165-D74F-822E-2DE60C7C2E09}"/>
              </a:ext>
            </a:extLst>
          </p:cNvPr>
          <p:cNvGrpSpPr/>
          <p:nvPr/>
        </p:nvGrpSpPr>
        <p:grpSpPr>
          <a:xfrm>
            <a:off x="1318038" y="5211430"/>
            <a:ext cx="2852888" cy="1025401"/>
            <a:chOff x="747329" y="4859632"/>
            <a:chExt cx="2852888" cy="1025401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6783DD67-6CC4-164E-8C1C-F3BD3C9B09E5}"/>
                </a:ext>
              </a:extLst>
            </p:cNvPr>
            <p:cNvGrpSpPr/>
            <p:nvPr/>
          </p:nvGrpSpPr>
          <p:grpSpPr>
            <a:xfrm>
              <a:off x="796754" y="4873575"/>
              <a:ext cx="2662387" cy="1011458"/>
              <a:chOff x="6423779" y="-301436"/>
              <a:chExt cx="3192389" cy="1212809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EE575CAE-7723-474E-B5A6-9AFE8C50ED17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3445AC1F-37B7-C043-BA0C-63CBF8F8B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1BF3C832-B8F3-3E49-A351-6C6FCAF16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F4E4AFA-D221-1244-9EFD-A9BB46F36312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Schools &amp; Ed Institutions</a:t>
                </a:r>
              </a:p>
            </p:txBody>
          </p:sp>
        </p:grp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192BF3F6-7A40-F042-B75E-564AA353851A}"/>
                </a:ext>
              </a:extLst>
            </p:cNvPr>
            <p:cNvSpPr txBox="1"/>
            <p:nvPr/>
          </p:nvSpPr>
          <p:spPr>
            <a:xfrm>
              <a:off x="747329" y="485963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12243F4-E60F-3749-9077-E2A997F42234}"/>
              </a:ext>
            </a:extLst>
          </p:cNvPr>
          <p:cNvGrpSpPr/>
          <p:nvPr/>
        </p:nvGrpSpPr>
        <p:grpSpPr>
          <a:xfrm>
            <a:off x="8110365" y="1021466"/>
            <a:ext cx="2852888" cy="1023064"/>
            <a:chOff x="6818001" y="1447586"/>
            <a:chExt cx="2852888" cy="1023064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2BCA3BE-ECF1-9A43-9FC1-5FA8EE51574E}"/>
                </a:ext>
              </a:extLst>
            </p:cNvPr>
            <p:cNvGrpSpPr/>
            <p:nvPr/>
          </p:nvGrpSpPr>
          <p:grpSpPr>
            <a:xfrm>
              <a:off x="6865759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E60591FC-EDBB-464B-B8A3-1E04C412C3DE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E60004E6-F38A-D149-8C49-F5649E761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EDAFE4C8-01F0-314F-A789-9A7F4C515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954FE89-E1D7-B34D-968E-23CBAD9B8AE8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Analytics </a:t>
                </a: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87F251E-02AA-6D49-A0D9-A85124E38FB6}"/>
                </a:ext>
              </a:extLst>
            </p:cNvPr>
            <p:cNvSpPr txBox="1"/>
            <p:nvPr/>
          </p:nvSpPr>
          <p:spPr>
            <a:xfrm>
              <a:off x="6818001" y="144758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B95763-7786-714B-B180-E417E5AF1462}"/>
              </a:ext>
            </a:extLst>
          </p:cNvPr>
          <p:cNvGrpSpPr/>
          <p:nvPr/>
        </p:nvGrpSpPr>
        <p:grpSpPr>
          <a:xfrm>
            <a:off x="4542040" y="4941083"/>
            <a:ext cx="3192389" cy="1212809"/>
            <a:chOff x="7840460" y="2153264"/>
            <a:chExt cx="3192389" cy="1212809"/>
          </a:xfrm>
        </p:grpSpPr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EE35B0E8-BEFC-6F49-87DE-7BD0F75EB736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A37D8E69-F2B8-6D4A-9104-2993178259B4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4BF79768-6D67-F842-8BE5-544BC7DBF9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6458151B-CFEB-E642-890A-ABA8B976A2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D270701F-B9FB-B444-88ED-E13EC5DCB469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Whole Person Care Network</a:t>
                </a: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8082FD-006E-3F40-9F70-F67BF95AB5BA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89D8710-5B02-7E45-A5DA-32F5E202E6BD}"/>
              </a:ext>
            </a:extLst>
          </p:cNvPr>
          <p:cNvGrpSpPr/>
          <p:nvPr/>
        </p:nvGrpSpPr>
        <p:grpSpPr>
          <a:xfrm>
            <a:off x="4542040" y="4546153"/>
            <a:ext cx="3192389" cy="1212809"/>
            <a:chOff x="7840460" y="2153264"/>
            <a:chExt cx="3192389" cy="1212809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237EEE05-584E-FD44-848D-33AE8AE54E5F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C786688B-11AB-1143-AB3F-98618F47F68E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BA8203A6-F4F8-1743-89FA-60EB11D900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885CF436-8F19-8F40-A6DA-CACCF1947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E7D492B3-8AFA-C24C-8129-18ED74DEBF53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Health Network</a:t>
                </a:r>
              </a:p>
            </p:txBody>
          </p:sp>
        </p:grp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90708C30-D5D1-CB4E-9538-1CA425405128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F2D1DAF-F884-AE48-B9C6-CE4E0890E932}"/>
              </a:ext>
            </a:extLst>
          </p:cNvPr>
          <p:cNvGrpSpPr/>
          <p:nvPr/>
        </p:nvGrpSpPr>
        <p:grpSpPr>
          <a:xfrm>
            <a:off x="4542040" y="4151223"/>
            <a:ext cx="3192389" cy="1212809"/>
            <a:chOff x="7840460" y="2153264"/>
            <a:chExt cx="3192389" cy="121280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41E1317D-1FA0-1E42-8E92-4B482B01C0E6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AC2BD83-E696-C541-A4A1-9B4CF4EA933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E064E02A-EC26-3444-81EE-DECBD7DE5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2DABDDEF-FCD6-7B47-B6CA-4DDBD0C8A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8A41537-A61F-544A-907A-96F87F16A680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b="1" dirty="0">
                    <a:solidFill>
                      <a:prstClr val="white"/>
                    </a:solidFill>
                  </a:rPr>
                  <a:t>Clinical Research 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FCB74B0-FC4D-7F4B-AC3D-F5F00B99F5BB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6E5AE7B-E95F-5646-9FD6-55DD1CFEAFF1}"/>
              </a:ext>
            </a:extLst>
          </p:cNvPr>
          <p:cNvGrpSpPr/>
          <p:nvPr/>
        </p:nvGrpSpPr>
        <p:grpSpPr>
          <a:xfrm>
            <a:off x="4542040" y="3756293"/>
            <a:ext cx="3192389" cy="1212809"/>
            <a:chOff x="7840460" y="2153264"/>
            <a:chExt cx="3192389" cy="1212809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3E052CA8-8515-AA46-825E-569919475F2A}"/>
                </a:ext>
              </a:extLst>
            </p:cNvPr>
            <p:cNvGrpSpPr/>
            <p:nvPr/>
          </p:nvGrpSpPr>
          <p:grpSpPr>
            <a:xfrm>
              <a:off x="7840460" y="2153264"/>
              <a:ext cx="3192389" cy="1212809"/>
              <a:chOff x="6423779" y="-374531"/>
              <a:chExt cx="3192389" cy="1212809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77FCA2B3-188D-A743-95C9-029FCA2F5B94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B21E9AA4-4D06-0342-9302-9B8439548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D30741A3-8966-8A4D-BD1F-478470976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4325153-8C80-FB4D-A162-0F97D5130605}"/>
                  </a:ext>
                </a:extLst>
              </p:cNvPr>
              <p:cNvSpPr txBox="1"/>
              <p:nvPr/>
            </p:nvSpPr>
            <p:spPr>
              <a:xfrm>
                <a:off x="6611565" y="-141842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b="1">
                    <a:solidFill>
                      <a:prstClr val="white"/>
                    </a:solidFill>
                  </a:rPr>
                  <a:t>Patient Safety Network</a:t>
                </a:r>
              </a:p>
            </p:txBody>
          </p:sp>
        </p:grp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350672E7-C3BA-E14B-BF8E-7D1AFE77C01A}"/>
                </a:ext>
              </a:extLst>
            </p:cNvPr>
            <p:cNvSpPr txBox="1"/>
            <p:nvPr/>
          </p:nvSpPr>
          <p:spPr>
            <a:xfrm>
              <a:off x="8051923" y="2176290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</a:p>
          </p:txBody>
        </p:sp>
      </p:grpSp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583667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20886" y="-8294"/>
            <a:ext cx="2635297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Whole Person Care</a:t>
            </a: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4ACD6B25-F0EF-7045-B74B-61D8A642D6F0}"/>
              </a:ext>
            </a:extLst>
          </p:cNvPr>
          <p:cNvSpPr/>
          <p:nvPr/>
        </p:nvSpPr>
        <p:spPr>
          <a:xfrm>
            <a:off x="6190755" y="2934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FFB3CBC-31A8-8546-AC7D-18159AC0C130}"/>
              </a:ext>
            </a:extLst>
          </p:cNvPr>
          <p:cNvSpPr/>
          <p:nvPr/>
        </p:nvSpPr>
        <p:spPr>
          <a:xfrm>
            <a:off x="5675030" y="1605395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7050475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293DF818-8F1A-9440-8EA5-FECD3B8A04CD}"/>
              </a:ext>
            </a:extLst>
          </p:cNvPr>
          <p:cNvSpPr/>
          <p:nvPr/>
        </p:nvSpPr>
        <p:spPr>
          <a:xfrm>
            <a:off x="4788937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id="{F77FCC05-10E8-4B48-B4D2-42A7782E7D74}"/>
              </a:ext>
            </a:extLst>
          </p:cNvPr>
          <p:cNvSpPr/>
          <p:nvPr/>
        </p:nvSpPr>
        <p:spPr>
          <a:xfrm>
            <a:off x="10908212" y="840453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B4FF53D3-B644-424F-B194-414912F25FE3}"/>
              </a:ext>
            </a:extLst>
          </p:cNvPr>
          <p:cNvSpPr txBox="1"/>
          <p:nvPr/>
        </p:nvSpPr>
        <p:spPr>
          <a:xfrm>
            <a:off x="3014230" y="2486003"/>
            <a:ext cx="1932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7B78E3F-E7F3-3E47-B843-5EE31C2A87C6}"/>
              </a:ext>
            </a:extLst>
          </p:cNvPr>
          <p:cNvGrpSpPr/>
          <p:nvPr/>
        </p:nvGrpSpPr>
        <p:grpSpPr>
          <a:xfrm>
            <a:off x="8172274" y="5345954"/>
            <a:ext cx="2662387" cy="1011458"/>
            <a:chOff x="6423779" y="-374531"/>
            <a:chExt cx="3192389" cy="1212809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59EB3AD-2B1D-464D-825E-D5EE4DFB8EC2}"/>
                </a:ext>
              </a:extLst>
            </p:cNvPr>
            <p:cNvGrpSpPr/>
            <p:nvPr/>
          </p:nvGrpSpPr>
          <p:grpSpPr>
            <a:xfrm>
              <a:off x="6423779" y="-374531"/>
              <a:ext cx="3192389" cy="1212809"/>
              <a:chOff x="3692984" y="10767678"/>
              <a:chExt cx="4323725" cy="1387437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0F8FA2C7-B819-B34D-81B1-0C27DECE9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chemeClr val="tx1">
                    <a:alpha val="7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5BBA05B-0AD4-1949-B955-9FED14B4D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40C4C59-80B8-F741-8AE7-113CFA99DDCD}"/>
                </a:ext>
              </a:extLst>
            </p:cNvPr>
            <p:cNvSpPr txBox="1"/>
            <p:nvPr/>
          </p:nvSpPr>
          <p:spPr>
            <a:xfrm>
              <a:off x="6611565" y="-118692"/>
              <a:ext cx="2852888" cy="87661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4148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Social Service Providers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03089BE-A7EF-234A-B8D5-152EE1A0C01A}"/>
              </a:ext>
            </a:extLst>
          </p:cNvPr>
          <p:cNvGrpSpPr/>
          <p:nvPr/>
        </p:nvGrpSpPr>
        <p:grpSpPr>
          <a:xfrm>
            <a:off x="9109027" y="2539281"/>
            <a:ext cx="2662387" cy="1011458"/>
            <a:chOff x="6423779" y="-374531"/>
            <a:chExt cx="3192389" cy="1212809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437A4AB2-3C1E-7648-9E20-5DC44BEE1099}"/>
                </a:ext>
              </a:extLst>
            </p:cNvPr>
            <p:cNvGrpSpPr/>
            <p:nvPr/>
          </p:nvGrpSpPr>
          <p:grpSpPr>
            <a:xfrm>
              <a:off x="6423779" y="-374531"/>
              <a:ext cx="3192389" cy="1212809"/>
              <a:chOff x="3692984" y="10767678"/>
              <a:chExt cx="4323725" cy="1387437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5312DAD2-B49C-7D45-929D-46EE62BF3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chemeClr val="tx1">
                    <a:alpha val="7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439C43A-4FC3-0349-B8D4-164170E39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3B5C3B3-8393-E84A-8550-F41354DE2A93}"/>
                </a:ext>
              </a:extLst>
            </p:cNvPr>
            <p:cNvSpPr txBox="1"/>
            <p:nvPr/>
          </p:nvSpPr>
          <p:spPr>
            <a:xfrm>
              <a:off x="6611565" y="-118692"/>
              <a:ext cx="2852888" cy="87661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4148"/>
                </a:avLst>
              </a:prstTxWarp>
              <a:spAutoFit/>
            </a:bodyPr>
            <a:lstStyle/>
            <a:p>
              <a:pPr lvl="0"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Healthcare Providers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F4E02CA-1493-464A-9941-231A295C48E7}"/>
              </a:ext>
            </a:extLst>
          </p:cNvPr>
          <p:cNvGrpSpPr/>
          <p:nvPr/>
        </p:nvGrpSpPr>
        <p:grpSpPr>
          <a:xfrm>
            <a:off x="78551" y="2451892"/>
            <a:ext cx="2662387" cy="1011458"/>
            <a:chOff x="6423779" y="-301436"/>
            <a:chExt cx="3192389" cy="1212809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03E17B20-6F80-D64C-B707-99C2809DC7E0}"/>
                </a:ext>
              </a:extLst>
            </p:cNvPr>
            <p:cNvGrpSpPr/>
            <p:nvPr/>
          </p:nvGrpSpPr>
          <p:grpSpPr>
            <a:xfrm>
              <a:off x="6423779" y="-301436"/>
              <a:ext cx="3192389" cy="1212809"/>
              <a:chOff x="3692984" y="10851298"/>
              <a:chExt cx="4323725" cy="1387437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F126F6B-1BA8-094E-862A-D43A5BF1D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851298"/>
                <a:ext cx="4323725" cy="1387437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chemeClr val="tx1">
                    <a:alpha val="7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7426241B-2F4D-0C40-9A80-768CD1DBF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56553"/>
                <a:ext cx="3727644" cy="991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081F856-A20A-434F-88CB-A8715C695D5B}"/>
                </a:ext>
              </a:extLst>
            </p:cNvPr>
            <p:cNvSpPr txBox="1"/>
            <p:nvPr/>
          </p:nvSpPr>
          <p:spPr>
            <a:xfrm>
              <a:off x="6611565" y="-30977"/>
              <a:ext cx="2852888" cy="87661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4148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Courts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81B6073-39AB-144E-BC16-769985C90567}"/>
              </a:ext>
            </a:extLst>
          </p:cNvPr>
          <p:cNvGrpSpPr/>
          <p:nvPr/>
        </p:nvGrpSpPr>
        <p:grpSpPr>
          <a:xfrm>
            <a:off x="1396208" y="1208298"/>
            <a:ext cx="2662387" cy="1011458"/>
            <a:chOff x="6423779" y="-374531"/>
            <a:chExt cx="3192389" cy="1212809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C614B34B-0D1B-334F-AC04-77F896662E70}"/>
                </a:ext>
              </a:extLst>
            </p:cNvPr>
            <p:cNvGrpSpPr/>
            <p:nvPr/>
          </p:nvGrpSpPr>
          <p:grpSpPr>
            <a:xfrm>
              <a:off x="6423779" y="-374531"/>
              <a:ext cx="3192389" cy="1212809"/>
              <a:chOff x="3692984" y="10767678"/>
              <a:chExt cx="4323725" cy="1387437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41A82E3E-6764-2C44-BD56-E9F3448DB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chemeClr val="tx1">
                    <a:alpha val="7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BA95199B-D312-B64A-B3A1-D2A3799B8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</p:grp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86E11A42-83C9-6543-9828-E8B1E1C18AF9}"/>
                </a:ext>
              </a:extLst>
            </p:cNvPr>
            <p:cNvSpPr txBox="1"/>
            <p:nvPr/>
          </p:nvSpPr>
          <p:spPr>
            <a:xfrm>
              <a:off x="6611565" y="-118692"/>
              <a:ext cx="2852888" cy="87661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4148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Law Enforcement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BA772F6-1EC4-C042-B038-EE00E5928F2F}"/>
              </a:ext>
            </a:extLst>
          </p:cNvPr>
          <p:cNvGrpSpPr/>
          <p:nvPr/>
        </p:nvGrpSpPr>
        <p:grpSpPr>
          <a:xfrm>
            <a:off x="4606998" y="677830"/>
            <a:ext cx="2662387" cy="1011458"/>
            <a:chOff x="6423779" y="-374531"/>
            <a:chExt cx="3192389" cy="1212809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56D77DC2-3670-2D4A-880E-FC15DA6E909A}"/>
                </a:ext>
              </a:extLst>
            </p:cNvPr>
            <p:cNvGrpSpPr/>
            <p:nvPr/>
          </p:nvGrpSpPr>
          <p:grpSpPr>
            <a:xfrm>
              <a:off x="6423779" y="-374531"/>
              <a:ext cx="3192389" cy="1212809"/>
              <a:chOff x="3692984" y="10767678"/>
              <a:chExt cx="4323725" cy="1387437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09AA7C74-4416-3146-A5FF-E3166A181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chemeClr val="tx1">
                    <a:alpha val="7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32BED91F-1C7F-1C48-A3E4-A8E740912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98393AD-3A40-2741-9FFF-C5B7B04228C6}"/>
                </a:ext>
              </a:extLst>
            </p:cNvPr>
            <p:cNvSpPr txBox="1"/>
            <p:nvPr/>
          </p:nvSpPr>
          <p:spPr>
            <a:xfrm>
              <a:off x="6611565" y="-118692"/>
              <a:ext cx="2852888" cy="87661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4148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Insurers</a:t>
              </a:r>
            </a:p>
          </p:txBody>
        </p:sp>
      </p:grpSp>
      <p:cxnSp>
        <p:nvCxnSpPr>
          <p:cNvPr id="323" name="Curved Connector 322">
            <a:extLst>
              <a:ext uri="{FF2B5EF4-FFF2-40B4-BE49-F238E27FC236}">
                <a16:creationId xmlns:a16="http://schemas.microsoft.com/office/drawing/2014/main" id="{0E72EC9D-6FF1-C648-AF34-7FE24B0EE9FD}"/>
              </a:ext>
            </a:extLst>
          </p:cNvPr>
          <p:cNvCxnSpPr>
            <a:cxnSpLocks/>
            <a:stCxn id="350" idx="0"/>
            <a:endCxn id="341" idx="6"/>
          </p:cNvCxnSpPr>
          <p:nvPr/>
        </p:nvCxnSpPr>
        <p:spPr>
          <a:xfrm rot="16200000" flipV="1">
            <a:off x="5312333" y="2470179"/>
            <a:ext cx="1610625" cy="84491"/>
          </a:xfrm>
          <a:prstGeom prst="curvedConnector2">
            <a:avLst/>
          </a:prstGeom>
          <a:ln w="762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urved Connector 324">
            <a:extLst>
              <a:ext uri="{FF2B5EF4-FFF2-40B4-BE49-F238E27FC236}">
                <a16:creationId xmlns:a16="http://schemas.microsoft.com/office/drawing/2014/main" id="{B76446E6-5FBC-1442-A2F6-E61BA41A1715}"/>
              </a:ext>
            </a:extLst>
          </p:cNvPr>
          <p:cNvCxnSpPr>
            <a:cxnSpLocks/>
            <a:stCxn id="342" idx="6"/>
            <a:endCxn id="343" idx="0"/>
          </p:cNvCxnSpPr>
          <p:nvPr/>
        </p:nvCxnSpPr>
        <p:spPr>
          <a:xfrm>
            <a:off x="2685766" y="3133065"/>
            <a:ext cx="2398278" cy="359026"/>
          </a:xfrm>
          <a:prstGeom prst="curvedConnector2">
            <a:avLst/>
          </a:prstGeom>
          <a:ln w="762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Oval 326">
            <a:extLst>
              <a:ext uri="{FF2B5EF4-FFF2-40B4-BE49-F238E27FC236}">
                <a16:creationId xmlns:a16="http://schemas.microsoft.com/office/drawing/2014/main" id="{D661D4A2-8B9C-5044-B820-25ADB6BBF92B}"/>
              </a:ext>
            </a:extLst>
          </p:cNvPr>
          <p:cNvSpPr/>
          <p:nvPr/>
        </p:nvSpPr>
        <p:spPr>
          <a:xfrm>
            <a:off x="9371087" y="4036465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9E80087B-124A-8D4B-B8FB-38729A749AB4}"/>
              </a:ext>
            </a:extLst>
          </p:cNvPr>
          <p:cNvSpPr/>
          <p:nvPr/>
        </p:nvSpPr>
        <p:spPr>
          <a:xfrm>
            <a:off x="7377949" y="3681890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9" name="Curved Connector 328">
            <a:extLst>
              <a:ext uri="{FF2B5EF4-FFF2-40B4-BE49-F238E27FC236}">
                <a16:creationId xmlns:a16="http://schemas.microsoft.com/office/drawing/2014/main" id="{E542B239-2265-BB44-A05F-74B043A15C3D}"/>
              </a:ext>
            </a:extLst>
          </p:cNvPr>
          <p:cNvCxnSpPr>
            <a:cxnSpLocks/>
            <a:stCxn id="348" idx="6"/>
            <a:endCxn id="327" idx="0"/>
          </p:cNvCxnSpPr>
          <p:nvPr/>
        </p:nvCxnSpPr>
        <p:spPr>
          <a:xfrm>
            <a:off x="7522011" y="3714664"/>
            <a:ext cx="1976140" cy="321801"/>
          </a:xfrm>
          <a:prstGeom prst="curvedConnector2">
            <a:avLst/>
          </a:prstGeom>
          <a:ln w="762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Oval 329">
            <a:extLst>
              <a:ext uri="{FF2B5EF4-FFF2-40B4-BE49-F238E27FC236}">
                <a16:creationId xmlns:a16="http://schemas.microsoft.com/office/drawing/2014/main" id="{455BA072-A8A9-A746-8C5F-F3D59C26CE32}"/>
              </a:ext>
            </a:extLst>
          </p:cNvPr>
          <p:cNvSpPr/>
          <p:nvPr/>
        </p:nvSpPr>
        <p:spPr>
          <a:xfrm>
            <a:off x="5389328" y="3420183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1F296EE9-74D3-6746-908D-F27BBFDBF2AE}"/>
              </a:ext>
            </a:extLst>
          </p:cNvPr>
          <p:cNvSpPr/>
          <p:nvPr/>
        </p:nvSpPr>
        <p:spPr>
          <a:xfrm>
            <a:off x="3776777" y="1632551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2" name="Curved Connector 331">
            <a:extLst>
              <a:ext uri="{FF2B5EF4-FFF2-40B4-BE49-F238E27FC236}">
                <a16:creationId xmlns:a16="http://schemas.microsoft.com/office/drawing/2014/main" id="{AEBDCDDB-91E9-B945-A883-CCE4CC1DA436}"/>
              </a:ext>
            </a:extLst>
          </p:cNvPr>
          <p:cNvCxnSpPr>
            <a:cxnSpLocks/>
            <a:stCxn id="330" idx="0"/>
            <a:endCxn id="331" idx="6"/>
          </p:cNvCxnSpPr>
          <p:nvPr/>
        </p:nvCxnSpPr>
        <p:spPr>
          <a:xfrm rot="16200000" flipV="1">
            <a:off x="3943365" y="1847155"/>
            <a:ext cx="1660568" cy="1485487"/>
          </a:xfrm>
          <a:prstGeom prst="curvedConnector2">
            <a:avLst/>
          </a:prstGeom>
          <a:ln w="762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Oval 332">
            <a:extLst>
              <a:ext uri="{FF2B5EF4-FFF2-40B4-BE49-F238E27FC236}">
                <a16:creationId xmlns:a16="http://schemas.microsoft.com/office/drawing/2014/main" id="{7A73E5B8-0B0F-BB4B-8179-211E5BAE1DEC}"/>
              </a:ext>
            </a:extLst>
          </p:cNvPr>
          <p:cNvSpPr/>
          <p:nvPr/>
        </p:nvSpPr>
        <p:spPr>
          <a:xfrm>
            <a:off x="2952412" y="5230572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1C64793C-572C-654C-AD8D-924AC221427A}"/>
              </a:ext>
            </a:extLst>
          </p:cNvPr>
          <p:cNvSpPr/>
          <p:nvPr/>
        </p:nvSpPr>
        <p:spPr>
          <a:xfrm>
            <a:off x="4531985" y="3907120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5" name="Curved Connector 334">
            <a:extLst>
              <a:ext uri="{FF2B5EF4-FFF2-40B4-BE49-F238E27FC236}">
                <a16:creationId xmlns:a16="http://schemas.microsoft.com/office/drawing/2014/main" id="{780D3ECA-424D-3548-AE7B-FEEC6250BE1F}"/>
              </a:ext>
            </a:extLst>
          </p:cNvPr>
          <p:cNvCxnSpPr>
            <a:cxnSpLocks/>
            <a:stCxn id="334" idx="2"/>
            <a:endCxn id="333" idx="0"/>
          </p:cNvCxnSpPr>
          <p:nvPr/>
        </p:nvCxnSpPr>
        <p:spPr>
          <a:xfrm rot="10800000" flipV="1">
            <a:off x="3079477" y="4034184"/>
            <a:ext cx="1452509" cy="1196388"/>
          </a:xfrm>
          <a:prstGeom prst="curvedConnector2">
            <a:avLst/>
          </a:prstGeom>
          <a:ln w="762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Oval 335">
            <a:extLst>
              <a:ext uri="{FF2B5EF4-FFF2-40B4-BE49-F238E27FC236}">
                <a16:creationId xmlns:a16="http://schemas.microsoft.com/office/drawing/2014/main" id="{A4A65DB9-BEAD-F349-8502-E68E6BB58589}"/>
              </a:ext>
            </a:extLst>
          </p:cNvPr>
          <p:cNvSpPr/>
          <p:nvPr/>
        </p:nvSpPr>
        <p:spPr>
          <a:xfrm>
            <a:off x="6588526" y="3442604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230481AD-987F-3042-ADC4-9FF8B3D22CD7}"/>
              </a:ext>
            </a:extLst>
          </p:cNvPr>
          <p:cNvSpPr/>
          <p:nvPr/>
        </p:nvSpPr>
        <p:spPr>
          <a:xfrm>
            <a:off x="8160834" y="1430890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0" name="Curved Connector 339">
            <a:extLst>
              <a:ext uri="{FF2B5EF4-FFF2-40B4-BE49-F238E27FC236}">
                <a16:creationId xmlns:a16="http://schemas.microsoft.com/office/drawing/2014/main" id="{F735BA8A-CB17-1846-A2DF-E97DA0738538}"/>
              </a:ext>
            </a:extLst>
          </p:cNvPr>
          <p:cNvCxnSpPr>
            <a:cxnSpLocks/>
            <a:stCxn id="336" idx="0"/>
            <a:endCxn id="337" idx="2"/>
          </p:cNvCxnSpPr>
          <p:nvPr/>
        </p:nvCxnSpPr>
        <p:spPr>
          <a:xfrm rot="5400000" flipH="1" flipV="1">
            <a:off x="6495887" y="1777657"/>
            <a:ext cx="1884650" cy="1445244"/>
          </a:xfrm>
          <a:prstGeom prst="curvedConnector2">
            <a:avLst/>
          </a:prstGeom>
          <a:ln w="762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>
            <a:extLst>
              <a:ext uri="{FF2B5EF4-FFF2-40B4-BE49-F238E27FC236}">
                <a16:creationId xmlns:a16="http://schemas.microsoft.com/office/drawing/2014/main" id="{15DD42B2-6839-034A-BAA6-A6957102FDB9}"/>
              </a:ext>
            </a:extLst>
          </p:cNvPr>
          <p:cNvSpPr/>
          <p:nvPr/>
        </p:nvSpPr>
        <p:spPr>
          <a:xfrm>
            <a:off x="5821271" y="1580048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473CB237-7569-D047-BDA8-305FBE50B40A}"/>
              </a:ext>
            </a:extLst>
          </p:cNvPr>
          <p:cNvSpPr/>
          <p:nvPr/>
        </p:nvSpPr>
        <p:spPr>
          <a:xfrm>
            <a:off x="2431638" y="3006001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CE8DE007-BFB7-434A-A48F-B41583865AA3}"/>
              </a:ext>
            </a:extLst>
          </p:cNvPr>
          <p:cNvSpPr/>
          <p:nvPr/>
        </p:nvSpPr>
        <p:spPr>
          <a:xfrm>
            <a:off x="4956980" y="3492091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4C03239F-831F-9645-A0CF-F781495E9C82}"/>
              </a:ext>
            </a:extLst>
          </p:cNvPr>
          <p:cNvSpPr/>
          <p:nvPr/>
        </p:nvSpPr>
        <p:spPr>
          <a:xfrm>
            <a:off x="2172686" y="4061050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65F8A56F-81E4-FD4C-8BF9-FD373BBEE804}"/>
              </a:ext>
            </a:extLst>
          </p:cNvPr>
          <p:cNvSpPr/>
          <p:nvPr/>
        </p:nvSpPr>
        <p:spPr>
          <a:xfrm>
            <a:off x="4559213" y="3737598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6" name="Curved Connector 345">
            <a:extLst>
              <a:ext uri="{FF2B5EF4-FFF2-40B4-BE49-F238E27FC236}">
                <a16:creationId xmlns:a16="http://schemas.microsoft.com/office/drawing/2014/main" id="{657F84D0-59A2-ED48-A5FA-C8F45D9A0788}"/>
              </a:ext>
            </a:extLst>
          </p:cNvPr>
          <p:cNvCxnSpPr>
            <a:cxnSpLocks/>
            <a:stCxn id="344" idx="7"/>
            <a:endCxn id="345" idx="0"/>
          </p:cNvCxnSpPr>
          <p:nvPr/>
        </p:nvCxnSpPr>
        <p:spPr>
          <a:xfrm rot="5400000" flipH="1" flipV="1">
            <a:off x="3357603" y="2769593"/>
            <a:ext cx="360668" cy="2296679"/>
          </a:xfrm>
          <a:prstGeom prst="curvedConnector3">
            <a:avLst>
              <a:gd name="adj1" fmla="val 145086"/>
            </a:avLst>
          </a:prstGeom>
          <a:ln w="762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Oval 346">
            <a:extLst>
              <a:ext uri="{FF2B5EF4-FFF2-40B4-BE49-F238E27FC236}">
                <a16:creationId xmlns:a16="http://schemas.microsoft.com/office/drawing/2014/main" id="{E690CA01-CDE6-F14E-B7E2-2D9209A109A7}"/>
              </a:ext>
            </a:extLst>
          </p:cNvPr>
          <p:cNvSpPr/>
          <p:nvPr/>
        </p:nvSpPr>
        <p:spPr>
          <a:xfrm>
            <a:off x="9081450" y="2975673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9" name="Curved Connector 348">
            <a:extLst>
              <a:ext uri="{FF2B5EF4-FFF2-40B4-BE49-F238E27FC236}">
                <a16:creationId xmlns:a16="http://schemas.microsoft.com/office/drawing/2014/main" id="{D2131E16-466F-7646-B484-C7D87AF65FD5}"/>
              </a:ext>
            </a:extLst>
          </p:cNvPr>
          <p:cNvCxnSpPr>
            <a:cxnSpLocks/>
            <a:stCxn id="348" idx="0"/>
            <a:endCxn id="347" idx="2"/>
          </p:cNvCxnSpPr>
          <p:nvPr/>
        </p:nvCxnSpPr>
        <p:spPr>
          <a:xfrm rot="5400000" flipH="1" flipV="1">
            <a:off x="7995767" y="2501918"/>
            <a:ext cx="484863" cy="1686503"/>
          </a:xfrm>
          <a:prstGeom prst="curvedConnector2">
            <a:avLst/>
          </a:prstGeom>
          <a:ln w="762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Oval 349">
            <a:extLst>
              <a:ext uri="{FF2B5EF4-FFF2-40B4-BE49-F238E27FC236}">
                <a16:creationId xmlns:a16="http://schemas.microsoft.com/office/drawing/2014/main" id="{2038AA4A-FDB5-614D-8EBE-D117353C1627}"/>
              </a:ext>
            </a:extLst>
          </p:cNvPr>
          <p:cNvSpPr/>
          <p:nvPr/>
        </p:nvSpPr>
        <p:spPr>
          <a:xfrm>
            <a:off x="6032826" y="3317737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86DE93BC-877D-E244-A431-8BF7F2BEE7FF}"/>
              </a:ext>
            </a:extLst>
          </p:cNvPr>
          <p:cNvSpPr/>
          <p:nvPr/>
        </p:nvSpPr>
        <p:spPr>
          <a:xfrm>
            <a:off x="8956637" y="5366435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2A4B77E5-A22F-0D4C-BD55-AFACC49FC500}"/>
              </a:ext>
            </a:extLst>
          </p:cNvPr>
          <p:cNvSpPr/>
          <p:nvPr/>
        </p:nvSpPr>
        <p:spPr>
          <a:xfrm>
            <a:off x="7397930" y="3961967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3" name="Curved Connector 352">
            <a:extLst>
              <a:ext uri="{FF2B5EF4-FFF2-40B4-BE49-F238E27FC236}">
                <a16:creationId xmlns:a16="http://schemas.microsoft.com/office/drawing/2014/main" id="{F4FEF0E2-E039-194C-8825-7119117F120E}"/>
              </a:ext>
            </a:extLst>
          </p:cNvPr>
          <p:cNvCxnSpPr>
            <a:cxnSpLocks/>
            <a:stCxn id="352" idx="6"/>
            <a:endCxn id="351" idx="0"/>
          </p:cNvCxnSpPr>
          <p:nvPr/>
        </p:nvCxnSpPr>
        <p:spPr>
          <a:xfrm>
            <a:off x="7652058" y="4089031"/>
            <a:ext cx="1431643" cy="1277404"/>
          </a:xfrm>
          <a:prstGeom prst="curvedConnector2">
            <a:avLst/>
          </a:prstGeom>
          <a:ln w="762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41F4DCC8-E1B1-2E4E-BA3C-AC7CA8B3CEB9}"/>
              </a:ext>
            </a:extLst>
          </p:cNvPr>
          <p:cNvGrpSpPr/>
          <p:nvPr/>
        </p:nvGrpSpPr>
        <p:grpSpPr>
          <a:xfrm>
            <a:off x="4538499" y="3361363"/>
            <a:ext cx="3192389" cy="1212809"/>
            <a:chOff x="4388138" y="3746973"/>
            <a:chExt cx="3192389" cy="1212809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6212BCDA-ED1D-1A46-8BEA-8CB3B97E9E98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5208B599-1E4B-B344-B820-753885B8A494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DAB3EFFA-BC15-0D45-9A72-F075BA776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D28C09DD-0DEA-7F40-9846-EA5717CF9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F48E09DA-CDDE-6446-80F0-BF476D1C496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Data Network</a:t>
                </a:r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1180DAA4-872C-AD42-A331-2CE5B6C1D9A0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sp>
        <p:nvSpPr>
          <p:cNvPr id="112" name="Rounded Rectangular Callout 111">
            <a:extLst>
              <a:ext uri="{FF2B5EF4-FFF2-40B4-BE49-F238E27FC236}">
                <a16:creationId xmlns:a16="http://schemas.microsoft.com/office/drawing/2014/main" id="{A03F8302-94C0-DB4F-BD1A-CDE1F74BD6A1}"/>
              </a:ext>
            </a:extLst>
          </p:cNvPr>
          <p:cNvSpPr/>
          <p:nvPr/>
        </p:nvSpPr>
        <p:spPr>
          <a:xfrm>
            <a:off x="54531" y="4008158"/>
            <a:ext cx="4057564" cy="2360180"/>
          </a:xfrm>
          <a:prstGeom prst="wedgeRoundRectCallout">
            <a:avLst>
              <a:gd name="adj1" fmla="val 58737"/>
              <a:gd name="adj2" fmla="val 21884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0" rtlCol="0" anchor="ctr"/>
          <a:lstStyle/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Comprehensive longitudinal records can be analyzed in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secure domains of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 person care network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enable privacy-preserving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personalized decision support, coordination of </a:t>
            </a:r>
            <a:r>
              <a:rPr lang="en-US" sz="2000" b="1" dirty="0">
                <a:solidFill>
                  <a:prstClr val="black"/>
                </a:solidFill>
              </a:rPr>
              <a:t>services </a:t>
            </a:r>
          </a:p>
          <a:p>
            <a:pPr lvl="0">
              <a:spcAft>
                <a:spcPts val="500"/>
              </a:spcAft>
              <a:defRPr/>
            </a:pPr>
            <a:r>
              <a:rPr lang="en-US" sz="2000" b="1" dirty="0">
                <a:solidFill>
                  <a:prstClr val="black"/>
                </a:solidFill>
              </a:rPr>
              <a:t>&amp; targeted outreach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CCF8D281-B873-4746-9617-9946C291E6AC}"/>
              </a:ext>
            </a:extLst>
          </p:cNvPr>
          <p:cNvSpPr/>
          <p:nvPr/>
        </p:nvSpPr>
        <p:spPr>
          <a:xfrm>
            <a:off x="4549016" y="53165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9" name="Curved Connector 368">
            <a:extLst>
              <a:ext uri="{FF2B5EF4-FFF2-40B4-BE49-F238E27FC236}">
                <a16:creationId xmlns:a16="http://schemas.microsoft.com/office/drawing/2014/main" id="{575F693F-2F9D-2646-88D7-253C760A71A5}"/>
              </a:ext>
            </a:extLst>
          </p:cNvPr>
          <p:cNvCxnSpPr>
            <a:cxnSpLocks/>
            <a:stCxn id="370" idx="2"/>
            <a:endCxn id="368" idx="2"/>
          </p:cNvCxnSpPr>
          <p:nvPr/>
        </p:nvCxnSpPr>
        <p:spPr>
          <a:xfrm rot="10800000" flipV="1">
            <a:off x="4549017" y="4134214"/>
            <a:ext cx="34197" cy="1408667"/>
          </a:xfrm>
          <a:prstGeom prst="curvedConnector3">
            <a:avLst>
              <a:gd name="adj1" fmla="val 768480"/>
            </a:avLst>
          </a:prstGeom>
          <a:ln w="5715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Oval 369">
            <a:extLst>
              <a:ext uri="{FF2B5EF4-FFF2-40B4-BE49-F238E27FC236}">
                <a16:creationId xmlns:a16="http://schemas.microsoft.com/office/drawing/2014/main" id="{6D60B00C-DB9D-EA4E-8945-FAAD112C3137}"/>
              </a:ext>
            </a:extLst>
          </p:cNvPr>
          <p:cNvSpPr/>
          <p:nvPr/>
        </p:nvSpPr>
        <p:spPr>
          <a:xfrm>
            <a:off x="4583213" y="390784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FA6DFD5D-CF7A-5C4C-A75C-08F67A83E530}"/>
              </a:ext>
            </a:extLst>
          </p:cNvPr>
          <p:cNvSpPr/>
          <p:nvPr/>
        </p:nvSpPr>
        <p:spPr>
          <a:xfrm>
            <a:off x="11156730" y="5101552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8218C0BF-646C-1447-BA5B-96E4DEE3DA8B}"/>
              </a:ext>
            </a:extLst>
          </p:cNvPr>
          <p:cNvSpPr/>
          <p:nvPr/>
        </p:nvSpPr>
        <p:spPr>
          <a:xfrm>
            <a:off x="10025140" y="52493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2" name="Curved Connector 381">
            <a:extLst>
              <a:ext uri="{FF2B5EF4-FFF2-40B4-BE49-F238E27FC236}">
                <a16:creationId xmlns:a16="http://schemas.microsoft.com/office/drawing/2014/main" id="{EFB0721A-87A7-D140-9E3F-5540113DB6DF}"/>
              </a:ext>
            </a:extLst>
          </p:cNvPr>
          <p:cNvCxnSpPr>
            <a:cxnSpLocks/>
            <a:stCxn id="386" idx="4"/>
            <a:endCxn id="385" idx="4"/>
          </p:cNvCxnSpPr>
          <p:nvPr/>
        </p:nvCxnSpPr>
        <p:spPr>
          <a:xfrm rot="5400000">
            <a:off x="7546956" y="5271941"/>
            <a:ext cx="189845" cy="1497249"/>
          </a:xfrm>
          <a:prstGeom prst="curvedConnector3">
            <a:avLst>
              <a:gd name="adj1" fmla="val 145156"/>
            </a:avLst>
          </a:prstGeom>
          <a:ln w="57150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Oval 385">
            <a:extLst>
              <a:ext uri="{FF2B5EF4-FFF2-40B4-BE49-F238E27FC236}">
                <a16:creationId xmlns:a16="http://schemas.microsoft.com/office/drawing/2014/main" id="{2CBA4F68-3BED-0D42-8D2B-0BAA247C1607}"/>
              </a:ext>
            </a:extLst>
          </p:cNvPr>
          <p:cNvSpPr/>
          <p:nvPr/>
        </p:nvSpPr>
        <p:spPr>
          <a:xfrm>
            <a:off x="8263438" y="5671515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C9F012D0-57FF-2F41-8210-6CF7D8D08CCC}"/>
              </a:ext>
            </a:extLst>
          </p:cNvPr>
          <p:cNvSpPr/>
          <p:nvPr/>
        </p:nvSpPr>
        <p:spPr>
          <a:xfrm>
            <a:off x="7267883" y="3587600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B6461305-2FD0-4C4B-BE20-C775A4D5A8DE}"/>
              </a:ext>
            </a:extLst>
          </p:cNvPr>
          <p:cNvSpPr/>
          <p:nvPr/>
        </p:nvSpPr>
        <p:spPr>
          <a:xfrm>
            <a:off x="6766189" y="5861360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EE33EF99-A336-B34C-836C-2DCCAE2918A4}"/>
              </a:ext>
            </a:extLst>
          </p:cNvPr>
          <p:cNvSpPr/>
          <p:nvPr/>
        </p:nvSpPr>
        <p:spPr>
          <a:xfrm>
            <a:off x="8790896" y="4193353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38FBA4B0-561D-D542-AFA8-9606664384CB}"/>
              </a:ext>
            </a:extLst>
          </p:cNvPr>
          <p:cNvSpPr/>
          <p:nvPr/>
        </p:nvSpPr>
        <p:spPr>
          <a:xfrm>
            <a:off x="7460742" y="5331448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33E3B384-8FF8-8645-9C6F-B4B69F982788}"/>
              </a:ext>
            </a:extLst>
          </p:cNvPr>
          <p:cNvGrpSpPr/>
          <p:nvPr/>
        </p:nvGrpSpPr>
        <p:grpSpPr>
          <a:xfrm>
            <a:off x="4542040" y="2967017"/>
            <a:ext cx="3192389" cy="1212809"/>
            <a:chOff x="4388138" y="3746973"/>
            <a:chExt cx="3192389" cy="1212809"/>
          </a:xfrm>
        </p:grpSpPr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5EE4E826-DD6F-2A43-920D-791E1E9F072F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1800B9F3-CE3A-7845-A164-4EF4A9B9C3A8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D167F786-CE0A-FD42-BB00-D900B0EDD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E6EF9E5F-2B37-ED4C-ADDB-4C197D4D5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408" name="TextBox 407">
                <a:extLst>
                  <a:ext uri="{FF2B5EF4-FFF2-40B4-BE49-F238E27FC236}">
                    <a16:creationId xmlns:a16="http://schemas.microsoft.com/office/drawing/2014/main" id="{6162FDC2-04B8-2D47-AA90-CBFFE8D3CE2B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160C58F1-3003-2340-922D-7EB7920BECE2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66B4F5-6141-5C4F-B47B-F7C6B057637B}"/>
              </a:ext>
            </a:extLst>
          </p:cNvPr>
          <p:cNvGrpSpPr/>
          <p:nvPr/>
        </p:nvGrpSpPr>
        <p:grpSpPr>
          <a:xfrm>
            <a:off x="3749598" y="1137046"/>
            <a:ext cx="4577314" cy="2673827"/>
            <a:chOff x="3932068" y="996705"/>
            <a:chExt cx="4577314" cy="2673827"/>
          </a:xfrm>
        </p:grpSpPr>
        <p:sp>
          <p:nvSpPr>
            <p:cNvPr id="215" name="Cloud 214">
              <a:extLst>
                <a:ext uri="{FF2B5EF4-FFF2-40B4-BE49-F238E27FC236}">
                  <a16:creationId xmlns:a16="http://schemas.microsoft.com/office/drawing/2014/main" id="{3B43D4CD-147E-C448-9D7C-7EAAA219EF35}"/>
                </a:ext>
              </a:extLst>
            </p:cNvPr>
            <p:cNvSpPr/>
            <p:nvPr/>
          </p:nvSpPr>
          <p:spPr bwMode="auto">
            <a:xfrm>
              <a:off x="3932068" y="996705"/>
              <a:ext cx="4577314" cy="2673827"/>
            </a:xfrm>
            <a:prstGeom prst="cloud">
              <a:avLst/>
            </a:prstGeom>
            <a:solidFill>
              <a:schemeClr val="bg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0191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FFFC5D-28E6-144F-9A86-88368828AA9C}"/>
                </a:ext>
              </a:extLst>
            </p:cNvPr>
            <p:cNvGrpSpPr/>
            <p:nvPr/>
          </p:nvGrpSpPr>
          <p:grpSpPr>
            <a:xfrm>
              <a:off x="4648750" y="1218882"/>
              <a:ext cx="3114456" cy="965649"/>
              <a:chOff x="4648750" y="1218882"/>
              <a:chExt cx="3114456" cy="965649"/>
            </a:xfrm>
          </p:grpSpPr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947E3E32-82F9-7D40-94C0-2BB138E7B5CE}"/>
                  </a:ext>
                </a:extLst>
              </p:cNvPr>
              <p:cNvSpPr txBox="1"/>
              <p:nvPr/>
            </p:nvSpPr>
            <p:spPr>
              <a:xfrm>
                <a:off x="5105816" y="1806914"/>
                <a:ext cx="395615" cy="213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A568A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34" charset="-128"/>
                    <a:cs typeface="Calibri"/>
                  </a:rPr>
                  <a:t>Child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F3807730-D5A6-0943-82D4-8142C69497DE}"/>
                  </a:ext>
                </a:extLst>
              </p:cNvPr>
              <p:cNvSpPr txBox="1"/>
              <p:nvPr/>
            </p:nvSpPr>
            <p:spPr>
              <a:xfrm>
                <a:off x="4648750" y="1971326"/>
                <a:ext cx="524425" cy="213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A568A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34" charset="-128"/>
                    <a:cs typeface="Calibri"/>
                  </a:rPr>
                  <a:t>Teacher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0ADD1124-A2CF-664A-9232-EB31288227D5}"/>
                  </a:ext>
                </a:extLst>
              </p:cNvPr>
              <p:cNvSpPr txBox="1"/>
              <p:nvPr/>
            </p:nvSpPr>
            <p:spPr>
              <a:xfrm>
                <a:off x="5935383" y="1639921"/>
                <a:ext cx="50526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A568A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34" charset="-128"/>
                    <a:cs typeface="Calibri"/>
                  </a:rPr>
                  <a:t>Parent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B2E76E01-7EF5-E34B-A72B-0EE6CB312A7A}"/>
                  </a:ext>
                </a:extLst>
              </p:cNvPr>
              <p:cNvSpPr txBox="1"/>
              <p:nvPr/>
            </p:nvSpPr>
            <p:spPr>
              <a:xfrm>
                <a:off x="7272366" y="1942650"/>
                <a:ext cx="49084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b="1" kern="0" dirty="0">
                    <a:solidFill>
                      <a:srgbClr val="0A568A"/>
                    </a:solidFill>
                    <a:latin typeface="Calibri" panose="020F0502020204030204"/>
                    <a:ea typeface="ＭＳ Ｐゴシック" pitchFamily="34" charset="-128"/>
                    <a:cs typeface="Calibri"/>
                  </a:rPr>
                  <a:t>Friend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A568A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8CF5BE3B-BCA6-824A-BFFE-90AFFCD3F348}"/>
                  </a:ext>
                </a:extLst>
              </p:cNvPr>
              <p:cNvSpPr txBox="1"/>
              <p:nvPr/>
            </p:nvSpPr>
            <p:spPr>
              <a:xfrm>
                <a:off x="6315865" y="1646637"/>
                <a:ext cx="59182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900" b="1" kern="0" dirty="0">
                    <a:solidFill>
                      <a:srgbClr val="0A568A"/>
                    </a:solidFill>
                    <a:ea typeface="ＭＳ Ｐゴシック" pitchFamily="34" charset="-128"/>
                    <a:cs typeface="Calibri"/>
                  </a:rPr>
                  <a:t>Clinician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A568A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Calibri"/>
                </a:endParaRP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78A1CFA2-F7D8-0443-A294-8443B2BF32AD}"/>
                  </a:ext>
                </a:extLst>
              </p:cNvPr>
              <p:cNvSpPr txBox="1"/>
              <p:nvPr/>
            </p:nvSpPr>
            <p:spPr>
              <a:xfrm>
                <a:off x="5489483" y="1688034"/>
                <a:ext cx="5309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b="1" kern="0" dirty="0">
                    <a:solidFill>
                      <a:srgbClr val="0A568A"/>
                    </a:solidFill>
                    <a:latin typeface="Calibri" panose="020F0502020204030204"/>
                    <a:ea typeface="ＭＳ Ｐゴシック" pitchFamily="34" charset="-128"/>
                    <a:cs typeface="Calibri"/>
                  </a:rPr>
                  <a:t>Spouse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A568A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Calibri"/>
                </a:endParaRPr>
              </a:p>
            </p:txBody>
          </p:sp>
          <p:pic>
            <p:nvPicPr>
              <p:cNvPr id="228" name="Picture 227" descr="A picture containing toilet, object&#10;&#10;Description automatically generated">
                <a:extLst>
                  <a:ext uri="{FF2B5EF4-FFF2-40B4-BE49-F238E27FC236}">
                    <a16:creationId xmlns:a16="http://schemas.microsoft.com/office/drawing/2014/main" id="{77A791EC-35CC-4C4E-9DB7-572191DAC0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21361" y="1561134"/>
                <a:ext cx="378905" cy="444011"/>
              </a:xfrm>
              <a:prstGeom prst="flowChartAlternateProcess">
                <a:avLst/>
              </a:prstGeom>
            </p:spPr>
          </p:pic>
          <p:pic>
            <p:nvPicPr>
              <p:cNvPr id="236" name="Picture 235" descr="A picture containing toilet, object&#10;&#10;Description automatically generated">
                <a:extLst>
                  <a:ext uri="{FF2B5EF4-FFF2-40B4-BE49-F238E27FC236}">
                    <a16:creationId xmlns:a16="http://schemas.microsoft.com/office/drawing/2014/main" id="{6F409E66-6230-1E48-A913-9BEA7F648A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20978" y="1391784"/>
                <a:ext cx="378905" cy="444012"/>
              </a:xfrm>
              <a:prstGeom prst="flowChartAlternateProcess">
                <a:avLst/>
              </a:prstGeom>
            </p:spPr>
          </p:pic>
          <p:pic>
            <p:nvPicPr>
              <p:cNvPr id="244" name="Picture 243" descr="A picture containing toilet, object&#10;&#10;Description automatically generated">
                <a:extLst>
                  <a:ext uri="{FF2B5EF4-FFF2-40B4-BE49-F238E27FC236}">
                    <a16:creationId xmlns:a16="http://schemas.microsoft.com/office/drawing/2014/main" id="{392075AF-C0A4-9445-986A-365DA52EE0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59389" y="1283069"/>
                <a:ext cx="378905" cy="444012"/>
              </a:xfrm>
              <a:prstGeom prst="flowChartAlternateProcess">
                <a:avLst/>
              </a:prstGeom>
            </p:spPr>
          </p:pic>
          <p:pic>
            <p:nvPicPr>
              <p:cNvPr id="252" name="Picture 251" descr="A picture containing toilet, object&#10;&#10;Description automatically generated">
                <a:extLst>
                  <a:ext uri="{FF2B5EF4-FFF2-40B4-BE49-F238E27FC236}">
                    <a16:creationId xmlns:a16="http://schemas.microsoft.com/office/drawing/2014/main" id="{4B221D9B-CC78-5845-8D78-152A3ABF2C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98561" y="1218882"/>
                <a:ext cx="378905" cy="444012"/>
              </a:xfrm>
              <a:prstGeom prst="flowChartAlternateProcess">
                <a:avLst/>
              </a:prstGeom>
            </p:spPr>
          </p:pic>
          <p:pic>
            <p:nvPicPr>
              <p:cNvPr id="253" name="Picture 252" descr="A picture containing toilet, object&#10;&#10;Description automatically generated">
                <a:extLst>
                  <a:ext uri="{FF2B5EF4-FFF2-40B4-BE49-F238E27FC236}">
                    <a16:creationId xmlns:a16="http://schemas.microsoft.com/office/drawing/2014/main" id="{55CE1252-F076-9844-89F4-919A6E742B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1673" y="1244199"/>
                <a:ext cx="378905" cy="444012"/>
              </a:xfrm>
              <a:prstGeom prst="flowChartAlternateProcess">
                <a:avLst/>
              </a:prstGeom>
            </p:spPr>
          </p:pic>
          <p:pic>
            <p:nvPicPr>
              <p:cNvPr id="255" name="Picture 254" descr="A picture containing toilet, object&#10;&#10;Description automatically generated">
                <a:extLst>
                  <a:ext uri="{FF2B5EF4-FFF2-40B4-BE49-F238E27FC236}">
                    <a16:creationId xmlns:a16="http://schemas.microsoft.com/office/drawing/2014/main" id="{25D7DA7F-9502-854F-BB4D-F5ABBDFC68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32530" y="1541211"/>
                <a:ext cx="378905" cy="444012"/>
              </a:xfrm>
              <a:prstGeom prst="flowChartAlternateProcess">
                <a:avLst/>
              </a:prstGeom>
            </p:spPr>
          </p:pic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8C832B96-41A1-D54E-B409-CEDBDCBD9E52}"/>
                  </a:ext>
                </a:extLst>
              </p:cNvPr>
              <p:cNvSpPr txBox="1"/>
              <p:nvPr/>
            </p:nvSpPr>
            <p:spPr>
              <a:xfrm>
                <a:off x="6759330" y="1761037"/>
                <a:ext cx="63992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b="1" kern="0" dirty="0">
                    <a:solidFill>
                      <a:srgbClr val="0A568A"/>
                    </a:solidFill>
                    <a:latin typeface="Calibri" panose="020F0502020204030204"/>
                    <a:ea typeface="ＭＳ Ｐゴシック" pitchFamily="34" charset="-128"/>
                    <a:cs typeface="Calibri"/>
                  </a:rPr>
                  <a:t>Caregiver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A568A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Calibri"/>
                </a:endParaRPr>
              </a:p>
            </p:txBody>
          </p:sp>
          <p:pic>
            <p:nvPicPr>
              <p:cNvPr id="268" name="Picture 267" descr="A picture containing toilet, object&#10;&#10;Description automatically generated">
                <a:extLst>
                  <a:ext uri="{FF2B5EF4-FFF2-40B4-BE49-F238E27FC236}">
                    <a16:creationId xmlns:a16="http://schemas.microsoft.com/office/drawing/2014/main" id="{3F8371C2-C236-B94D-9026-23F31562B8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89290" y="1359598"/>
                <a:ext cx="378905" cy="444012"/>
              </a:xfrm>
              <a:prstGeom prst="flowChartAlternateProcess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EA2FC44-0CAD-D649-8E34-39E91B1ED484}"/>
              </a:ext>
            </a:extLst>
          </p:cNvPr>
          <p:cNvGrpSpPr/>
          <p:nvPr/>
        </p:nvGrpSpPr>
        <p:grpSpPr>
          <a:xfrm>
            <a:off x="4583421" y="2074216"/>
            <a:ext cx="2990097" cy="1156098"/>
            <a:chOff x="4720554" y="1987494"/>
            <a:chExt cx="2990097" cy="1156098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A0A2207F-A1A6-6949-924E-8F8E7FEBFFE2}"/>
                </a:ext>
              </a:extLst>
            </p:cNvPr>
            <p:cNvGrpSpPr/>
            <p:nvPr/>
          </p:nvGrpSpPr>
          <p:grpSpPr>
            <a:xfrm>
              <a:off x="4720554" y="1987494"/>
              <a:ext cx="2990097" cy="1156098"/>
              <a:chOff x="2164302" y="1892626"/>
              <a:chExt cx="2628134" cy="1121175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8179366F-92BA-6244-8F28-4CB176FA9DB6}"/>
                  </a:ext>
                </a:extLst>
              </p:cNvPr>
              <p:cNvGrpSpPr/>
              <p:nvPr/>
            </p:nvGrpSpPr>
            <p:grpSpPr>
              <a:xfrm>
                <a:off x="2164302" y="1892626"/>
                <a:ext cx="2628134" cy="1121175"/>
                <a:chOff x="290140" y="2842906"/>
                <a:chExt cx="3053501" cy="2097394"/>
              </a:xfrm>
              <a:grpFill/>
            </p:grpSpPr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700D3C3D-0150-F840-B3FB-DD726A11CFBC}"/>
                    </a:ext>
                  </a:extLst>
                </p:cNvPr>
                <p:cNvSpPr/>
                <p:nvPr/>
              </p:nvSpPr>
              <p:spPr>
                <a:xfrm>
                  <a:off x="994327" y="3055087"/>
                  <a:ext cx="310216" cy="310216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9A861B46-0FAF-4F4D-B5F8-19BB93BB8F5F}"/>
                    </a:ext>
                  </a:extLst>
                </p:cNvPr>
                <p:cNvSpPr/>
                <p:nvPr/>
              </p:nvSpPr>
              <p:spPr>
                <a:xfrm>
                  <a:off x="290140" y="2842906"/>
                  <a:ext cx="3053501" cy="2097394"/>
                </a:xfrm>
                <a:prstGeom prst="ellips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sz="1600" b="1" kern="0" dirty="0">
                    <a:solidFill>
                      <a:prstClr val="white"/>
                    </a:solidFill>
                    <a:latin typeface="Calibri"/>
                    <a:ea typeface=""/>
                    <a:cs typeface="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b="1" kern="0" dirty="0">
                      <a:solidFill>
                        <a:srgbClr val="0070C0"/>
                      </a:solidFill>
                      <a:latin typeface="Calibri"/>
                      <a:ea typeface=""/>
                      <a:cs typeface=""/>
                    </a:rPr>
                    <a:t>  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</p:grp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BF1FA260-0E0B-F743-9FF2-A90F086D754C}"/>
                  </a:ext>
                </a:extLst>
              </p:cNvPr>
              <p:cNvSpPr txBox="1"/>
              <p:nvPr/>
            </p:nvSpPr>
            <p:spPr>
              <a:xfrm>
                <a:off x="3384555" y="1950257"/>
                <a:ext cx="217888" cy="3993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A568A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Calibri"/>
                </a:endParaRP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A0807C11-EB20-9A4B-98AB-9B543BD1CE98}"/>
                </a:ext>
              </a:extLst>
            </p:cNvPr>
            <p:cNvGrpSpPr/>
            <p:nvPr/>
          </p:nvGrpSpPr>
          <p:grpSpPr>
            <a:xfrm>
              <a:off x="5002478" y="2086117"/>
              <a:ext cx="2487083" cy="594716"/>
              <a:chOff x="5395577" y="3700666"/>
              <a:chExt cx="3557021" cy="850561"/>
            </a:xfrm>
          </p:grpSpPr>
          <p:pic>
            <p:nvPicPr>
              <p:cNvPr id="261" name="Picture 260">
                <a:extLst>
                  <a:ext uri="{FF2B5EF4-FFF2-40B4-BE49-F238E27FC236}">
                    <a16:creationId xmlns:a16="http://schemas.microsoft.com/office/drawing/2014/main" id="{85105BA2-29BA-C14D-865C-1E4B2C6B0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56719" y="3797548"/>
                <a:ext cx="463972" cy="530583"/>
              </a:xfrm>
              <a:prstGeom prst="rect">
                <a:avLst/>
              </a:prstGeom>
            </p:spPr>
          </p:pic>
          <p:pic>
            <p:nvPicPr>
              <p:cNvPr id="262" name="Picture 261">
                <a:extLst>
                  <a:ext uri="{FF2B5EF4-FFF2-40B4-BE49-F238E27FC236}">
                    <a16:creationId xmlns:a16="http://schemas.microsoft.com/office/drawing/2014/main" id="{1509825C-9C01-9A45-B580-008CC6C4A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63939" y="3700666"/>
                <a:ext cx="505114" cy="530582"/>
              </a:xfrm>
              <a:prstGeom prst="rect">
                <a:avLst/>
              </a:prstGeom>
            </p:spPr>
          </p:pic>
          <p:pic>
            <p:nvPicPr>
              <p:cNvPr id="263" name="Picture 262">
                <a:extLst>
                  <a:ext uri="{FF2B5EF4-FFF2-40B4-BE49-F238E27FC236}">
                    <a16:creationId xmlns:a16="http://schemas.microsoft.com/office/drawing/2014/main" id="{C73004C1-CD2D-F04F-A208-DC1E2ED4D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95577" y="4019749"/>
                <a:ext cx="453846" cy="531478"/>
              </a:xfrm>
              <a:prstGeom prst="rect">
                <a:avLst/>
              </a:prstGeom>
            </p:spPr>
          </p:pic>
          <p:pic>
            <p:nvPicPr>
              <p:cNvPr id="264" name="Picture 263">
                <a:extLst>
                  <a:ext uri="{FF2B5EF4-FFF2-40B4-BE49-F238E27FC236}">
                    <a16:creationId xmlns:a16="http://schemas.microsoft.com/office/drawing/2014/main" id="{BCE5404F-2C02-2946-AA65-796EAFD69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82523" y="3812864"/>
                <a:ext cx="543705" cy="533147"/>
              </a:xfrm>
              <a:prstGeom prst="rect">
                <a:avLst/>
              </a:prstGeom>
            </p:spPr>
          </p:pic>
          <p:pic>
            <p:nvPicPr>
              <p:cNvPr id="265" name="Picture 264">
                <a:extLst>
                  <a:ext uri="{FF2B5EF4-FFF2-40B4-BE49-F238E27FC236}">
                    <a16:creationId xmlns:a16="http://schemas.microsoft.com/office/drawing/2014/main" id="{A78F7F8F-B79A-7D4B-954A-8CA0586DB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77894" y="3700772"/>
                <a:ext cx="513604" cy="5231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66" name="Picture 265">
                <a:extLst>
                  <a:ext uri="{FF2B5EF4-FFF2-40B4-BE49-F238E27FC236}">
                    <a16:creationId xmlns:a16="http://schemas.microsoft.com/office/drawing/2014/main" id="{23C555AA-FA5A-D648-9DC0-70B2C63E2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42567" y="4037510"/>
                <a:ext cx="510031" cy="50872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35AEA5B9-450E-804A-A8C6-9804130A45F2}"/>
              </a:ext>
            </a:extLst>
          </p:cNvPr>
          <p:cNvGrpSpPr/>
          <p:nvPr/>
        </p:nvGrpSpPr>
        <p:grpSpPr>
          <a:xfrm>
            <a:off x="5488787" y="2656917"/>
            <a:ext cx="1108054" cy="1108054"/>
            <a:chOff x="5434709" y="3615530"/>
            <a:chExt cx="1108054" cy="1108054"/>
          </a:xfrm>
        </p:grpSpPr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2FB5881B-9736-5143-B4EE-D451D58855A1}"/>
                </a:ext>
              </a:extLst>
            </p:cNvPr>
            <p:cNvSpPr/>
            <p:nvPr/>
          </p:nvSpPr>
          <p:spPr>
            <a:xfrm>
              <a:off x="5434709" y="3615530"/>
              <a:ext cx="1108054" cy="1108054"/>
            </a:xfrm>
            <a:prstGeom prst="ellipse">
              <a:avLst/>
            </a:prstGeom>
            <a:solidFill>
              <a:schemeClr val="bg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A71E7F09-659A-3E45-BD6D-1C12D10CD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1626" y="3722747"/>
              <a:ext cx="722036" cy="898657"/>
            </a:xfrm>
            <a:prstGeom prst="flowChartAlternateProcess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DE5E663-7CFD-8D48-88FF-07D528FF777C}"/>
              </a:ext>
            </a:extLst>
          </p:cNvPr>
          <p:cNvGrpSpPr/>
          <p:nvPr/>
        </p:nvGrpSpPr>
        <p:grpSpPr>
          <a:xfrm>
            <a:off x="7415517" y="4706164"/>
            <a:ext cx="2271380" cy="1204070"/>
            <a:chOff x="7415517" y="4663300"/>
            <a:chExt cx="2271380" cy="120407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1E8274-ABA3-CC4F-9A8F-AAFA998A5B0E}"/>
                </a:ext>
              </a:extLst>
            </p:cNvPr>
            <p:cNvGrpSpPr/>
            <p:nvPr/>
          </p:nvGrpSpPr>
          <p:grpSpPr>
            <a:xfrm>
              <a:off x="7831981" y="5327522"/>
              <a:ext cx="1421003" cy="539848"/>
              <a:chOff x="7831981" y="5327522"/>
              <a:chExt cx="1421003" cy="539848"/>
            </a:xfrm>
          </p:grpSpPr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8F51014C-4D8A-DB44-887B-03310042E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1981" y="5327522"/>
                <a:ext cx="1421003" cy="539848"/>
              </a:xfrm>
              <a:prstGeom prst="ellips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F5AA519F-1457-F740-99FD-723F814D3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3273" y="5381491"/>
                <a:ext cx="1225099" cy="38560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00" kern="0">
                    <a:solidFill>
                      <a:schemeClr val="bg1"/>
                    </a:solidFill>
                    <a:cs typeface="Times New Roman" charset="0"/>
                  </a:rPr>
                  <a:t>Clinical Research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cs typeface="Times New Roman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E2824F79-FCD0-E44C-959A-7BE447288F1A}"/>
                </a:ext>
              </a:extLst>
            </p:cNvPr>
            <p:cNvSpPr txBox="1"/>
            <p:nvPr/>
          </p:nvSpPr>
          <p:spPr>
            <a:xfrm>
              <a:off x="7415517" y="4663300"/>
              <a:ext cx="2271380" cy="11684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prstClr val="white"/>
                  </a:solidFill>
                  <a:latin typeface="Calibri" panose="020F0502020204030204"/>
                </a:rPr>
                <a:t>Whole Person Care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AB78710A-82EE-C64E-881E-B567CAB7F0EB}"/>
              </a:ext>
            </a:extLst>
          </p:cNvPr>
          <p:cNvGrpSpPr/>
          <p:nvPr/>
        </p:nvGrpSpPr>
        <p:grpSpPr>
          <a:xfrm>
            <a:off x="5464172" y="-131324"/>
            <a:ext cx="2271380" cy="1204070"/>
            <a:chOff x="7415517" y="4663300"/>
            <a:chExt cx="2271380" cy="1204070"/>
          </a:xfrm>
        </p:grpSpPr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45225321-6235-494E-A63C-9BBC273084A5}"/>
                </a:ext>
              </a:extLst>
            </p:cNvPr>
            <p:cNvGrpSpPr/>
            <p:nvPr/>
          </p:nvGrpSpPr>
          <p:grpSpPr>
            <a:xfrm>
              <a:off x="7831981" y="5327522"/>
              <a:ext cx="1421003" cy="539848"/>
              <a:chOff x="7831981" y="5327522"/>
              <a:chExt cx="1421003" cy="539848"/>
            </a:xfrm>
          </p:grpSpPr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855D3EAE-7696-E04A-8F1A-E34D6BF48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1981" y="5327522"/>
                <a:ext cx="1421003" cy="539848"/>
              </a:xfrm>
              <a:prstGeom prst="ellips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F3E30D04-521A-5A49-AD0A-E6968D906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3273" y="5381491"/>
                <a:ext cx="1225099" cy="38560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00" kern="0">
                    <a:solidFill>
                      <a:schemeClr val="bg1"/>
                    </a:solidFill>
                    <a:cs typeface="Times New Roman" charset="0"/>
                  </a:rPr>
                  <a:t>Clinical Research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cs typeface="Times New Roman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B809B576-AC19-F640-82C8-AF4DF7E0C61B}"/>
                </a:ext>
              </a:extLst>
            </p:cNvPr>
            <p:cNvSpPr txBox="1"/>
            <p:nvPr/>
          </p:nvSpPr>
          <p:spPr>
            <a:xfrm>
              <a:off x="7415517" y="4663300"/>
              <a:ext cx="2271380" cy="11684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prstClr val="white"/>
                  </a:solidFill>
                  <a:latin typeface="Calibri" panose="020F0502020204030204"/>
                </a:rPr>
                <a:t>Whole Person Care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6" name="Oval 425">
            <a:extLst>
              <a:ext uri="{FF2B5EF4-FFF2-40B4-BE49-F238E27FC236}">
                <a16:creationId xmlns:a16="http://schemas.microsoft.com/office/drawing/2014/main" id="{54D7FDE8-DA80-274C-914A-A71632041857}"/>
              </a:ext>
            </a:extLst>
          </p:cNvPr>
          <p:cNvSpPr/>
          <p:nvPr/>
        </p:nvSpPr>
        <p:spPr>
          <a:xfrm>
            <a:off x="7015308" y="644888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CE035D04-2753-CB47-A686-D1F07E6A8FA9}"/>
              </a:ext>
            </a:extLst>
          </p:cNvPr>
          <p:cNvSpPr/>
          <p:nvPr/>
        </p:nvSpPr>
        <p:spPr>
          <a:xfrm>
            <a:off x="7413961" y="5240583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ounded Rectangular Callout 110">
            <a:extLst>
              <a:ext uri="{FF2B5EF4-FFF2-40B4-BE49-F238E27FC236}">
                <a16:creationId xmlns:a16="http://schemas.microsoft.com/office/drawing/2014/main" id="{1D3FF9FB-53AB-0043-9909-E2055FEEF6B0}"/>
              </a:ext>
            </a:extLst>
          </p:cNvPr>
          <p:cNvSpPr/>
          <p:nvPr/>
        </p:nvSpPr>
        <p:spPr>
          <a:xfrm>
            <a:off x="2955968" y="48783"/>
            <a:ext cx="8964487" cy="1004215"/>
          </a:xfrm>
          <a:prstGeom prst="wedgeRoundRectCallout">
            <a:avLst>
              <a:gd name="adj1" fmla="val 46622"/>
              <a:gd name="adj2" fmla="val -15705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simultaneously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satisfy disparate and conflicting federal and state privacy laws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that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of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sources and people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needed to support efficient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whole-person care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be connected without risking privacy or compliance.</a:t>
            </a:r>
          </a:p>
        </p:txBody>
      </p:sp>
      <p:sp>
        <p:nvSpPr>
          <p:cNvPr id="113" name="Rounded Rectangular Callout 112">
            <a:extLst>
              <a:ext uri="{FF2B5EF4-FFF2-40B4-BE49-F238E27FC236}">
                <a16:creationId xmlns:a16="http://schemas.microsoft.com/office/drawing/2014/main" id="{E046CDC0-3331-974C-BA05-D94B8CF55218}"/>
              </a:ext>
            </a:extLst>
          </p:cNvPr>
          <p:cNvSpPr/>
          <p:nvPr/>
        </p:nvSpPr>
        <p:spPr>
          <a:xfrm>
            <a:off x="7822125" y="1378201"/>
            <a:ext cx="4254482" cy="1996254"/>
          </a:xfrm>
          <a:prstGeom prst="wedgeRoundRectCallout">
            <a:avLst>
              <a:gd name="adj1" fmla="val -56156"/>
              <a:gd name="adj2" fmla="val -17311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0" rtlCol="0" anchor="ctr"/>
          <a:lstStyle/>
          <a:p>
            <a:pPr lvl="0">
              <a:spcAft>
                <a:spcPts val="50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information isn’t revealed to organizations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only to the specific people who need it to deliver care or services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with robust </a:t>
            </a:r>
            <a:r>
              <a:rPr lang="en-US" sz="2000" dirty="0">
                <a:solidFill>
                  <a:prstClr val="black"/>
                </a:solidFill>
              </a:rPr>
              <a:t>cybersecurity 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&amp; access control policies specified by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subject themselves.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04862E96-590D-AD48-9C52-6661F030D7DD}"/>
              </a:ext>
            </a:extLst>
          </p:cNvPr>
          <p:cNvGrpSpPr/>
          <p:nvPr/>
        </p:nvGrpSpPr>
        <p:grpSpPr>
          <a:xfrm>
            <a:off x="8344346" y="3387882"/>
            <a:ext cx="2271380" cy="1204070"/>
            <a:chOff x="7415517" y="4663300"/>
            <a:chExt cx="2271380" cy="1204070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CBB2B430-A561-EE44-A8EB-799189000C06}"/>
                </a:ext>
              </a:extLst>
            </p:cNvPr>
            <p:cNvGrpSpPr/>
            <p:nvPr/>
          </p:nvGrpSpPr>
          <p:grpSpPr>
            <a:xfrm>
              <a:off x="7831981" y="5327522"/>
              <a:ext cx="1421003" cy="539848"/>
              <a:chOff x="7831981" y="5327522"/>
              <a:chExt cx="1421003" cy="539848"/>
            </a:xfrm>
          </p:grpSpPr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DACBEC3E-20CF-3D44-ACFE-CAD24F6BC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1981" y="5327522"/>
                <a:ext cx="1421003" cy="539848"/>
              </a:xfrm>
              <a:prstGeom prst="ellips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ACD0FC82-84F4-444B-9B81-C281E8850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3273" y="5381491"/>
                <a:ext cx="1225099" cy="38560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00" kern="0">
                    <a:solidFill>
                      <a:schemeClr val="bg1"/>
                    </a:solidFill>
                    <a:cs typeface="Times New Roman" charset="0"/>
                  </a:rPr>
                  <a:t>Clinical Research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cs typeface="Times New Roman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EB2D74DF-0589-294A-A5BD-29FA31CDF6E0}"/>
                </a:ext>
              </a:extLst>
            </p:cNvPr>
            <p:cNvSpPr txBox="1"/>
            <p:nvPr/>
          </p:nvSpPr>
          <p:spPr>
            <a:xfrm>
              <a:off x="7415517" y="4663300"/>
              <a:ext cx="2271380" cy="11684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prstClr val="white"/>
                  </a:solidFill>
                  <a:latin typeface="Calibri" panose="020F0502020204030204"/>
                </a:rPr>
                <a:t>Whole Person Care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6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4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4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4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6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3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1" grpId="0" animBg="1"/>
      <p:bldP spid="111" grpId="1" animBg="1"/>
      <p:bldP spid="1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il's Bohr Picture.jp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943" y="1943033"/>
            <a:ext cx="3772792" cy="4919015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C0B5F9-93B7-2A4C-8A4E-F289F3576FFE}"/>
              </a:ext>
            </a:extLst>
          </p:cNvPr>
          <p:cNvSpPr/>
          <p:nvPr/>
        </p:nvSpPr>
        <p:spPr>
          <a:xfrm>
            <a:off x="-1131" y="-5211"/>
            <a:ext cx="121833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charset="0"/>
                <a:ea typeface="Avenir Light" charset="0"/>
                <a:cs typeface="Avenir Light" charset="0"/>
              </a:rPr>
              <a:t>Quantum Privacy </a:t>
            </a:r>
            <a:r>
              <a:rPr lang="en-US" sz="3000" b="1" dirty="0">
                <a:solidFill>
                  <a:srgbClr val="0070C0"/>
                </a:solidFill>
                <a:latin typeface="Calibri" charset="0"/>
                <a:ea typeface="Avenir Light" charset="0"/>
                <a:cs typeface="Avenir Light" charset="0"/>
              </a:rPr>
              <a:t>and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charset="0"/>
                <a:ea typeface="Avenir Light" charset="0"/>
                <a:cs typeface="Avenir Light" charset="0"/>
              </a:rPr>
              <a:t> Proof of Trust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is</a:t>
            </a:r>
            <a:r>
              <a:rPr lang="en-US" sz="2400" b="1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Times New Roman" charset="0"/>
              </a:rPr>
              <a:t>breakthrough innovation 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that uniquely </a:t>
            </a:r>
            <a:r>
              <a:rPr lang="en-US" sz="2400" b="1" dirty="0">
                <a:latin typeface="Calibri" charset="0"/>
                <a:ea typeface="Calibri" charset="0"/>
                <a:cs typeface="Times New Roman" charset="0"/>
              </a:rPr>
              <a:t>empowers people with rights to their data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and supports </a:t>
            </a:r>
            <a:r>
              <a:rPr lang="en-US" sz="2400" b="1" dirty="0">
                <a:latin typeface="Calibri" charset="0"/>
                <a:ea typeface="Calibri" charset="0"/>
                <a:cs typeface="Times New Roman" charset="0"/>
              </a:rPr>
              <a:t>precision personalization </a:t>
            </a:r>
            <a:r>
              <a:rPr lang="en-US" sz="2400" dirty="0">
                <a:latin typeface="Calibri" charset="0"/>
                <a:ea typeface="Calibri" charset="0"/>
                <a:cs typeface="Times New Roman" charset="0"/>
              </a:rPr>
              <a:t>on a global scale </a:t>
            </a:r>
            <a:r>
              <a:rPr lang="en-US" sz="2400" b="1" dirty="0">
                <a:latin typeface="Calibri" charset="0"/>
                <a:ea typeface="Calibri" charset="0"/>
                <a:cs typeface="Times New Roman" charset="0"/>
              </a:rPr>
              <a:t>without undermining privacy</a:t>
            </a:r>
          </a:p>
        </p:txBody>
      </p:sp>
      <p:sp>
        <p:nvSpPr>
          <p:cNvPr id="15" name="Slide Number Placeholder 163">
            <a:extLst>
              <a:ext uri="{FF2B5EF4-FFF2-40B4-BE49-F238E27FC236}">
                <a16:creationId xmlns:a16="http://schemas.microsoft.com/office/drawing/2014/main" id="{9B22F9A3-6D80-8D4E-9640-38D85410827B}"/>
              </a:ext>
            </a:extLst>
          </p:cNvPr>
          <p:cNvSpPr txBox="1">
            <a:spLocks/>
          </p:cNvSpPr>
          <p:nvPr/>
        </p:nvSpPr>
        <p:spPr bwMode="auto">
          <a:xfrm>
            <a:off x="11550282" y="6463597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B35F8-7EC9-5D43-B7A8-2BD37D0554CF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C98C63-791A-2C4F-816A-A7B19FE39B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BCCAA0-BDC7-0147-9647-0F0A4B06E671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69898-1A06-E84A-9646-65F688C05C1A}"/>
              </a:ext>
            </a:extLst>
          </p:cNvPr>
          <p:cNvSpPr txBox="1"/>
          <p:nvPr/>
        </p:nvSpPr>
        <p:spPr>
          <a:xfrm>
            <a:off x="-21266" y="1891984"/>
            <a:ext cx="842920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FICAM-certified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authentication and verification of identities &amp; relationships </a:t>
            </a:r>
            <a:r>
              <a:rPr lang="en-US" sz="2000" dirty="0"/>
              <a:t>of </a:t>
            </a:r>
            <a:r>
              <a:rPr lang="en-US" sz="2000" b="1" dirty="0"/>
              <a:t>people, devices, records and organizations </a:t>
            </a:r>
            <a:r>
              <a:rPr lang="en-US" sz="2000" dirty="0"/>
              <a:t>on a national scale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TNAP-accredited enforcement </a:t>
            </a:r>
            <a:r>
              <a:rPr lang="en-US" sz="2000" dirty="0"/>
              <a:t>of diverse </a:t>
            </a:r>
            <a:r>
              <a:rPr lang="en-US" sz="2000" b="1" dirty="0"/>
              <a:t>privacy, security &amp; regulatory compliance requirements </a:t>
            </a:r>
            <a:r>
              <a:rPr lang="en-US" sz="2000" dirty="0"/>
              <a:t>across organizations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Eliminates data blocking </a:t>
            </a:r>
            <a:r>
              <a:rPr lang="en-US" sz="2000" b="1" dirty="0"/>
              <a:t>by enforcing the regulatory &amp; contractual rights </a:t>
            </a:r>
            <a:r>
              <a:rPr lang="en-US" sz="2000" dirty="0"/>
              <a:t>to data of individuals &amp; organizations via existing systems &amp; legal agreements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Convenient near-real time access </a:t>
            </a:r>
            <a:r>
              <a:rPr lang="en-US" sz="2000" b="1" dirty="0"/>
              <a:t>to comprehensive longitudinal records</a:t>
            </a:r>
            <a:r>
              <a:rPr lang="en-US" sz="2000" dirty="0"/>
              <a:t> from diverse enterprises and online users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Real-time online interaction </a:t>
            </a:r>
            <a:r>
              <a:rPr lang="en-US" sz="2000" dirty="0"/>
              <a:t>and </a:t>
            </a:r>
            <a:r>
              <a:rPr lang="en-US" sz="2000" b="1" dirty="0"/>
              <a:t>personalized decision support </a:t>
            </a:r>
            <a:r>
              <a:rPr lang="en-US" sz="2000" dirty="0"/>
              <a:t>to patients, clinicians and caregivers</a:t>
            </a:r>
          </a:p>
          <a:p>
            <a:pPr marL="182880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Frictionless population analytics &amp; precision personalization </a:t>
            </a:r>
            <a:r>
              <a:rPr lang="en-US" sz="2000" dirty="0"/>
              <a:t>for patient safety, clinical research, value-based reimbursement, whole-person care, etc.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5F6576-39D1-494D-9ECC-16DD831AB924}"/>
              </a:ext>
            </a:extLst>
          </p:cNvPr>
          <p:cNvSpPr/>
          <p:nvPr/>
        </p:nvSpPr>
        <p:spPr>
          <a:xfrm>
            <a:off x="0" y="132037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…establishing the foundation for </a:t>
            </a:r>
            <a:r>
              <a:rPr lang="en-US" sz="2400" b="1" dirty="0">
                <a:solidFill>
                  <a:srgbClr val="C00000"/>
                </a:solidFill>
              </a:rPr>
              <a:t>a patient-centered value-driven marketplace for health</a:t>
            </a:r>
            <a:r>
              <a:rPr lang="en-US" sz="2400" dirty="0"/>
              <a:t>…  </a:t>
            </a:r>
          </a:p>
        </p:txBody>
      </p:sp>
    </p:spTree>
    <p:extLst>
      <p:ext uri="{BB962C8B-B14F-4D97-AF65-F5344CB8AC3E}">
        <p14:creationId xmlns:p14="http://schemas.microsoft.com/office/powerpoint/2010/main" val="3680093266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2" grpId="0" uiExpand="1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loud 344">
            <a:extLst>
              <a:ext uri="{FF2B5EF4-FFF2-40B4-BE49-F238E27FC236}">
                <a16:creationId xmlns:a16="http://schemas.microsoft.com/office/drawing/2014/main" id="{FE0EC023-D9DB-6545-A2AF-131DB3898CEE}"/>
              </a:ext>
            </a:extLst>
          </p:cNvPr>
          <p:cNvSpPr/>
          <p:nvPr/>
        </p:nvSpPr>
        <p:spPr bwMode="auto">
          <a:xfrm>
            <a:off x="2290767" y="3786942"/>
            <a:ext cx="6737203" cy="299424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68" name="Picture 56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434A71-32FA-B347-B350-88F0F2D249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268" y="1147157"/>
            <a:ext cx="4828731" cy="284249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26" name="Group 525">
            <a:extLst>
              <a:ext uri="{FF2B5EF4-FFF2-40B4-BE49-F238E27FC236}">
                <a16:creationId xmlns:a16="http://schemas.microsoft.com/office/drawing/2014/main" id="{C52FC64B-DB4C-794E-97F7-3861FF1A7668}"/>
              </a:ext>
            </a:extLst>
          </p:cNvPr>
          <p:cNvGrpSpPr/>
          <p:nvPr/>
        </p:nvGrpSpPr>
        <p:grpSpPr>
          <a:xfrm>
            <a:off x="4623145" y="5133225"/>
            <a:ext cx="2536857" cy="963768"/>
            <a:chOff x="4388138" y="3746973"/>
            <a:chExt cx="3192389" cy="1212809"/>
          </a:xfrm>
        </p:grpSpPr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69F76EDE-F5F3-AF45-A582-D3D7791F6738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529" name="Group 528">
                <a:extLst>
                  <a:ext uri="{FF2B5EF4-FFF2-40B4-BE49-F238E27FC236}">
                    <a16:creationId xmlns:a16="http://schemas.microsoft.com/office/drawing/2014/main" id="{91BFDA7D-62CE-3E42-A208-2FDC194F1A66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531" name="Oval 530">
                  <a:extLst>
                    <a:ext uri="{FF2B5EF4-FFF2-40B4-BE49-F238E27FC236}">
                      <a16:creationId xmlns:a16="http://schemas.microsoft.com/office/drawing/2014/main" id="{3F3F931C-28BE-7043-9754-1C6929FFF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532" name="Oval 531">
                  <a:extLst>
                    <a:ext uri="{FF2B5EF4-FFF2-40B4-BE49-F238E27FC236}">
                      <a16:creationId xmlns:a16="http://schemas.microsoft.com/office/drawing/2014/main" id="{18723D34-DFA5-9C49-B4C5-BF9173818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530" name="TextBox 529">
                <a:extLst>
                  <a:ext uri="{FF2B5EF4-FFF2-40B4-BE49-F238E27FC236}">
                    <a16:creationId xmlns:a16="http://schemas.microsoft.com/office/drawing/2014/main" id="{A65716F5-529B-4E46-929A-5F946B23246E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Clinical Research Network</a:t>
                </a:r>
              </a:p>
            </p:txBody>
          </p:sp>
        </p:grpSp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D3686DB4-3316-AE4F-9504-81DCD3A886C2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 Health Sciences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D40DE2D0-828F-4D43-AF02-FEB129ADA25B}"/>
              </a:ext>
            </a:extLst>
          </p:cNvPr>
          <p:cNvGrpSpPr/>
          <p:nvPr/>
        </p:nvGrpSpPr>
        <p:grpSpPr>
          <a:xfrm>
            <a:off x="4634646" y="4832152"/>
            <a:ext cx="2536857" cy="963768"/>
            <a:chOff x="4388138" y="3746973"/>
            <a:chExt cx="3192389" cy="1212809"/>
          </a:xfrm>
        </p:grpSpPr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3DF54E2C-541A-484F-8EF4-5847DB30E761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9366A6B1-EC23-6142-9FBD-490DEA5D3FB2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D2D3D57C-6E1D-F740-8CD6-782705A3C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6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B6F8B0D2-36D0-804D-A9FD-E5606AF381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523" name="TextBox 522">
                <a:extLst>
                  <a:ext uri="{FF2B5EF4-FFF2-40B4-BE49-F238E27FC236}">
                    <a16:creationId xmlns:a16="http://schemas.microsoft.com/office/drawing/2014/main" id="{5A3897D5-F8A6-BB41-AB19-E0A04F5E2E24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Network</a:t>
                </a:r>
              </a:p>
            </p:txBody>
          </p:sp>
        </p:grp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A513DC03-0D91-7548-96A8-9618840A07E4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Precision FDA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5035E888-FD19-7A4E-9F7A-CA646B098A2E}"/>
              </a:ext>
            </a:extLst>
          </p:cNvPr>
          <p:cNvGrpSpPr/>
          <p:nvPr/>
        </p:nvGrpSpPr>
        <p:grpSpPr>
          <a:xfrm>
            <a:off x="4621437" y="4531079"/>
            <a:ext cx="2536857" cy="963768"/>
            <a:chOff x="4388138" y="3746973"/>
            <a:chExt cx="3192389" cy="1212809"/>
          </a:xfrm>
        </p:grpSpPr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4B31B074-C487-E845-9663-E0115A722EF5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53AACC36-2899-7040-BF8A-0015498CC169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155B623E-EA04-AE40-99D9-9A25149EE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D7EA8299-E653-0740-AD60-3820103A9B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516" name="TextBox 515">
                <a:extLst>
                  <a:ext uri="{FF2B5EF4-FFF2-40B4-BE49-F238E27FC236}">
                    <a16:creationId xmlns:a16="http://schemas.microsoft.com/office/drawing/2014/main" id="{141796E4-AFC4-1A4E-8B67-9041536972E3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Data Network</a:t>
                </a:r>
              </a:p>
            </p:txBody>
          </p:sp>
        </p:grp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8A0F9085-239B-9F4F-932D-B45EF6DBCF23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pic>
        <p:nvPicPr>
          <p:cNvPr id="498" name="Picture 49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6207BA-1659-4545-A8D5-D7C83CCDBF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62" y="1153378"/>
            <a:ext cx="5012913" cy="28324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610561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8926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15982" y="-8294"/>
            <a:ext cx="2183418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Value Networks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1691D6F-02DB-CF43-8F5E-4E60A4F8B939}"/>
              </a:ext>
            </a:extLst>
          </p:cNvPr>
          <p:cNvGrpSpPr/>
          <p:nvPr/>
        </p:nvGrpSpPr>
        <p:grpSpPr>
          <a:xfrm>
            <a:off x="1634452" y="4527924"/>
            <a:ext cx="2064356" cy="784262"/>
            <a:chOff x="6423779" y="-301436"/>
            <a:chExt cx="3192389" cy="1212809"/>
          </a:xfrm>
        </p:grpSpPr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BFDEABE2-8DE7-C84D-ADD7-5F473C29228D}"/>
                </a:ext>
              </a:extLst>
            </p:cNvPr>
            <p:cNvGrpSpPr/>
            <p:nvPr/>
          </p:nvGrpSpPr>
          <p:grpSpPr>
            <a:xfrm>
              <a:off x="6423779" y="-301436"/>
              <a:ext cx="3192389" cy="1212809"/>
              <a:chOff x="3692984" y="10851298"/>
              <a:chExt cx="4323725" cy="1387437"/>
            </a:xfrm>
          </p:grpSpPr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CC8DC093-23E8-4948-A3E4-222483DD5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851298"/>
                <a:ext cx="4323725" cy="1387437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chemeClr val="tx1">
                    <a:alpha val="75000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4CA27CF0-C175-8840-B377-68F697E15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56553"/>
                <a:ext cx="3727644" cy="991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</p:grp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848CCED7-8E99-8E48-95CA-3468A25D16A9}"/>
                </a:ext>
              </a:extLst>
            </p:cNvPr>
            <p:cNvSpPr txBox="1"/>
            <p:nvPr/>
          </p:nvSpPr>
          <p:spPr>
            <a:xfrm>
              <a:off x="6611565" y="-55616"/>
              <a:ext cx="2852888" cy="87661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4148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19107E01-4630-BD4B-8BA2-77114BA2D3E4}"/>
              </a:ext>
            </a:extLst>
          </p:cNvPr>
          <p:cNvGrpSpPr/>
          <p:nvPr/>
        </p:nvGrpSpPr>
        <p:grpSpPr>
          <a:xfrm>
            <a:off x="1757623" y="5731692"/>
            <a:ext cx="2064356" cy="784262"/>
            <a:chOff x="6423779" y="-301436"/>
            <a:chExt cx="3192389" cy="1212809"/>
          </a:xfrm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F71EA8DB-E6A7-8840-ACE0-CAD100FD6AB4}"/>
                </a:ext>
              </a:extLst>
            </p:cNvPr>
            <p:cNvGrpSpPr/>
            <p:nvPr/>
          </p:nvGrpSpPr>
          <p:grpSpPr>
            <a:xfrm>
              <a:off x="6423779" y="-301436"/>
              <a:ext cx="3192389" cy="1212809"/>
              <a:chOff x="3692984" y="10851298"/>
              <a:chExt cx="4323725" cy="1387437"/>
            </a:xfrm>
          </p:grpSpPr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4119FC80-A95F-514D-BD9A-BB83EBEFB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851298"/>
                <a:ext cx="4323725" cy="1387437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chemeClr val="tx1">
                    <a:alpha val="75000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14BFE810-4391-E049-A8F4-29266011E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56553"/>
                <a:ext cx="3727644" cy="991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</p:grp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8B7A20D0-C515-1848-93A1-ACC14C5CF80A}"/>
                </a:ext>
              </a:extLst>
            </p:cNvPr>
            <p:cNvSpPr txBox="1"/>
            <p:nvPr/>
          </p:nvSpPr>
          <p:spPr>
            <a:xfrm>
              <a:off x="6611565" y="-55616"/>
              <a:ext cx="2852888" cy="87661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4148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4EEAB96-F5C7-9442-949E-36BCE9E28C06}"/>
              </a:ext>
            </a:extLst>
          </p:cNvPr>
          <p:cNvGrpSpPr/>
          <p:nvPr/>
        </p:nvGrpSpPr>
        <p:grpSpPr>
          <a:xfrm>
            <a:off x="8255099" y="4527924"/>
            <a:ext cx="2064356" cy="784262"/>
            <a:chOff x="6423779" y="-301436"/>
            <a:chExt cx="3192389" cy="1212809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3F1685AB-58EB-2746-B30A-5C6C8316B991}"/>
                </a:ext>
              </a:extLst>
            </p:cNvPr>
            <p:cNvGrpSpPr/>
            <p:nvPr/>
          </p:nvGrpSpPr>
          <p:grpSpPr>
            <a:xfrm>
              <a:off x="6423779" y="-301436"/>
              <a:ext cx="3192389" cy="1212809"/>
              <a:chOff x="3692984" y="10851298"/>
              <a:chExt cx="4323725" cy="1387437"/>
            </a:xfrm>
          </p:grpSpPr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21E9C4A8-C867-E442-9A9A-8882AEC8C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851298"/>
                <a:ext cx="4323725" cy="1387437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chemeClr val="tx1">
                    <a:alpha val="75000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727FBC67-DE40-7D43-A27A-CAF47341E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56553"/>
                <a:ext cx="3727644" cy="991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</p:grp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48521A1C-94B5-0C44-B50D-CD336DEF0D4F}"/>
                </a:ext>
              </a:extLst>
            </p:cNvPr>
            <p:cNvSpPr txBox="1"/>
            <p:nvPr/>
          </p:nvSpPr>
          <p:spPr>
            <a:xfrm>
              <a:off x="6611565" y="-55616"/>
              <a:ext cx="2852888" cy="87661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4148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90EC114-5350-EC47-A4F0-F116268DA7E3}"/>
              </a:ext>
            </a:extLst>
          </p:cNvPr>
          <p:cNvGrpSpPr/>
          <p:nvPr/>
        </p:nvGrpSpPr>
        <p:grpSpPr>
          <a:xfrm>
            <a:off x="7847444" y="5845643"/>
            <a:ext cx="2064356" cy="784262"/>
            <a:chOff x="6423779" y="-301436"/>
            <a:chExt cx="3192389" cy="1212809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E4482DDA-D95E-114D-9938-235044166D15}"/>
                </a:ext>
              </a:extLst>
            </p:cNvPr>
            <p:cNvGrpSpPr/>
            <p:nvPr/>
          </p:nvGrpSpPr>
          <p:grpSpPr>
            <a:xfrm>
              <a:off x="6423779" y="-301436"/>
              <a:ext cx="3192389" cy="1212809"/>
              <a:chOff x="3692984" y="10851298"/>
              <a:chExt cx="4323725" cy="1387437"/>
            </a:xfrm>
          </p:grpSpPr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DE535F16-7E0C-AD4D-B6B4-213787C98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851298"/>
                <a:ext cx="4323725" cy="1387437"/>
              </a:xfrm>
              <a:prstGeom prst="ellipse">
                <a:avLst/>
              </a:prstGeom>
              <a:solidFill>
                <a:srgbClr val="FFC000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chemeClr val="tx1">
                    <a:alpha val="75000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A2113C37-3ADA-B54D-B7F0-77CF0BA0B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56553"/>
                <a:ext cx="3727644" cy="991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</p:grp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5C875FBA-151A-8A49-93A9-AA2C37936F70}"/>
                </a:ext>
              </a:extLst>
            </p:cNvPr>
            <p:cNvSpPr txBox="1"/>
            <p:nvPr/>
          </p:nvSpPr>
          <p:spPr>
            <a:xfrm>
              <a:off x="6611565" y="-23836"/>
              <a:ext cx="2852888" cy="87661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4148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6B8F9C7-CD44-5244-8DCF-76B4370E7AED}"/>
              </a:ext>
            </a:extLst>
          </p:cNvPr>
          <p:cNvGrpSpPr/>
          <p:nvPr/>
        </p:nvGrpSpPr>
        <p:grpSpPr>
          <a:xfrm>
            <a:off x="7910054" y="3978717"/>
            <a:ext cx="1761178" cy="876759"/>
            <a:chOff x="8731504" y="2612774"/>
            <a:chExt cx="2271380" cy="1130751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6B1737B-D545-4E47-9075-1BA55921A1A3}"/>
                </a:ext>
              </a:extLst>
            </p:cNvPr>
            <p:cNvGrpSpPr/>
            <p:nvPr/>
          </p:nvGrpSpPr>
          <p:grpSpPr>
            <a:xfrm>
              <a:off x="9133057" y="3203677"/>
              <a:ext cx="1421003" cy="539848"/>
              <a:chOff x="3692984" y="10767678"/>
              <a:chExt cx="4323725" cy="1387437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15D2B7D-3C41-B04B-931D-A531703B3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E18DD8E-BB3A-D242-9503-F7BC4B849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0082529E-9DED-BC45-A483-EB323DD30377}"/>
                </a:ext>
              </a:extLst>
            </p:cNvPr>
            <p:cNvSpPr txBox="1"/>
            <p:nvPr/>
          </p:nvSpPr>
          <p:spPr>
            <a:xfrm>
              <a:off x="8731504" y="2612774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Domain</a:t>
              </a:r>
            </a:p>
          </p:txBody>
        </p:sp>
      </p:grpSp>
      <p:cxnSp>
        <p:nvCxnSpPr>
          <p:cNvPr id="290" name="Curved Connector 289">
            <a:extLst>
              <a:ext uri="{FF2B5EF4-FFF2-40B4-BE49-F238E27FC236}">
                <a16:creationId xmlns:a16="http://schemas.microsoft.com/office/drawing/2014/main" id="{71378D9C-EF4E-2D4C-B434-90237525C047}"/>
              </a:ext>
            </a:extLst>
          </p:cNvPr>
          <p:cNvCxnSpPr>
            <a:cxnSpLocks/>
            <a:endCxn id="213" idx="6"/>
          </p:cNvCxnSpPr>
          <p:nvPr/>
        </p:nvCxnSpPr>
        <p:spPr>
          <a:xfrm rot="16200000" flipV="1">
            <a:off x="7260625" y="4604057"/>
            <a:ext cx="1039271" cy="1278322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urved Connector 291">
            <a:extLst>
              <a:ext uri="{FF2B5EF4-FFF2-40B4-BE49-F238E27FC236}">
                <a16:creationId xmlns:a16="http://schemas.microsoft.com/office/drawing/2014/main" id="{9B4EE0A7-E43F-8544-BA5A-1DA5CC7EA5DF}"/>
              </a:ext>
            </a:extLst>
          </p:cNvPr>
          <p:cNvCxnSpPr>
            <a:cxnSpLocks/>
            <a:endCxn id="213" idx="2"/>
          </p:cNvCxnSpPr>
          <p:nvPr/>
        </p:nvCxnSpPr>
        <p:spPr>
          <a:xfrm rot="5400000" flipH="1" flipV="1">
            <a:off x="3581601" y="4567075"/>
            <a:ext cx="927682" cy="1240698"/>
          </a:xfrm>
          <a:prstGeom prst="curvedConnector2">
            <a:avLst/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urved Connector 295">
            <a:extLst>
              <a:ext uri="{FF2B5EF4-FFF2-40B4-BE49-F238E27FC236}">
                <a16:creationId xmlns:a16="http://schemas.microsoft.com/office/drawing/2014/main" id="{8166AAB4-0EAF-3F4E-B247-3089086F6C6D}"/>
              </a:ext>
            </a:extLst>
          </p:cNvPr>
          <p:cNvCxnSpPr>
            <a:cxnSpLocks/>
            <a:stCxn id="346" idx="1"/>
            <a:endCxn id="348" idx="7"/>
          </p:cNvCxnSpPr>
          <p:nvPr/>
        </p:nvCxnSpPr>
        <p:spPr>
          <a:xfrm rot="16200000" flipH="1" flipV="1">
            <a:off x="4270518" y="4014494"/>
            <a:ext cx="10482" cy="1024948"/>
          </a:xfrm>
          <a:prstGeom prst="curvedConnector3">
            <a:avLst>
              <a:gd name="adj1" fmla="val -725897"/>
            </a:avLst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62B6D1A-796E-B140-B824-E689675502C5}"/>
              </a:ext>
            </a:extLst>
          </p:cNvPr>
          <p:cNvGrpSpPr/>
          <p:nvPr/>
        </p:nvGrpSpPr>
        <p:grpSpPr>
          <a:xfrm>
            <a:off x="2406696" y="3961673"/>
            <a:ext cx="1761178" cy="883170"/>
            <a:chOff x="1592719" y="2778131"/>
            <a:chExt cx="2271380" cy="1139019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F912D212-FBDF-E04C-90D7-C92D866D2502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9B5B9A34-B6AB-364D-B768-80B56F015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3DC7AD0-19D3-0148-B245-E6C08B19B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A4AA4DC9-5007-A649-8C21-E217F4E67918}"/>
                </a:ext>
              </a:extLst>
            </p:cNvPr>
            <p:cNvSpPr txBox="1"/>
            <p:nvPr/>
          </p:nvSpPr>
          <p:spPr>
            <a:xfrm>
              <a:off x="1592719" y="277813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Network</a:t>
              </a:r>
            </a:p>
          </p:txBody>
        </p:sp>
      </p:grpSp>
      <p:sp>
        <p:nvSpPr>
          <p:cNvPr id="348" name="Oval 347">
            <a:extLst>
              <a:ext uri="{FF2B5EF4-FFF2-40B4-BE49-F238E27FC236}">
                <a16:creationId xmlns:a16="http://schemas.microsoft.com/office/drawing/2014/main" id="{1E46078A-FCC2-C440-B68C-2511A1FFA021}"/>
              </a:ext>
            </a:extLst>
          </p:cNvPr>
          <p:cNvSpPr/>
          <p:nvPr/>
        </p:nvSpPr>
        <p:spPr>
          <a:xfrm>
            <a:off x="3463644" y="4480800"/>
            <a:ext cx="351052" cy="3510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1" name="Curved Connector 350">
            <a:extLst>
              <a:ext uri="{FF2B5EF4-FFF2-40B4-BE49-F238E27FC236}">
                <a16:creationId xmlns:a16="http://schemas.microsoft.com/office/drawing/2014/main" id="{3139332E-BC03-7348-85CE-779F09F1F459}"/>
              </a:ext>
            </a:extLst>
          </p:cNvPr>
          <p:cNvCxnSpPr>
            <a:cxnSpLocks/>
            <a:stCxn id="352" idx="1"/>
            <a:endCxn id="353" idx="7"/>
          </p:cNvCxnSpPr>
          <p:nvPr/>
        </p:nvCxnSpPr>
        <p:spPr>
          <a:xfrm rot="16200000" flipH="1" flipV="1">
            <a:off x="7671428" y="3857681"/>
            <a:ext cx="6971" cy="1321121"/>
          </a:xfrm>
          <a:prstGeom prst="curvedConnector3">
            <a:avLst>
              <a:gd name="adj1" fmla="val -1477678"/>
            </a:avLst>
          </a:prstGeom>
          <a:ln w="57150">
            <a:solidFill>
              <a:srgbClr val="8FAAD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Oval 351">
            <a:extLst>
              <a:ext uri="{FF2B5EF4-FFF2-40B4-BE49-F238E27FC236}">
                <a16:creationId xmlns:a16="http://schemas.microsoft.com/office/drawing/2014/main" id="{FE75A2B5-7FB8-ED42-BF9C-ACCFCE1326BA}"/>
              </a:ext>
            </a:extLst>
          </p:cNvPr>
          <p:cNvSpPr/>
          <p:nvPr/>
        </p:nvSpPr>
        <p:spPr>
          <a:xfrm>
            <a:off x="8284064" y="4463346"/>
            <a:ext cx="351052" cy="3510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D36396E-0978-5F46-A605-29B0EA6C6034}"/>
              </a:ext>
            </a:extLst>
          </p:cNvPr>
          <p:cNvGrpSpPr/>
          <p:nvPr/>
        </p:nvGrpSpPr>
        <p:grpSpPr>
          <a:xfrm>
            <a:off x="2535543" y="5148910"/>
            <a:ext cx="1761178" cy="883170"/>
            <a:chOff x="1592719" y="2778131"/>
            <a:chExt cx="2271380" cy="1139019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8972A625-FF4A-D241-BAE7-CCF4DD88408B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AFBBE0A0-0E59-744A-8F9C-42723E5AA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8584AD0F-4CF0-B347-A1EB-71601BD6C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6FC35B56-B1C2-9B4C-8A49-9C95FF4883A8}"/>
                </a:ext>
              </a:extLst>
            </p:cNvPr>
            <p:cNvSpPr txBox="1"/>
            <p:nvPr/>
          </p:nvSpPr>
          <p:spPr>
            <a:xfrm>
              <a:off x="1592719" y="277813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Network</a:t>
              </a:r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709FD57F-9CCA-4A49-BE1C-8FA13A0549C4}"/>
              </a:ext>
            </a:extLst>
          </p:cNvPr>
          <p:cNvGrpSpPr/>
          <p:nvPr/>
        </p:nvGrpSpPr>
        <p:grpSpPr>
          <a:xfrm>
            <a:off x="878177" y="1138273"/>
            <a:ext cx="4175524" cy="2790144"/>
            <a:chOff x="191601" y="740421"/>
            <a:chExt cx="4175524" cy="2790144"/>
          </a:xfrm>
        </p:grpSpPr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6CD96CF1-E2F6-9347-93C8-B0C527B9EB4A}"/>
                </a:ext>
              </a:extLst>
            </p:cNvPr>
            <p:cNvGrpSpPr/>
            <p:nvPr/>
          </p:nvGrpSpPr>
          <p:grpSpPr>
            <a:xfrm>
              <a:off x="191601" y="1608262"/>
              <a:ext cx="4175524" cy="1922303"/>
              <a:chOff x="7804103" y="1188143"/>
              <a:chExt cx="4175524" cy="1922303"/>
            </a:xfrm>
          </p:grpSpPr>
          <p:pic>
            <p:nvPicPr>
              <p:cNvPr id="57" name="Picture 56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EE86EF6B-82D9-8A40-92D3-C678153EF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21947" y="2186396"/>
                <a:ext cx="757680" cy="922045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9" name="Picture 58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8A400D9B-A366-1946-9E57-BE45CE043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4103" y="2186396"/>
                <a:ext cx="761690" cy="922045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1" name="Picture 60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14632F0E-DC60-DD4E-A33B-9CED63F3EC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62573" y="2186396"/>
                <a:ext cx="757680" cy="922045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Picture 62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4125D859-9406-1E48-82FC-60CB0060F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7033" y="2188401"/>
                <a:ext cx="753672" cy="918037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49" name="Picture 448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2185B89-ECB1-6D4F-98EA-CEF65D98B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67485" y="2184392"/>
                <a:ext cx="757680" cy="926054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2B27741B-B232-3D44-9794-6EEDD90B3A34}"/>
                  </a:ext>
                </a:extLst>
              </p:cNvPr>
              <p:cNvGrpSpPr/>
              <p:nvPr/>
            </p:nvGrpSpPr>
            <p:grpSpPr>
              <a:xfrm>
                <a:off x="8305133" y="1188143"/>
                <a:ext cx="3139475" cy="925985"/>
                <a:chOff x="5138069" y="937751"/>
                <a:chExt cx="4354483" cy="1284350"/>
              </a:xfrm>
            </p:grpSpPr>
            <p:pic>
              <p:nvPicPr>
                <p:cNvPr id="55" name="Picture 54" descr="A screenshot of a cell phone&#10;&#10;Description automatically generated">
                  <a:extLst>
                    <a:ext uri="{FF2B5EF4-FFF2-40B4-BE49-F238E27FC236}">
                      <a16:creationId xmlns:a16="http://schemas.microsoft.com/office/drawing/2014/main" id="{E62FD3C7-4BB8-6047-8DB1-3E077992D3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7612" y="940483"/>
                  <a:ext cx="1366331" cy="1278885"/>
                </a:xfrm>
                <a:prstGeom prst="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51" name="Picture 450" descr="A screenshot of a cell phone&#10;&#10;Description automatically generated">
                  <a:extLst>
                    <a:ext uri="{FF2B5EF4-FFF2-40B4-BE49-F238E27FC236}">
                      <a16:creationId xmlns:a16="http://schemas.microsoft.com/office/drawing/2014/main" id="{7891D8A3-1B68-C844-986E-2E2957BF0A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8069" y="940483"/>
                  <a:ext cx="1355400" cy="1278885"/>
                </a:xfrm>
                <a:prstGeom prst="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53" name="Picture 452" descr="A screenshot of a cell phone&#10;&#10;Description automatically generated">
                  <a:extLst>
                    <a:ext uri="{FF2B5EF4-FFF2-40B4-BE49-F238E27FC236}">
                      <a16:creationId xmlns:a16="http://schemas.microsoft.com/office/drawing/2014/main" id="{67B57D8C-0FB9-B04C-925F-8E3609ED77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48084" y="937751"/>
                  <a:ext cx="1344468" cy="1284350"/>
                </a:xfrm>
                <a:prstGeom prst="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pic>
          <p:nvPicPr>
            <p:cNvPr id="485" name="Picture 484">
              <a:extLst>
                <a:ext uri="{FF2B5EF4-FFF2-40B4-BE49-F238E27FC236}">
                  <a16:creationId xmlns:a16="http://schemas.microsoft.com/office/drawing/2014/main" id="{EACB6F19-16A5-9E4F-ADDF-24FE9E4C6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6565" y="740421"/>
              <a:ext cx="1545399" cy="751816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DB4A7C9B-5924-4C45-B341-9F2571ED8965}"/>
              </a:ext>
            </a:extLst>
          </p:cNvPr>
          <p:cNvGrpSpPr/>
          <p:nvPr/>
        </p:nvGrpSpPr>
        <p:grpSpPr>
          <a:xfrm>
            <a:off x="7560789" y="5271862"/>
            <a:ext cx="1761178" cy="883170"/>
            <a:chOff x="1592719" y="2778131"/>
            <a:chExt cx="2271380" cy="1139019"/>
          </a:xfrm>
        </p:grpSpPr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E55E4822-795F-A54F-9608-9A6F7671B71E}"/>
                </a:ext>
              </a:extLst>
            </p:cNvPr>
            <p:cNvGrpSpPr/>
            <p:nvPr/>
          </p:nvGrpSpPr>
          <p:grpSpPr>
            <a:xfrm>
              <a:off x="2018726" y="3377302"/>
              <a:ext cx="1421003" cy="539848"/>
              <a:chOff x="3692984" y="10767678"/>
              <a:chExt cx="4323725" cy="1387437"/>
            </a:xfrm>
          </p:grpSpPr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22B6EEEE-EF2E-F744-9D16-C8992160C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984" y="10767678"/>
                <a:ext cx="4323725" cy="1387437"/>
              </a:xfrm>
              <a:prstGeom prst="ellipse">
                <a:avLst/>
              </a:prstGeom>
              <a:solidFill>
                <a:srgbClr val="8FAADC">
                  <a:alpha val="80000"/>
                </a:srgbClr>
              </a:solidFill>
              <a:ln>
                <a:noFill/>
              </a:ln>
              <a:effectLst>
                <a:outerShdw blurRad="63500" dist="38100" dir="2700000" algn="tl" rotWithShape="0">
                  <a:sysClr val="windowText" lastClr="000000">
                    <a:alpha val="75000"/>
                  </a:sys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charset="0"/>
                </a:endParaRPr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C76B2DA-6BA3-E546-8FB6-5AD21632F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615" y="10906381"/>
                <a:ext cx="3727644" cy="991026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Authorization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rPr>
                  <a:t>Domain</a:t>
                </a:r>
              </a:p>
            </p:txBody>
          </p:sp>
        </p:grp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645FADD7-AF45-504E-8C01-6725B3E1DCB4}"/>
                </a:ext>
              </a:extLst>
            </p:cNvPr>
            <p:cNvSpPr txBox="1"/>
            <p:nvPr/>
          </p:nvSpPr>
          <p:spPr>
            <a:xfrm>
              <a:off x="1592719" y="2778131"/>
              <a:ext cx="2271380" cy="10994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742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Authorization Network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B6B4A19D-D636-AB49-9AD9-E0D46236A445}"/>
              </a:ext>
            </a:extLst>
          </p:cNvPr>
          <p:cNvGrpSpPr/>
          <p:nvPr/>
        </p:nvGrpSpPr>
        <p:grpSpPr>
          <a:xfrm>
            <a:off x="1946619" y="4705450"/>
            <a:ext cx="7844232" cy="1886568"/>
            <a:chOff x="1946619" y="4705450"/>
            <a:chExt cx="7844232" cy="1886568"/>
          </a:xfrm>
        </p:grpSpPr>
        <p:pic>
          <p:nvPicPr>
            <p:cNvPr id="487" name="Picture 48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FC283E88-C9E9-BE49-880F-F7F19457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2499" y="4910988"/>
              <a:ext cx="390805" cy="135427"/>
            </a:xfrm>
            <a:prstGeom prst="rect">
              <a:avLst/>
            </a:prstGeom>
          </p:spPr>
        </p:pic>
        <p:pic>
          <p:nvPicPr>
            <p:cNvPr id="366" name="Picture 365">
              <a:extLst>
                <a:ext uri="{FF2B5EF4-FFF2-40B4-BE49-F238E27FC236}">
                  <a16:creationId xmlns:a16="http://schemas.microsoft.com/office/drawing/2014/main" id="{21DDB1FD-271E-7E4D-A3EB-F809D861F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3940" y="4910868"/>
              <a:ext cx="616911" cy="177467"/>
            </a:xfrm>
            <a:prstGeom prst="rect">
              <a:avLst/>
            </a:prstGeom>
          </p:spPr>
        </p:pic>
        <p:pic>
          <p:nvPicPr>
            <p:cNvPr id="367" name="Picture 366">
              <a:extLst>
                <a:ext uri="{FF2B5EF4-FFF2-40B4-BE49-F238E27FC236}">
                  <a16:creationId xmlns:a16="http://schemas.microsoft.com/office/drawing/2014/main" id="{5F3B6881-E55A-C947-B42D-A6F3136EF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1"/>
            <a:stretch/>
          </p:blipFill>
          <p:spPr>
            <a:xfrm>
              <a:off x="8548383" y="6205033"/>
              <a:ext cx="379332" cy="386985"/>
            </a:xfrm>
            <a:prstGeom prst="ellipse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1" name="Picture 49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D2CDFAF-12B5-E947-8300-2BBE4EB30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6619" y="4705450"/>
              <a:ext cx="807355" cy="168199"/>
            </a:xfrm>
            <a:prstGeom prst="rect">
              <a:avLst/>
            </a:prstGeom>
          </p:spPr>
        </p:pic>
        <p:pic>
          <p:nvPicPr>
            <p:cNvPr id="388" name="Picture 387">
              <a:extLst>
                <a:ext uri="{FF2B5EF4-FFF2-40B4-BE49-F238E27FC236}">
                  <a16:creationId xmlns:a16="http://schemas.microsoft.com/office/drawing/2014/main" id="{DFEC8A78-8193-E04A-84C0-2288353CA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31"/>
            <a:stretch/>
          </p:blipFill>
          <p:spPr>
            <a:xfrm>
              <a:off x="2104948" y="5655827"/>
              <a:ext cx="379332" cy="386985"/>
            </a:xfrm>
            <a:prstGeom prst="ellipse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04" name="Rounded Rectangular Callout 403">
            <a:extLst>
              <a:ext uri="{FF2B5EF4-FFF2-40B4-BE49-F238E27FC236}">
                <a16:creationId xmlns:a16="http://schemas.microsoft.com/office/drawing/2014/main" id="{D43052E9-504E-2446-9201-34BF3C80AD40}"/>
              </a:ext>
            </a:extLst>
          </p:cNvPr>
          <p:cNvSpPr/>
          <p:nvPr/>
        </p:nvSpPr>
        <p:spPr>
          <a:xfrm>
            <a:off x="2248462" y="28938"/>
            <a:ext cx="9847084" cy="970182"/>
          </a:xfrm>
          <a:prstGeom prst="wedgeRoundRectCallout">
            <a:avLst>
              <a:gd name="adj1" fmla="val 23222"/>
              <a:gd name="adj2" fmla="val 68423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</a:rPr>
              <a:t>Vendors can convert their installed bases into Value Networks </a:t>
            </a:r>
            <a:r>
              <a:rPr lang="en-US" dirty="0">
                <a:solidFill>
                  <a:prstClr val="black"/>
                </a:solidFill>
              </a:rPr>
              <a:t>by bundling accredited Privacy Adapters with their products, allowing customers to </a:t>
            </a:r>
            <a:r>
              <a:rPr lang="en-US" b="1" dirty="0">
                <a:solidFill>
                  <a:prstClr val="black"/>
                </a:solidFill>
              </a:rPr>
              <a:t>safely pool sensitive, proprietary and regulated resources</a:t>
            </a:r>
            <a:r>
              <a:rPr lang="en-US" dirty="0">
                <a:solidFill>
                  <a:prstClr val="black"/>
                </a:solidFill>
              </a:rPr>
              <a:t> (data, analytic outputs, user interaction, etc.) to </a:t>
            </a:r>
            <a:r>
              <a:rPr lang="en-US" b="1" dirty="0">
                <a:solidFill>
                  <a:prstClr val="black"/>
                </a:solidFill>
              </a:rPr>
              <a:t>enable diverse value-added services on a global scale.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5" name="Up Arrow 504">
            <a:extLst>
              <a:ext uri="{FF2B5EF4-FFF2-40B4-BE49-F238E27FC236}">
                <a16:creationId xmlns:a16="http://schemas.microsoft.com/office/drawing/2014/main" id="{DD937A06-BBE6-4947-A885-6D0C8CB57CFD}"/>
              </a:ext>
            </a:extLst>
          </p:cNvPr>
          <p:cNvSpPr/>
          <p:nvPr/>
        </p:nvSpPr>
        <p:spPr>
          <a:xfrm flipV="1">
            <a:off x="5659368" y="5160033"/>
            <a:ext cx="480814" cy="307947"/>
          </a:xfrm>
          <a:prstGeom prst="upArrow">
            <a:avLst>
              <a:gd name="adj1" fmla="val 50000"/>
              <a:gd name="adj2" fmla="val 58138"/>
            </a:avLst>
          </a:prstGeom>
          <a:solidFill>
            <a:srgbClr val="B4C7E7">
              <a:alpha val="71373"/>
            </a:srgb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4ACD6B25-F0EF-7045-B74B-61D8A642D6F0}"/>
              </a:ext>
            </a:extLst>
          </p:cNvPr>
          <p:cNvSpPr/>
          <p:nvPr/>
        </p:nvSpPr>
        <p:spPr>
          <a:xfrm>
            <a:off x="5850638" y="4228407"/>
            <a:ext cx="351052" cy="3510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FFB3CBC-31A8-8546-AC7D-18159AC0C130}"/>
              </a:ext>
            </a:extLst>
          </p:cNvPr>
          <p:cNvSpPr/>
          <p:nvPr/>
        </p:nvSpPr>
        <p:spPr>
          <a:xfrm>
            <a:off x="5450756" y="4221733"/>
            <a:ext cx="351052" cy="3510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6606621" y="4305099"/>
            <a:ext cx="351052" cy="3510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7ABA1F-E332-9843-9E67-6283AEBFD7E9}"/>
              </a:ext>
            </a:extLst>
          </p:cNvPr>
          <p:cNvGrpSpPr/>
          <p:nvPr/>
        </p:nvGrpSpPr>
        <p:grpSpPr>
          <a:xfrm>
            <a:off x="4665791" y="4253389"/>
            <a:ext cx="2475308" cy="940385"/>
            <a:chOff x="4388138" y="3746973"/>
            <a:chExt cx="3192389" cy="121280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8322EB1-56A1-1247-9873-12F345331C52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6B3EFD9-2B93-4E42-A0D8-0461834B697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98A67F5-6BDE-8E4B-9009-1CE0A7FFD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BDD53966-ED0B-8E4D-8921-F3A17235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6CC87EC-BCE6-1B4A-B4A5-04CD415BA20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>
                    <a:solidFill>
                      <a:prstClr val="white"/>
                    </a:solidFill>
                    <a:latin typeface="Calibri" panose="020F0502020204030204"/>
                  </a:rPr>
                  <a:t>Authorization Network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750F843-696D-6942-9501-DE0D9294C517}"/>
                </a:ext>
              </a:extLst>
            </p:cNvPr>
            <p:cNvSpPr txBox="1"/>
            <p:nvPr/>
          </p:nvSpPr>
          <p:spPr>
            <a:xfrm>
              <a:off x="4571576" y="3773483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Ping Identity Network    </a:t>
              </a:r>
            </a:p>
          </p:txBody>
        </p:sp>
      </p:grpSp>
      <p:sp>
        <p:nvSpPr>
          <p:cNvPr id="346" name="Oval 345">
            <a:extLst>
              <a:ext uri="{FF2B5EF4-FFF2-40B4-BE49-F238E27FC236}">
                <a16:creationId xmlns:a16="http://schemas.microsoft.com/office/drawing/2014/main" id="{0EADB205-1327-CC41-9162-70F2247CB737}"/>
              </a:ext>
            </a:extLst>
          </p:cNvPr>
          <p:cNvSpPr/>
          <p:nvPr/>
        </p:nvSpPr>
        <p:spPr>
          <a:xfrm>
            <a:off x="4736822" y="4470317"/>
            <a:ext cx="351052" cy="3510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57E108D4-3D34-D647-A942-0850232EC46D}"/>
              </a:ext>
            </a:extLst>
          </p:cNvPr>
          <p:cNvSpPr/>
          <p:nvPr/>
        </p:nvSpPr>
        <p:spPr>
          <a:xfrm>
            <a:off x="6714713" y="4470317"/>
            <a:ext cx="351052" cy="3510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293DF818-8F1A-9440-8EA5-FECD3B8A04CD}"/>
              </a:ext>
            </a:extLst>
          </p:cNvPr>
          <p:cNvSpPr/>
          <p:nvPr/>
        </p:nvSpPr>
        <p:spPr>
          <a:xfrm>
            <a:off x="4922499" y="4325403"/>
            <a:ext cx="328879" cy="3288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BBDDE3A4-D2A6-2C42-8A89-11ADA47DD2BC}"/>
              </a:ext>
            </a:extLst>
          </p:cNvPr>
          <p:cNvGrpSpPr/>
          <p:nvPr/>
        </p:nvGrpSpPr>
        <p:grpSpPr>
          <a:xfrm>
            <a:off x="1879055" y="4362639"/>
            <a:ext cx="8181054" cy="1881758"/>
            <a:chOff x="1879055" y="4362639"/>
            <a:chExt cx="8181054" cy="18817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4D9F4B-74DB-6E45-8BE1-245804EBAF58}"/>
                </a:ext>
              </a:extLst>
            </p:cNvPr>
            <p:cNvGrpSpPr/>
            <p:nvPr/>
          </p:nvGrpSpPr>
          <p:grpSpPr>
            <a:xfrm>
              <a:off x="6245425" y="4599597"/>
              <a:ext cx="732032" cy="158501"/>
              <a:chOff x="6858291" y="2901353"/>
              <a:chExt cx="1363118" cy="297434"/>
            </a:xfrm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3" name="Rounded Rectangle 162">
                <a:extLst>
                  <a:ext uri="{FF2B5EF4-FFF2-40B4-BE49-F238E27FC236}">
                    <a16:creationId xmlns:a16="http://schemas.microsoft.com/office/drawing/2014/main" id="{B3571A6C-ACE1-3A41-89C7-36CA58CC6A61}"/>
                  </a:ext>
                </a:extLst>
              </p:cNvPr>
              <p:cNvSpPr/>
              <p:nvPr/>
            </p:nvSpPr>
            <p:spPr>
              <a:xfrm>
                <a:off x="6858291" y="2915614"/>
                <a:ext cx="1363118" cy="276342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1" name="Graphic 150">
                <a:extLst>
                  <a:ext uri="{FF2B5EF4-FFF2-40B4-BE49-F238E27FC236}">
                    <a16:creationId xmlns:a16="http://schemas.microsoft.com/office/drawing/2014/main" id="{51EC17D9-4DF3-9D41-ABF7-5F7EA124F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900343" y="2901353"/>
                <a:ext cx="1302553" cy="297434"/>
              </a:xfrm>
              <a:prstGeom prst="rect">
                <a:avLst/>
              </a:prstGeom>
            </p:spPr>
          </p:pic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17AD0A93-0B09-1744-BA9A-08B5866236F1}"/>
                </a:ext>
              </a:extLst>
            </p:cNvPr>
            <p:cNvGrpSpPr/>
            <p:nvPr/>
          </p:nvGrpSpPr>
          <p:grpSpPr>
            <a:xfrm>
              <a:off x="1879055" y="4362639"/>
              <a:ext cx="8181054" cy="1881758"/>
              <a:chOff x="1879055" y="4362639"/>
              <a:chExt cx="8181054" cy="188175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1A457A0-A2AB-9549-9619-BD8790D4075E}"/>
                  </a:ext>
                </a:extLst>
              </p:cNvPr>
              <p:cNvGrpSpPr/>
              <p:nvPr/>
            </p:nvGrpSpPr>
            <p:grpSpPr>
              <a:xfrm>
                <a:off x="6148464" y="4410499"/>
                <a:ext cx="521700" cy="161467"/>
                <a:chOff x="5141409" y="2122604"/>
                <a:chExt cx="887365" cy="276772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8" name="Rounded Rectangle 157">
                  <a:extLst>
                    <a:ext uri="{FF2B5EF4-FFF2-40B4-BE49-F238E27FC236}">
                      <a16:creationId xmlns:a16="http://schemas.microsoft.com/office/drawing/2014/main" id="{D00598F4-9B47-8843-BEF8-C40634E2D31B}"/>
                    </a:ext>
                  </a:extLst>
                </p:cNvPr>
                <p:cNvSpPr/>
                <p:nvPr/>
              </p:nvSpPr>
              <p:spPr>
                <a:xfrm>
                  <a:off x="5141409" y="2156925"/>
                  <a:ext cx="887365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49" name="Graphic 148">
                  <a:extLst>
                    <a:ext uri="{FF2B5EF4-FFF2-40B4-BE49-F238E27FC236}">
                      <a16:creationId xmlns:a16="http://schemas.microsoft.com/office/drawing/2014/main" id="{9E4E36A6-E0F8-BB4F-879B-D9B9D09F3F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6627" y="2122604"/>
                  <a:ext cx="816928" cy="271337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BAB0192-BBDC-0B45-B66B-9139220955B2}"/>
                  </a:ext>
                </a:extLst>
              </p:cNvPr>
              <p:cNvGrpSpPr/>
              <p:nvPr/>
            </p:nvGrpSpPr>
            <p:grpSpPr>
              <a:xfrm>
                <a:off x="5374145" y="4771249"/>
                <a:ext cx="959990" cy="166324"/>
                <a:chOff x="3186292" y="2563168"/>
                <a:chExt cx="1550592" cy="270733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2" name="Rounded Rectangle 161">
                  <a:extLst>
                    <a:ext uri="{FF2B5EF4-FFF2-40B4-BE49-F238E27FC236}">
                      <a16:creationId xmlns:a16="http://schemas.microsoft.com/office/drawing/2014/main" id="{295C34EF-E1FE-B446-BAFF-37FFE48D940A}"/>
                    </a:ext>
                  </a:extLst>
                </p:cNvPr>
                <p:cNvSpPr/>
                <p:nvPr/>
              </p:nvSpPr>
              <p:spPr>
                <a:xfrm>
                  <a:off x="3186292" y="2583499"/>
                  <a:ext cx="1550592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50" name="Graphic 149">
                  <a:extLst>
                    <a:ext uri="{FF2B5EF4-FFF2-40B4-BE49-F238E27FC236}">
                      <a16:creationId xmlns:a16="http://schemas.microsoft.com/office/drawing/2014/main" id="{520DC70E-7932-144F-9E62-B844301523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8614" y="2563168"/>
                  <a:ext cx="1525948" cy="270733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FDE2508-DA18-BA4E-9D7F-E7237F6D6FBC}"/>
                  </a:ext>
                </a:extLst>
              </p:cNvPr>
              <p:cNvGrpSpPr/>
              <p:nvPr/>
            </p:nvGrpSpPr>
            <p:grpSpPr>
              <a:xfrm>
                <a:off x="5652562" y="4438028"/>
                <a:ext cx="464665" cy="144169"/>
                <a:chOff x="6116577" y="1425516"/>
                <a:chExt cx="775417" cy="242451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A2963BAD-40B0-1E4F-A875-6F17BF89889E}"/>
                    </a:ext>
                  </a:extLst>
                </p:cNvPr>
                <p:cNvSpPr/>
                <p:nvPr/>
              </p:nvSpPr>
              <p:spPr>
                <a:xfrm>
                  <a:off x="6116577" y="1425516"/>
                  <a:ext cx="775417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52" name="Graphic 151">
                  <a:extLst>
                    <a:ext uri="{FF2B5EF4-FFF2-40B4-BE49-F238E27FC236}">
                      <a16:creationId xmlns:a16="http://schemas.microsoft.com/office/drawing/2014/main" id="{6BF1C132-5658-E246-90C7-36CAFA0B72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3916" y="1425516"/>
                  <a:ext cx="700741" cy="24245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C95C5A0-0077-9F4E-9436-C0420F332CB9}"/>
                  </a:ext>
                </a:extLst>
              </p:cNvPr>
              <p:cNvGrpSpPr/>
              <p:nvPr/>
            </p:nvGrpSpPr>
            <p:grpSpPr>
              <a:xfrm>
                <a:off x="5254805" y="4420743"/>
                <a:ext cx="378990" cy="162551"/>
                <a:chOff x="3198614" y="961395"/>
                <a:chExt cx="694686" cy="300267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1" name="Rounded Rectangle 170">
                  <a:extLst>
                    <a:ext uri="{FF2B5EF4-FFF2-40B4-BE49-F238E27FC236}">
                      <a16:creationId xmlns:a16="http://schemas.microsoft.com/office/drawing/2014/main" id="{3FE19EF6-A8BE-0749-8AAD-5FE6223F4EBD}"/>
                    </a:ext>
                  </a:extLst>
                </p:cNvPr>
                <p:cNvSpPr/>
                <p:nvPr/>
              </p:nvSpPr>
              <p:spPr>
                <a:xfrm>
                  <a:off x="3198614" y="996918"/>
                  <a:ext cx="671707" cy="262100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55" name="Graphic 154">
                  <a:extLst>
                    <a:ext uri="{FF2B5EF4-FFF2-40B4-BE49-F238E27FC236}">
                      <a16:creationId xmlns:a16="http://schemas.microsoft.com/office/drawing/2014/main" id="{4B49E11B-F056-654B-BE3A-89FF0A20B7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20" y="961395"/>
                  <a:ext cx="684480" cy="300267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E132193-8FC1-5A40-A2CE-1CDBF98078A9}"/>
                  </a:ext>
                </a:extLst>
              </p:cNvPr>
              <p:cNvGrpSpPr/>
              <p:nvPr/>
            </p:nvGrpSpPr>
            <p:grpSpPr>
              <a:xfrm>
                <a:off x="5571450" y="4605846"/>
                <a:ext cx="651971" cy="148481"/>
                <a:chOff x="1747751" y="3416130"/>
                <a:chExt cx="1101814" cy="242451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1" name="Rounded Rectangle 160">
                  <a:extLst>
                    <a:ext uri="{FF2B5EF4-FFF2-40B4-BE49-F238E27FC236}">
                      <a16:creationId xmlns:a16="http://schemas.microsoft.com/office/drawing/2014/main" id="{4E536170-4BBC-504E-BC2C-3E8B724AFD00}"/>
                    </a:ext>
                  </a:extLst>
                </p:cNvPr>
                <p:cNvSpPr/>
                <p:nvPr/>
              </p:nvSpPr>
              <p:spPr>
                <a:xfrm>
                  <a:off x="1747751" y="3416130"/>
                  <a:ext cx="1101814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54" name="Graphic 153">
                  <a:extLst>
                    <a:ext uri="{FF2B5EF4-FFF2-40B4-BE49-F238E27FC236}">
                      <a16:creationId xmlns:a16="http://schemas.microsoft.com/office/drawing/2014/main" id="{73B3CF58-B560-654A-86ED-569DB3509F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8486" y="3437233"/>
                  <a:ext cx="1080345" cy="215069"/>
                </a:xfrm>
                <a:prstGeom prst="rect">
                  <a:avLst/>
                </a:prstGeom>
              </p:spPr>
            </p:pic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D60F8BF3-1EF2-C643-8708-331B76C30156}"/>
                  </a:ext>
                </a:extLst>
              </p:cNvPr>
              <p:cNvGrpSpPr/>
              <p:nvPr/>
            </p:nvGrpSpPr>
            <p:grpSpPr>
              <a:xfrm>
                <a:off x="4884565" y="4608368"/>
                <a:ext cx="664881" cy="144568"/>
                <a:chOff x="1340582" y="4767976"/>
                <a:chExt cx="784805" cy="171967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65" name="Rounded Rectangle 264">
                  <a:extLst>
                    <a:ext uri="{FF2B5EF4-FFF2-40B4-BE49-F238E27FC236}">
                      <a16:creationId xmlns:a16="http://schemas.microsoft.com/office/drawing/2014/main" id="{20F18A68-F695-5C46-B39E-780A90435C6A}"/>
                    </a:ext>
                  </a:extLst>
                </p:cNvPr>
                <p:cNvSpPr/>
                <p:nvPr/>
              </p:nvSpPr>
              <p:spPr>
                <a:xfrm>
                  <a:off x="1340582" y="4767976"/>
                  <a:ext cx="784805" cy="171967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66" name="Graphic 265">
                  <a:extLst>
                    <a:ext uri="{FF2B5EF4-FFF2-40B4-BE49-F238E27FC236}">
                      <a16:creationId xmlns:a16="http://schemas.microsoft.com/office/drawing/2014/main" id="{1CE67CCA-FAE6-3B40-88DD-BAA58AF800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3910" y="4767976"/>
                  <a:ext cx="750888" cy="167609"/>
                </a:xfrm>
                <a:prstGeom prst="rect">
                  <a:avLst/>
                </a:prstGeom>
              </p:spPr>
            </p:pic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CD91ABB0-8994-B748-B0A3-40D51593C7E7}"/>
                  </a:ext>
                </a:extLst>
              </p:cNvPr>
              <p:cNvGrpSpPr/>
              <p:nvPr/>
            </p:nvGrpSpPr>
            <p:grpSpPr>
              <a:xfrm>
                <a:off x="2982973" y="4396221"/>
                <a:ext cx="521700" cy="161467"/>
                <a:chOff x="5141409" y="2122604"/>
                <a:chExt cx="887365" cy="276772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9" name="Rounded Rectangle 358">
                  <a:extLst>
                    <a:ext uri="{FF2B5EF4-FFF2-40B4-BE49-F238E27FC236}">
                      <a16:creationId xmlns:a16="http://schemas.microsoft.com/office/drawing/2014/main" id="{DDFE13ED-19B1-2A4B-81F0-A3421D6AC8E8}"/>
                    </a:ext>
                  </a:extLst>
                </p:cNvPr>
                <p:cNvSpPr/>
                <p:nvPr/>
              </p:nvSpPr>
              <p:spPr>
                <a:xfrm>
                  <a:off x="5141409" y="2156925"/>
                  <a:ext cx="887365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60" name="Graphic 359">
                  <a:extLst>
                    <a:ext uri="{FF2B5EF4-FFF2-40B4-BE49-F238E27FC236}">
                      <a16:creationId xmlns:a16="http://schemas.microsoft.com/office/drawing/2014/main" id="{61A075A6-6F9F-4549-930B-C29F972274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6627" y="2122604"/>
                  <a:ext cx="816928" cy="271337"/>
                </a:xfrm>
                <a:prstGeom prst="rect">
                  <a:avLst/>
                </a:prstGeom>
              </p:spPr>
            </p:pic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340D1EC5-361D-874A-82CB-92519F2124F5}"/>
                  </a:ext>
                </a:extLst>
              </p:cNvPr>
              <p:cNvGrpSpPr/>
              <p:nvPr/>
            </p:nvGrpSpPr>
            <p:grpSpPr>
              <a:xfrm>
                <a:off x="2939168" y="4608137"/>
                <a:ext cx="664881" cy="144568"/>
                <a:chOff x="1340582" y="4767976"/>
                <a:chExt cx="784805" cy="171967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4" name="Rounded Rectangle 363">
                  <a:extLst>
                    <a:ext uri="{FF2B5EF4-FFF2-40B4-BE49-F238E27FC236}">
                      <a16:creationId xmlns:a16="http://schemas.microsoft.com/office/drawing/2014/main" id="{2CAA5775-52BE-5649-A2F4-50DC17CDDC8F}"/>
                    </a:ext>
                  </a:extLst>
                </p:cNvPr>
                <p:cNvSpPr/>
                <p:nvPr/>
              </p:nvSpPr>
              <p:spPr>
                <a:xfrm>
                  <a:off x="1340582" y="4767976"/>
                  <a:ext cx="784805" cy="171967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65" name="Graphic 364">
                  <a:extLst>
                    <a:ext uri="{FF2B5EF4-FFF2-40B4-BE49-F238E27FC236}">
                      <a16:creationId xmlns:a16="http://schemas.microsoft.com/office/drawing/2014/main" id="{418BF4C8-E829-A64C-929E-8C97804BAE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3910" y="4767976"/>
                  <a:ext cx="750888" cy="167609"/>
                </a:xfrm>
                <a:prstGeom prst="rect">
                  <a:avLst/>
                </a:prstGeom>
              </p:spPr>
            </p:pic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B8370B6C-AE5B-B844-9745-B39B1D813E85}"/>
                  </a:ext>
                </a:extLst>
              </p:cNvPr>
              <p:cNvGrpSpPr/>
              <p:nvPr/>
            </p:nvGrpSpPr>
            <p:grpSpPr>
              <a:xfrm>
                <a:off x="9395228" y="4673917"/>
                <a:ext cx="664881" cy="156142"/>
                <a:chOff x="1340582" y="4699131"/>
                <a:chExt cx="784805" cy="185735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9" name="Rounded Rectangle 368">
                  <a:extLst>
                    <a:ext uri="{FF2B5EF4-FFF2-40B4-BE49-F238E27FC236}">
                      <a16:creationId xmlns:a16="http://schemas.microsoft.com/office/drawing/2014/main" id="{5CA38166-E060-0043-B2DD-60020CC17D62}"/>
                    </a:ext>
                  </a:extLst>
                </p:cNvPr>
                <p:cNvSpPr/>
                <p:nvPr/>
              </p:nvSpPr>
              <p:spPr>
                <a:xfrm>
                  <a:off x="1340582" y="4712900"/>
                  <a:ext cx="784805" cy="171966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70" name="Graphic 369">
                  <a:extLst>
                    <a:ext uri="{FF2B5EF4-FFF2-40B4-BE49-F238E27FC236}">
                      <a16:creationId xmlns:a16="http://schemas.microsoft.com/office/drawing/2014/main" id="{C4EE0797-0555-A243-9F8C-9B69CAA30F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3910" y="4699131"/>
                  <a:ext cx="750888" cy="167612"/>
                </a:xfrm>
                <a:prstGeom prst="rect">
                  <a:avLst/>
                </a:prstGeom>
              </p:spPr>
            </p:pic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7D65613E-F8A6-CF4E-8A29-00CA5F3A4609}"/>
                  </a:ext>
                </a:extLst>
              </p:cNvPr>
              <p:cNvGrpSpPr/>
              <p:nvPr/>
            </p:nvGrpSpPr>
            <p:grpSpPr>
              <a:xfrm>
                <a:off x="8530255" y="4362639"/>
                <a:ext cx="521700" cy="161467"/>
                <a:chOff x="5141409" y="2122604"/>
                <a:chExt cx="887365" cy="276772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2" name="Rounded Rectangle 371">
                  <a:extLst>
                    <a:ext uri="{FF2B5EF4-FFF2-40B4-BE49-F238E27FC236}">
                      <a16:creationId xmlns:a16="http://schemas.microsoft.com/office/drawing/2014/main" id="{7839CF45-2452-B947-AD65-6732CFC8637E}"/>
                    </a:ext>
                  </a:extLst>
                </p:cNvPr>
                <p:cNvSpPr/>
                <p:nvPr/>
              </p:nvSpPr>
              <p:spPr>
                <a:xfrm>
                  <a:off x="5141409" y="2156925"/>
                  <a:ext cx="887365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73" name="Graphic 372">
                  <a:extLst>
                    <a:ext uri="{FF2B5EF4-FFF2-40B4-BE49-F238E27FC236}">
                      <a16:creationId xmlns:a16="http://schemas.microsoft.com/office/drawing/2014/main" id="{F1F3223D-76E4-2040-AC1C-74484E5A7F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6627" y="2122604"/>
                  <a:ext cx="816928" cy="271337"/>
                </a:xfrm>
                <a:prstGeom prst="rect">
                  <a:avLst/>
                </a:prstGeom>
              </p:spPr>
            </p:pic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9DB302D3-B1E4-2E4B-B4F0-A0DA4F7FF5E2}"/>
                  </a:ext>
                </a:extLst>
              </p:cNvPr>
              <p:cNvGrpSpPr/>
              <p:nvPr/>
            </p:nvGrpSpPr>
            <p:grpSpPr>
              <a:xfrm>
                <a:off x="9015109" y="6095916"/>
                <a:ext cx="651971" cy="148481"/>
                <a:chOff x="1747751" y="3416130"/>
                <a:chExt cx="1101814" cy="242451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5" name="Rounded Rectangle 374">
                  <a:extLst>
                    <a:ext uri="{FF2B5EF4-FFF2-40B4-BE49-F238E27FC236}">
                      <a16:creationId xmlns:a16="http://schemas.microsoft.com/office/drawing/2014/main" id="{F352AC0C-D5B0-FA4F-87C6-FACD1BB307DF}"/>
                    </a:ext>
                  </a:extLst>
                </p:cNvPr>
                <p:cNvSpPr/>
                <p:nvPr/>
              </p:nvSpPr>
              <p:spPr>
                <a:xfrm>
                  <a:off x="1747751" y="3416130"/>
                  <a:ext cx="1101814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76" name="Graphic 375">
                  <a:extLst>
                    <a:ext uri="{FF2B5EF4-FFF2-40B4-BE49-F238E27FC236}">
                      <a16:creationId xmlns:a16="http://schemas.microsoft.com/office/drawing/2014/main" id="{14FE10F0-57AD-D04D-9ED7-1066EEF60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8486" y="3437233"/>
                  <a:ext cx="1080345" cy="215069"/>
                </a:xfrm>
                <a:prstGeom prst="rect">
                  <a:avLst/>
                </a:prstGeom>
              </p:spPr>
            </p:pic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F37D254-A802-B147-8B8E-8279B773EFDC}"/>
                  </a:ext>
                </a:extLst>
              </p:cNvPr>
              <p:cNvGrpSpPr/>
              <p:nvPr/>
            </p:nvGrpSpPr>
            <p:grpSpPr>
              <a:xfrm>
                <a:off x="8109990" y="5867332"/>
                <a:ext cx="651971" cy="148481"/>
                <a:chOff x="1747751" y="3416130"/>
                <a:chExt cx="1101814" cy="242451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8" name="Rounded Rectangle 377">
                  <a:extLst>
                    <a:ext uri="{FF2B5EF4-FFF2-40B4-BE49-F238E27FC236}">
                      <a16:creationId xmlns:a16="http://schemas.microsoft.com/office/drawing/2014/main" id="{F732683C-F965-A14A-A21D-6663132370F8}"/>
                    </a:ext>
                  </a:extLst>
                </p:cNvPr>
                <p:cNvSpPr/>
                <p:nvPr/>
              </p:nvSpPr>
              <p:spPr>
                <a:xfrm>
                  <a:off x="1747751" y="3416130"/>
                  <a:ext cx="1101814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79" name="Graphic 378">
                  <a:extLst>
                    <a:ext uri="{FF2B5EF4-FFF2-40B4-BE49-F238E27FC236}">
                      <a16:creationId xmlns:a16="http://schemas.microsoft.com/office/drawing/2014/main" id="{65BD49D2-7012-9D4A-831D-3673B12F5B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8486" y="3437233"/>
                  <a:ext cx="1080345" cy="215069"/>
                </a:xfrm>
                <a:prstGeom prst="rect">
                  <a:avLst/>
                </a:prstGeom>
              </p:spPr>
            </p:pic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3EF4B10A-44FD-5A49-8AA6-3AA854E997F6}"/>
                  </a:ext>
                </a:extLst>
              </p:cNvPr>
              <p:cNvGrpSpPr/>
              <p:nvPr/>
            </p:nvGrpSpPr>
            <p:grpSpPr>
              <a:xfrm>
                <a:off x="8308808" y="4553413"/>
                <a:ext cx="959990" cy="166324"/>
                <a:chOff x="3186292" y="2563168"/>
                <a:chExt cx="1550592" cy="270733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6" name="Rounded Rectangle 385">
                  <a:extLst>
                    <a:ext uri="{FF2B5EF4-FFF2-40B4-BE49-F238E27FC236}">
                      <a16:creationId xmlns:a16="http://schemas.microsoft.com/office/drawing/2014/main" id="{9BD28F79-9C02-694C-87AA-3251D77DA0AF}"/>
                    </a:ext>
                  </a:extLst>
                </p:cNvPr>
                <p:cNvSpPr/>
                <p:nvPr/>
              </p:nvSpPr>
              <p:spPr>
                <a:xfrm>
                  <a:off x="3186292" y="2583499"/>
                  <a:ext cx="1550592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87" name="Graphic 386">
                  <a:extLst>
                    <a:ext uri="{FF2B5EF4-FFF2-40B4-BE49-F238E27FC236}">
                      <a16:creationId xmlns:a16="http://schemas.microsoft.com/office/drawing/2014/main" id="{BD37D2F3-9060-9445-82AE-1653CB52D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8614" y="2563168"/>
                  <a:ext cx="1525948" cy="270733"/>
                </a:xfrm>
                <a:prstGeom prst="rect">
                  <a:avLst/>
                </a:prstGeom>
              </p:spPr>
            </p:pic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73B7F06D-DBFE-D941-A57D-D01B5F97375C}"/>
                  </a:ext>
                </a:extLst>
              </p:cNvPr>
              <p:cNvGrpSpPr/>
              <p:nvPr/>
            </p:nvGrpSpPr>
            <p:grpSpPr>
              <a:xfrm>
                <a:off x="2541290" y="6074146"/>
                <a:ext cx="664881" cy="144568"/>
                <a:chOff x="1340582" y="4767976"/>
                <a:chExt cx="784805" cy="171967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0" name="Rounded Rectangle 389">
                  <a:extLst>
                    <a:ext uri="{FF2B5EF4-FFF2-40B4-BE49-F238E27FC236}">
                      <a16:creationId xmlns:a16="http://schemas.microsoft.com/office/drawing/2014/main" id="{EE12E9C8-2F98-2842-8C8F-AD0543598425}"/>
                    </a:ext>
                  </a:extLst>
                </p:cNvPr>
                <p:cNvSpPr/>
                <p:nvPr/>
              </p:nvSpPr>
              <p:spPr>
                <a:xfrm>
                  <a:off x="1340582" y="4767976"/>
                  <a:ext cx="784805" cy="171967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91" name="Graphic 390">
                  <a:extLst>
                    <a:ext uri="{FF2B5EF4-FFF2-40B4-BE49-F238E27FC236}">
                      <a16:creationId xmlns:a16="http://schemas.microsoft.com/office/drawing/2014/main" id="{870064A0-7230-EC4E-9B03-F7961D2313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3910" y="4767976"/>
                  <a:ext cx="750888" cy="167609"/>
                </a:xfrm>
                <a:prstGeom prst="rect">
                  <a:avLst/>
                </a:prstGeom>
              </p:spPr>
            </p:pic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DBA3DE55-3BB0-C449-9D38-ED12850AE3B7}"/>
                  </a:ext>
                </a:extLst>
              </p:cNvPr>
              <p:cNvGrpSpPr/>
              <p:nvPr/>
            </p:nvGrpSpPr>
            <p:grpSpPr>
              <a:xfrm>
                <a:off x="2619096" y="4962560"/>
                <a:ext cx="959990" cy="166324"/>
                <a:chOff x="3186292" y="2563168"/>
                <a:chExt cx="1550592" cy="270733"/>
              </a:xfrm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3" name="Rounded Rectangle 392">
                  <a:extLst>
                    <a:ext uri="{FF2B5EF4-FFF2-40B4-BE49-F238E27FC236}">
                      <a16:creationId xmlns:a16="http://schemas.microsoft.com/office/drawing/2014/main" id="{A351B9EC-AABC-6D4C-9EE0-FF93C5DBE4C9}"/>
                    </a:ext>
                  </a:extLst>
                </p:cNvPr>
                <p:cNvSpPr/>
                <p:nvPr/>
              </p:nvSpPr>
              <p:spPr>
                <a:xfrm>
                  <a:off x="3186292" y="2583499"/>
                  <a:ext cx="1550592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94" name="Graphic 393">
                  <a:extLst>
                    <a:ext uri="{FF2B5EF4-FFF2-40B4-BE49-F238E27FC236}">
                      <a16:creationId xmlns:a16="http://schemas.microsoft.com/office/drawing/2014/main" id="{23FEB034-0B12-8340-8F5C-50C40356C0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8614" y="2563168"/>
                  <a:ext cx="1525948" cy="270733"/>
                </a:xfrm>
                <a:prstGeom prst="rect">
                  <a:avLst/>
                </a:prstGeom>
              </p:spPr>
            </p:pic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0FD2B95C-AA06-D44E-8FBD-96749B0F0DFB}"/>
                  </a:ext>
                </a:extLst>
              </p:cNvPr>
              <p:cNvGrpSpPr/>
              <p:nvPr/>
            </p:nvGrpSpPr>
            <p:grpSpPr>
              <a:xfrm>
                <a:off x="1879055" y="4979162"/>
                <a:ext cx="651971" cy="148481"/>
                <a:chOff x="1747751" y="3416130"/>
                <a:chExt cx="1101814" cy="242451"/>
              </a:xfrm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6" name="Rounded Rectangle 395">
                  <a:extLst>
                    <a:ext uri="{FF2B5EF4-FFF2-40B4-BE49-F238E27FC236}">
                      <a16:creationId xmlns:a16="http://schemas.microsoft.com/office/drawing/2014/main" id="{7F532D9E-ED9E-7D47-BCBB-18AB6288FD04}"/>
                    </a:ext>
                  </a:extLst>
                </p:cNvPr>
                <p:cNvSpPr/>
                <p:nvPr/>
              </p:nvSpPr>
              <p:spPr>
                <a:xfrm>
                  <a:off x="1747751" y="3416130"/>
                  <a:ext cx="1101814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97" name="Graphic 396">
                  <a:extLst>
                    <a:ext uri="{FF2B5EF4-FFF2-40B4-BE49-F238E27FC236}">
                      <a16:creationId xmlns:a16="http://schemas.microsoft.com/office/drawing/2014/main" id="{375C7A3C-7D45-4D47-84C4-DA7D7EE57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8486" y="3437233"/>
                  <a:ext cx="1080345" cy="215069"/>
                </a:xfrm>
                <a:prstGeom prst="rect">
                  <a:avLst/>
                </a:prstGeom>
              </p:spPr>
            </p:pic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B03B7559-C327-1942-9118-D743C280470C}"/>
                  </a:ext>
                </a:extLst>
              </p:cNvPr>
              <p:cNvGrpSpPr/>
              <p:nvPr/>
            </p:nvGrpSpPr>
            <p:grpSpPr>
              <a:xfrm>
                <a:off x="3086612" y="5717411"/>
                <a:ext cx="651971" cy="148481"/>
                <a:chOff x="1747751" y="3416130"/>
                <a:chExt cx="1101814" cy="242451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9" name="Rounded Rectangle 398">
                  <a:extLst>
                    <a:ext uri="{FF2B5EF4-FFF2-40B4-BE49-F238E27FC236}">
                      <a16:creationId xmlns:a16="http://schemas.microsoft.com/office/drawing/2014/main" id="{8E304DCB-17DB-0848-A7F5-3DE7AECD2D49}"/>
                    </a:ext>
                  </a:extLst>
                </p:cNvPr>
                <p:cNvSpPr/>
                <p:nvPr/>
              </p:nvSpPr>
              <p:spPr>
                <a:xfrm>
                  <a:off x="1747751" y="3416130"/>
                  <a:ext cx="1101814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00" name="Graphic 399">
                  <a:extLst>
                    <a:ext uri="{FF2B5EF4-FFF2-40B4-BE49-F238E27FC236}">
                      <a16:creationId xmlns:a16="http://schemas.microsoft.com/office/drawing/2014/main" id="{C2C84523-469E-264B-9783-AE302B036E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8486" y="3437233"/>
                  <a:ext cx="1080345" cy="215069"/>
                </a:xfrm>
                <a:prstGeom prst="rect">
                  <a:avLst/>
                </a:prstGeom>
              </p:spPr>
            </p:pic>
          </p:grp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1D0FBA91-0971-A740-8E8E-A7C212AFD297}"/>
                  </a:ext>
                </a:extLst>
              </p:cNvPr>
              <p:cNvGrpSpPr/>
              <p:nvPr/>
            </p:nvGrpSpPr>
            <p:grpSpPr>
              <a:xfrm>
                <a:off x="9059873" y="5892663"/>
                <a:ext cx="521700" cy="161467"/>
                <a:chOff x="5141409" y="2122604"/>
                <a:chExt cx="887365" cy="276772"/>
              </a:xfrm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2" name="Rounded Rectangle 401">
                  <a:extLst>
                    <a:ext uri="{FF2B5EF4-FFF2-40B4-BE49-F238E27FC236}">
                      <a16:creationId xmlns:a16="http://schemas.microsoft.com/office/drawing/2014/main" id="{8D696891-6700-4D46-8085-5C30AD0B7776}"/>
                    </a:ext>
                  </a:extLst>
                </p:cNvPr>
                <p:cNvSpPr/>
                <p:nvPr/>
              </p:nvSpPr>
              <p:spPr>
                <a:xfrm>
                  <a:off x="5141409" y="2156925"/>
                  <a:ext cx="887365" cy="242451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03" name="Graphic 402">
                  <a:extLst>
                    <a:ext uri="{FF2B5EF4-FFF2-40B4-BE49-F238E27FC236}">
                      <a16:creationId xmlns:a16="http://schemas.microsoft.com/office/drawing/2014/main" id="{8A9809A8-B76A-BF40-AA4C-1EBCF089E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6627" y="2122604"/>
                  <a:ext cx="816928" cy="27133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A694E6C6-7C46-1647-AF28-D093B83E7AAB}"/>
              </a:ext>
            </a:extLst>
          </p:cNvPr>
          <p:cNvGrpSpPr/>
          <p:nvPr/>
        </p:nvGrpSpPr>
        <p:grpSpPr>
          <a:xfrm>
            <a:off x="5432406" y="3265969"/>
            <a:ext cx="894101" cy="894101"/>
            <a:chOff x="5434709" y="3615530"/>
            <a:chExt cx="1108054" cy="1108054"/>
          </a:xfrm>
        </p:grpSpPr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830405CF-EF52-3C49-9239-DD8562A72BFB}"/>
                </a:ext>
              </a:extLst>
            </p:cNvPr>
            <p:cNvSpPr/>
            <p:nvPr/>
          </p:nvSpPr>
          <p:spPr>
            <a:xfrm>
              <a:off x="5434709" y="3615530"/>
              <a:ext cx="1108054" cy="1108054"/>
            </a:xfrm>
            <a:prstGeom prst="ellipse">
              <a:avLst/>
            </a:prstGeom>
            <a:solidFill>
              <a:schemeClr val="bg1"/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1" name="Picture 420">
              <a:extLst>
                <a:ext uri="{FF2B5EF4-FFF2-40B4-BE49-F238E27FC236}">
                  <a16:creationId xmlns:a16="http://schemas.microsoft.com/office/drawing/2014/main" id="{00D7188C-52AB-6341-941C-2AAB90F61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1626" y="3722747"/>
              <a:ext cx="722036" cy="898657"/>
            </a:xfrm>
            <a:prstGeom prst="flowChartAlternateProcess">
              <a:avLst/>
            </a:prstGeom>
          </p:spPr>
        </p:pic>
      </p:grpSp>
      <p:sp>
        <p:nvSpPr>
          <p:cNvPr id="433" name="Folded Corner 432">
            <a:extLst>
              <a:ext uri="{FF2B5EF4-FFF2-40B4-BE49-F238E27FC236}">
                <a16:creationId xmlns:a16="http://schemas.microsoft.com/office/drawing/2014/main" id="{C14C2809-BB76-8849-9120-EE78601D62DA}"/>
              </a:ext>
            </a:extLst>
          </p:cNvPr>
          <p:cNvSpPr/>
          <p:nvPr/>
        </p:nvSpPr>
        <p:spPr>
          <a:xfrm>
            <a:off x="3649765" y="5458075"/>
            <a:ext cx="4315832" cy="1329475"/>
          </a:xfrm>
          <a:prstGeom prst="foldedCorner">
            <a:avLst>
              <a:gd name="adj" fmla="val 1225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Global No-Password Single-Sign-On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Many-Factor Authentication &amp; Identity Proofing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Verified/Certified Identities &amp; Attributes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Global User Consent &amp; Data Governance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User Interaction &amp; Comprehensive User Profiles </a:t>
            </a:r>
          </a:p>
        </p:txBody>
      </p:sp>
      <p:sp>
        <p:nvSpPr>
          <p:cNvPr id="507" name="Rounded Rectangular Callout 506">
            <a:extLst>
              <a:ext uri="{FF2B5EF4-FFF2-40B4-BE49-F238E27FC236}">
                <a16:creationId xmlns:a16="http://schemas.microsoft.com/office/drawing/2014/main" id="{FB005924-0104-D741-B049-4E5D07CA680E}"/>
              </a:ext>
            </a:extLst>
          </p:cNvPr>
          <p:cNvSpPr/>
          <p:nvPr/>
        </p:nvSpPr>
        <p:spPr>
          <a:xfrm>
            <a:off x="3856538" y="1012875"/>
            <a:ext cx="3104471" cy="2138959"/>
          </a:xfrm>
          <a:prstGeom prst="wedgeRoundRectCallout">
            <a:avLst>
              <a:gd name="adj1" fmla="val 53491"/>
              <a:gd name="adj2" fmla="val -19353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Sponsors can grow their        Value Networks by distributing </a:t>
            </a:r>
            <a:r>
              <a:rPr lang="en-US" b="1" dirty="0">
                <a:solidFill>
                  <a:prstClr val="black"/>
                </a:solidFill>
              </a:rPr>
              <a:t>Privacy Adapters that pull in resources via </a:t>
            </a:r>
            <a:r>
              <a:rPr lang="en-US" b="1" dirty="0">
                <a:solidFill>
                  <a:srgbClr val="0070C0"/>
                </a:solidFill>
              </a:rPr>
              <a:t>any vendor’s products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or technologies</a:t>
            </a:r>
            <a:r>
              <a:rPr lang="en-US" dirty="0">
                <a:solidFill>
                  <a:prstClr val="black"/>
                </a:solidFill>
              </a:rPr>
              <a:t>, as well as </a:t>
            </a:r>
            <a:r>
              <a:rPr lang="en-US" b="1" dirty="0">
                <a:solidFill>
                  <a:prstClr val="black"/>
                </a:solidFill>
              </a:rPr>
              <a:t>resources controlled by their customers and users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06" name="Rounded Rectangular Callout 505">
            <a:extLst>
              <a:ext uri="{FF2B5EF4-FFF2-40B4-BE49-F238E27FC236}">
                <a16:creationId xmlns:a16="http://schemas.microsoft.com/office/drawing/2014/main" id="{DC908F1C-4888-2443-BC6E-867FA363F1EE}"/>
              </a:ext>
            </a:extLst>
          </p:cNvPr>
          <p:cNvSpPr/>
          <p:nvPr/>
        </p:nvSpPr>
        <p:spPr>
          <a:xfrm>
            <a:off x="7023461" y="3074895"/>
            <a:ext cx="4428383" cy="1234933"/>
          </a:xfrm>
          <a:prstGeom prst="wedgeRoundRectCallout">
            <a:avLst>
              <a:gd name="adj1" fmla="val 8761"/>
              <a:gd name="adj2" fmla="val 71374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Value Networks can pool resources from </a:t>
            </a:r>
            <a:r>
              <a:rPr lang="en-US" b="1" dirty="0">
                <a:solidFill>
                  <a:prstClr val="black"/>
                </a:solidFill>
              </a:rPr>
              <a:t>existing deployments </a:t>
            </a:r>
            <a:r>
              <a:rPr lang="en-US" dirty="0">
                <a:solidFill>
                  <a:prstClr val="black"/>
                </a:solidFill>
              </a:rPr>
              <a:t>within the enterprise domains of their customers, or from </a:t>
            </a:r>
            <a:r>
              <a:rPr lang="en-US" b="1" dirty="0">
                <a:solidFill>
                  <a:prstClr val="black"/>
                </a:solidFill>
              </a:rPr>
              <a:t>shared services </a:t>
            </a:r>
            <a:r>
              <a:rPr lang="en-US" dirty="0">
                <a:solidFill>
                  <a:prstClr val="black"/>
                </a:solidFill>
              </a:rPr>
              <a:t>deployed within the Value Network.</a:t>
            </a:r>
          </a:p>
        </p:txBody>
      </p:sp>
      <p:sp>
        <p:nvSpPr>
          <p:cNvPr id="569" name="Rounded Rectangular Callout 568">
            <a:extLst>
              <a:ext uri="{FF2B5EF4-FFF2-40B4-BE49-F238E27FC236}">
                <a16:creationId xmlns:a16="http://schemas.microsoft.com/office/drawing/2014/main" id="{5392F36C-5829-9742-A053-8AB369B16875}"/>
              </a:ext>
            </a:extLst>
          </p:cNvPr>
          <p:cNvSpPr/>
          <p:nvPr/>
        </p:nvSpPr>
        <p:spPr>
          <a:xfrm>
            <a:off x="7343772" y="4535670"/>
            <a:ext cx="4751774" cy="2235036"/>
          </a:xfrm>
          <a:prstGeom prst="wedgeRoundRectCallout">
            <a:avLst>
              <a:gd name="adj1" fmla="val -54143"/>
              <a:gd name="adj2" fmla="val -17138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Value Networks can exchange, pool, or sell rights to use resources </a:t>
            </a:r>
            <a:r>
              <a:rPr lang="en-US" dirty="0">
                <a:solidFill>
                  <a:prstClr val="black"/>
                </a:solidFill>
              </a:rPr>
              <a:t>to other Value Networks or end-customers either directly, or via the PNX.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b="1" dirty="0">
                <a:solidFill>
                  <a:prstClr val="black"/>
                </a:solidFill>
              </a:rPr>
              <a:t>resulting revenue, in-kind resources and Value Tokens are allocated </a:t>
            </a:r>
            <a:r>
              <a:rPr lang="en-US" dirty="0">
                <a:solidFill>
                  <a:prstClr val="black"/>
                </a:solidFill>
              </a:rPr>
              <a:t>among the Value Network sponsors and resource publishers </a:t>
            </a:r>
            <a:r>
              <a:rPr lang="en-US" b="1" dirty="0">
                <a:solidFill>
                  <a:srgbClr val="0070C0"/>
                </a:solidFill>
              </a:rPr>
              <a:t>based on the agreed-upon terms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12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3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3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 animBg="1"/>
      <p:bldP spid="404" grpId="1" animBg="1"/>
      <p:bldP spid="505" grpId="0" animBg="1"/>
      <p:bldP spid="505" grpId="1" animBg="1"/>
      <p:bldP spid="433" grpId="0" animBg="1"/>
      <p:bldP spid="433" grpId="1" animBg="1"/>
      <p:bldP spid="507" grpId="0" animBg="1"/>
      <p:bldP spid="507" grpId="1" animBg="1"/>
      <p:bldP spid="506" grpId="0" animBg="1"/>
      <p:bldP spid="506" grpId="1" animBg="1"/>
      <p:bldP spid="5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3A2EEF-8AB3-B344-9960-B22AF1991DD5}"/>
              </a:ext>
            </a:extLst>
          </p:cNvPr>
          <p:cNvGrpSpPr/>
          <p:nvPr/>
        </p:nvGrpSpPr>
        <p:grpSpPr>
          <a:xfrm>
            <a:off x="450384" y="5998992"/>
            <a:ext cx="11775570" cy="492443"/>
            <a:chOff x="1163160" y="5901456"/>
            <a:chExt cx="10848040" cy="492443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B1FC80A-BA76-2841-8072-7D6FC1F48940}"/>
                </a:ext>
              </a:extLst>
            </p:cNvPr>
            <p:cNvSpPr/>
            <p:nvPr/>
          </p:nvSpPr>
          <p:spPr>
            <a:xfrm>
              <a:off x="1163161" y="5961405"/>
              <a:ext cx="10623870" cy="3905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2D850F-BFE6-F744-B2B3-FA916C166823}"/>
                </a:ext>
              </a:extLst>
            </p:cNvPr>
            <p:cNvSpPr/>
            <p:nvPr/>
          </p:nvSpPr>
          <p:spPr>
            <a:xfrm>
              <a:off x="1163160" y="5901456"/>
              <a:ext cx="1084804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dirty="0">
                  <a:cs typeface="Calibri"/>
                </a:rPr>
                <a:t>pervasive</a:t>
              </a:r>
              <a:r>
                <a:rPr lang="en-US" sz="2600" b="1" dirty="0">
                  <a:solidFill>
                    <a:srgbClr val="C00000"/>
                  </a:solidFill>
                  <a:cs typeface="Calibri"/>
                </a:rPr>
                <a:t> identity</a:t>
              </a:r>
              <a:r>
                <a:rPr lang="en-US" sz="2600" dirty="0">
                  <a:solidFill>
                    <a:srgbClr val="C00000"/>
                  </a:solidFill>
                  <a:cs typeface="Calibri"/>
                </a:rPr>
                <a:t>,</a:t>
              </a:r>
              <a:r>
                <a:rPr lang="en-US" sz="2600" b="1" dirty="0">
                  <a:solidFill>
                    <a:srgbClr val="C00000"/>
                  </a:solidFill>
                  <a:cs typeface="Calibri"/>
                </a:rPr>
                <a:t> cybersecurity</a:t>
              </a:r>
              <a:r>
                <a:rPr lang="en-US" sz="2600" dirty="0">
                  <a:solidFill>
                    <a:srgbClr val="C00000"/>
                  </a:solidFill>
                  <a:cs typeface="Calibri"/>
                </a:rPr>
                <a:t> &amp; </a:t>
              </a:r>
              <a:r>
                <a:rPr lang="en-US" sz="2600" b="1" dirty="0">
                  <a:solidFill>
                    <a:srgbClr val="C00000"/>
                  </a:solidFill>
                  <a:cs typeface="Calibri"/>
                </a:rPr>
                <a:t>privacy breaches</a:t>
              </a:r>
              <a:r>
                <a:rPr lang="en-US" sz="2600" dirty="0">
                  <a:solidFill>
                    <a:srgbClr val="C00000"/>
                  </a:solidFill>
                  <a:cs typeface="Calibri"/>
                </a:rPr>
                <a:t>; </a:t>
              </a:r>
              <a:r>
                <a:rPr lang="en-US" sz="2600" i="1" dirty="0">
                  <a:cs typeface="Calibri"/>
                </a:rPr>
                <a:t>yet</a:t>
              </a:r>
              <a:r>
                <a:rPr lang="en-US" sz="2600" dirty="0">
                  <a:cs typeface="Calibri"/>
                </a:rPr>
                <a:t> </a:t>
              </a:r>
              <a:r>
                <a:rPr lang="en-US" sz="2600" i="1" dirty="0">
                  <a:cs typeface="Calibri"/>
                </a:rPr>
                <a:t>most</a:t>
              </a:r>
              <a:r>
                <a:rPr lang="en-US" sz="2600" dirty="0">
                  <a:cs typeface="Calibri"/>
                </a:rPr>
                <a:t> </a:t>
              </a:r>
              <a:r>
                <a:rPr lang="en-US" sz="2600" b="1" i="1" dirty="0">
                  <a:solidFill>
                    <a:srgbClr val="C00000"/>
                  </a:solidFill>
                  <a:cs typeface="Calibri"/>
                </a:rPr>
                <a:t>data is unavailable…</a:t>
              </a:r>
            </a:p>
          </p:txBody>
        </p: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398E27B-8F3B-C74A-92C1-93F9E0A071A3}"/>
              </a:ext>
            </a:extLst>
          </p:cNvPr>
          <p:cNvSpPr/>
          <p:nvPr/>
        </p:nvSpPr>
        <p:spPr>
          <a:xfrm>
            <a:off x="5120640" y="2617693"/>
            <a:ext cx="770874" cy="3474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997B46A-4BD7-C24E-B69F-CBCFFB81C5D6}"/>
              </a:ext>
            </a:extLst>
          </p:cNvPr>
          <p:cNvSpPr/>
          <p:nvPr/>
        </p:nvSpPr>
        <p:spPr>
          <a:xfrm>
            <a:off x="288340" y="2194560"/>
            <a:ext cx="695511" cy="3254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2" y="591384"/>
            <a:ext cx="2810087" cy="1379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4" name="Group 3"/>
          <p:cNvGrpSpPr/>
          <p:nvPr/>
        </p:nvGrpSpPr>
        <p:grpSpPr>
          <a:xfrm>
            <a:off x="9124173" y="591384"/>
            <a:ext cx="2732027" cy="1377343"/>
            <a:chOff x="4061623" y="4101617"/>
            <a:chExt cx="3692397" cy="1861511"/>
          </a:xfrm>
        </p:grpSpPr>
        <p:sp>
          <p:nvSpPr>
            <p:cNvPr id="27" name="Rectangle 26"/>
            <p:cNvSpPr/>
            <p:nvPr/>
          </p:nvSpPr>
          <p:spPr>
            <a:xfrm>
              <a:off x="4061623" y="4101617"/>
              <a:ext cx="3692397" cy="18615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60207" y="5115689"/>
              <a:ext cx="1589225" cy="6737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Merit-Based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Incentive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Payment System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24299" y="5115689"/>
              <a:ext cx="1595794" cy="6737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Alternative 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Payment Models  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23074" y="5271814"/>
              <a:ext cx="495635" cy="412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47884" y="4195547"/>
              <a:ext cx="3255029" cy="62395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Value-Based Care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17072" y="4756311"/>
              <a:ext cx="3596817" cy="332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Medicare Access and CHIP Reauthorization Act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287385" y="591384"/>
            <a:ext cx="2740399" cy="1377343"/>
            <a:chOff x="847544" y="3736825"/>
            <a:chExt cx="4738976" cy="2429654"/>
          </a:xfrm>
        </p:grpSpPr>
        <p:sp>
          <p:nvSpPr>
            <p:cNvPr id="67" name="Rectangle 66"/>
            <p:cNvSpPr/>
            <p:nvPr/>
          </p:nvSpPr>
          <p:spPr>
            <a:xfrm>
              <a:off x="862025" y="3736825"/>
              <a:ext cx="4724495" cy="24296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Picture 68" descr="Blue 3D US Map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8338" y="4501164"/>
              <a:ext cx="2598900" cy="143401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6286" y="4656736"/>
              <a:ext cx="1213248" cy="1206653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847544" y="3797082"/>
              <a:ext cx="4724495" cy="81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ea typeface="Apple Braille" charset="0"/>
                  <a:cs typeface="Apple Braille" charset="0"/>
                </a:rPr>
                <a:t>VA Community Care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334116" y="23783"/>
            <a:ext cx="114443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/>
                <a:ea typeface="Apple Braille" charset="0"/>
                <a:cs typeface="Apple Braille" charset="0"/>
              </a:rPr>
              <a:t>data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pple Braille" charset="0"/>
                <a:cs typeface="Apple Braille" charset="0"/>
              </a:rPr>
              <a:t> sharing, population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pple Braille" charset="0"/>
                <a:cs typeface="Apple Braille" charset="0"/>
              </a:rPr>
              <a:t> analytics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pple Braille" charset="0"/>
                <a:cs typeface="Apple Braille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ple Braille" charset="0"/>
                <a:cs typeface="Apple Braille" charset="0"/>
              </a:rPr>
              <a:t>&amp;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ple Braille" charset="0"/>
                <a:cs typeface="Apple Braille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pple Braille" charset="0"/>
                <a:cs typeface="Apple Braille" charset="0"/>
              </a:rPr>
              <a:t>online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pple Braille" charset="0"/>
                <a:cs typeface="Apple Braille" charset="0"/>
              </a:rPr>
              <a:t> user interaction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pple Braille" charset="0"/>
                <a:cs typeface="Apple Braille" charset="0"/>
              </a:rPr>
              <a:t> </a:t>
            </a:r>
            <a:r>
              <a:rPr lang="en-US" sz="2800" b="1" dirty="0">
                <a:latin typeface="Calibri" panose="020F0502020204030204"/>
                <a:ea typeface="Apple Braille" charset="0"/>
                <a:cs typeface="Apple Braille" charset="0"/>
              </a:rPr>
              <a:t>is essential</a:t>
            </a:r>
            <a:r>
              <a:rPr lang="en-US" sz="2800" dirty="0">
                <a:latin typeface="Calibri" panose="020F0502020204030204"/>
                <a:ea typeface="Apple Braille" charset="0"/>
                <a:cs typeface="Apple Braille" charset="0"/>
              </a:rPr>
              <a:t>…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Apple Braille" charset="0"/>
              <a:cs typeface="Apple Braille" charset="0"/>
            </a:endParaRPr>
          </a:p>
        </p:txBody>
      </p:sp>
      <p:sp>
        <p:nvSpPr>
          <p:cNvPr id="24" name="Slide Number Placeholder 163"/>
          <p:cNvSpPr txBox="1">
            <a:spLocks/>
          </p:cNvSpPr>
          <p:nvPr/>
        </p:nvSpPr>
        <p:spPr bwMode="auto">
          <a:xfrm>
            <a:off x="11550282" y="6463597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B35F8-7EC9-5D43-B7A8-2BD37D0554CF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4BE27E-C00A-314F-9325-B168580109A1}"/>
              </a:ext>
            </a:extLst>
          </p:cNvPr>
          <p:cNvGrpSpPr/>
          <p:nvPr/>
        </p:nvGrpSpPr>
        <p:grpSpPr>
          <a:xfrm>
            <a:off x="6209966" y="591384"/>
            <a:ext cx="2732026" cy="1377343"/>
            <a:chOff x="8180851" y="3963638"/>
            <a:chExt cx="3692397" cy="186151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73BA726-B2F7-A241-8303-1BE6BDCF4404}"/>
                </a:ext>
              </a:extLst>
            </p:cNvPr>
            <p:cNvSpPr/>
            <p:nvPr/>
          </p:nvSpPr>
          <p:spPr>
            <a:xfrm>
              <a:off x="8180851" y="3963638"/>
              <a:ext cx="3692397" cy="18615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D1754E-8176-E147-BB61-B1F0133E6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290" y="4637137"/>
              <a:ext cx="2779609" cy="1031555"/>
            </a:xfrm>
            <a:prstGeom prst="round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A4B33E-D4E0-F447-9211-8A933E323621}"/>
                </a:ext>
              </a:extLst>
            </p:cNvPr>
            <p:cNvSpPr txBox="1"/>
            <p:nvPr/>
          </p:nvSpPr>
          <p:spPr>
            <a:xfrm>
              <a:off x="8724235" y="4010463"/>
              <a:ext cx="2572669" cy="62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Opioid Safety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83096-3D38-AD47-8513-D36139CB4502}"/>
              </a:ext>
            </a:extLst>
          </p:cNvPr>
          <p:cNvSpPr/>
          <p:nvPr/>
        </p:nvSpPr>
        <p:spPr>
          <a:xfrm>
            <a:off x="3769975" y="3523568"/>
            <a:ext cx="78290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prstClr val="black"/>
                </a:solidFill>
                <a:cs typeface="Calibri"/>
              </a:rPr>
              <a:t>consistent identifiers, data models, roles &amp; policies</a:t>
            </a:r>
          </a:p>
          <a:p>
            <a:pPr marL="457200" lvl="0" indent="-457200"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prstClr val="black"/>
                </a:solidFill>
                <a:cs typeface="Calibri"/>
              </a:rPr>
              <a:t>mutually trusted proofing &amp; authentication</a:t>
            </a:r>
          </a:p>
          <a:p>
            <a:pPr marL="457200" lvl="0" indent="-457200"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prstClr val="black"/>
                </a:solidFill>
                <a:cs typeface="Calibri"/>
              </a:rPr>
              <a:t>mutually trusted encryption &amp; key management</a:t>
            </a:r>
          </a:p>
          <a:p>
            <a:pPr marL="457200" lvl="0" indent="-457200"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prstClr val="black"/>
                </a:solidFill>
                <a:cs typeface="Calibri"/>
              </a:rPr>
              <a:t>surveillance of users to detect comprised credentials &amp; inappropriate behavior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7681738-BBD8-6843-B702-D891164833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A0964C8-680B-7E4A-A92E-F2680BE3FD33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7B3161-F148-EA45-A674-8AE5C023390D}"/>
              </a:ext>
            </a:extLst>
          </p:cNvPr>
          <p:cNvSpPr txBox="1"/>
          <p:nvPr/>
        </p:nvSpPr>
        <p:spPr>
          <a:xfrm>
            <a:off x="9686" y="2089680"/>
            <a:ext cx="121920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anose="020F0502020204030204"/>
                <a:ea typeface="Apple Braille" charset="0"/>
                <a:cs typeface="Apple Braille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anose="020F0502020204030204"/>
                <a:ea typeface="Apple Braille" charset="0"/>
                <a:cs typeface="Apple Braille" charset="0"/>
              </a:rPr>
              <a:t>but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/>
                <a:ea typeface="Apple Braille" charset="0"/>
                <a:cs typeface="Apple Braille" charset="0"/>
              </a:rPr>
              <a:t> </a:t>
            </a:r>
            <a:r>
              <a:rPr lang="en-US" sz="2800" dirty="0">
                <a:latin typeface="Calibri" panose="020F0502020204030204"/>
                <a:ea typeface="Apple Braille" charset="0"/>
                <a:cs typeface="Apple Braille" charset="0"/>
              </a:rPr>
              <a:t>there is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/>
                <a:ea typeface="Apple Braille" charset="0"/>
                <a:cs typeface="Apple Braille" charset="0"/>
              </a:rPr>
              <a:t>no way to reliably verify identities or relationships, link records or enforce privacy at Internet scale</a:t>
            </a:r>
            <a:r>
              <a:rPr lang="en-US" sz="2800" dirty="0">
                <a:solidFill>
                  <a:srgbClr val="0070C0"/>
                </a:solidFill>
                <a:latin typeface="Calibri" panose="020F0502020204030204"/>
                <a:ea typeface="Apple Braille" charset="0"/>
                <a:cs typeface="Apple Braille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cs typeface="Calibri"/>
              </a:rPr>
              <a:t>and </a:t>
            </a:r>
            <a:r>
              <a:rPr lang="en-US" sz="2800" cap="small" dirty="0">
                <a:solidFill>
                  <a:schemeClr val="bg1"/>
                </a:solidFill>
                <a:cs typeface="Calibri"/>
              </a:rPr>
              <a:t>  </a:t>
            </a:r>
            <a:r>
              <a:rPr lang="en-US" sz="2800" dirty="0">
                <a:cs typeface="Calibri"/>
              </a:rPr>
              <a:t>traditional</a:t>
            </a:r>
            <a:r>
              <a:rPr lang="en-US" sz="2800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cs typeface="Calibri"/>
              </a:rPr>
              <a:t>enterprise-centric computing</a:t>
            </a:r>
            <a:r>
              <a:rPr lang="en-US" sz="2800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800" b="1" dirty="0">
                <a:cs typeface="Calibri"/>
              </a:rPr>
              <a:t>has</a:t>
            </a:r>
            <a:r>
              <a:rPr lang="en-US" sz="2800" dirty="0">
                <a:cs typeface="Calibri"/>
              </a:rPr>
              <a:t> </a:t>
            </a:r>
            <a:r>
              <a:rPr lang="en-US" sz="2800" b="1" dirty="0">
                <a:cs typeface="Calibri"/>
              </a:rPr>
              <a:t>requirements </a:t>
            </a:r>
            <a:r>
              <a:rPr lang="en-US" sz="2800" b="1" dirty="0">
                <a:solidFill>
                  <a:srgbClr val="000000"/>
                </a:solidFill>
                <a:cs typeface="Calibri"/>
              </a:rPr>
              <a:t>that </a:t>
            </a:r>
            <a:r>
              <a:rPr lang="en-US" sz="2800" b="1" dirty="0">
                <a:cs typeface="Calibri"/>
              </a:rPr>
              <a:t>cannot possibly be satisfied </a:t>
            </a:r>
            <a:r>
              <a:rPr lang="en-US" sz="2800" dirty="0">
                <a:cs typeface="Calibri"/>
              </a:rPr>
              <a:t>across organizations at scale: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Apple Braille" charset="0"/>
              <a:cs typeface="Apple Braille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204E8-98C4-7146-86A5-CF6F84C33195}"/>
              </a:ext>
            </a:extLst>
          </p:cNvPr>
          <p:cNvSpPr txBox="1"/>
          <p:nvPr/>
        </p:nvSpPr>
        <p:spPr>
          <a:xfrm>
            <a:off x="778537" y="3606973"/>
            <a:ext cx="285982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trustworthy</a:t>
            </a:r>
          </a:p>
          <a:p>
            <a:pPr algn="ctr"/>
            <a:r>
              <a:rPr lang="en-US" sz="2600" b="1" dirty="0">
                <a:solidFill>
                  <a:srgbClr val="C00000"/>
                </a:solidFill>
              </a:rPr>
              <a:t>policy enforcement</a:t>
            </a:r>
          </a:p>
          <a:p>
            <a:pPr algn="ctr"/>
            <a:r>
              <a:rPr lang="en-US" sz="2600" b="1" dirty="0">
                <a:solidFill>
                  <a:srgbClr val="C00000"/>
                </a:solidFill>
              </a:rPr>
              <a:t>&amp; computation</a:t>
            </a:r>
          </a:p>
          <a:p>
            <a:pPr algn="ctr"/>
            <a:r>
              <a:rPr lang="en-US" sz="2600" b="1" dirty="0">
                <a:solidFill>
                  <a:srgbClr val="C00000"/>
                </a:solidFill>
              </a:rPr>
              <a:t>assumes: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AE733A7-44B2-664D-A3E4-1814CA86567B}"/>
              </a:ext>
            </a:extLst>
          </p:cNvPr>
          <p:cNvSpPr/>
          <p:nvPr/>
        </p:nvSpPr>
        <p:spPr>
          <a:xfrm>
            <a:off x="56842" y="133680"/>
            <a:ext cx="1320544" cy="3254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0" rtlCol="0" anchor="ctr"/>
          <a:lstStyle/>
          <a:p>
            <a:pPr algn="ctr"/>
            <a:r>
              <a:rPr lang="en-US" sz="2800" dirty="0"/>
              <a:t>problem</a:t>
            </a:r>
            <a:endParaRPr lang="en-US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3E0C414-494B-E441-AF5A-76237B37985B}"/>
              </a:ext>
            </a:extLst>
          </p:cNvPr>
          <p:cNvSpPr/>
          <p:nvPr/>
        </p:nvSpPr>
        <p:spPr>
          <a:xfrm>
            <a:off x="450383" y="5653137"/>
            <a:ext cx="3432884" cy="3803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rIns="0" rtlCol="0" anchor="ctr"/>
          <a:lstStyle/>
          <a:p>
            <a:pPr algn="ctr"/>
            <a:r>
              <a:rPr lang="en-US" sz="2800" dirty="0"/>
              <a:t>which translates into…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1946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72" grpId="0"/>
      <p:bldP spid="26" grpId="0"/>
      <p:bldP spid="31" grpId="0"/>
      <p:bldP spid="9" grpId="0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24163E-C306-364E-9228-514045F9535D}"/>
              </a:ext>
            </a:extLst>
          </p:cNvPr>
          <p:cNvSpPr/>
          <p:nvPr/>
        </p:nvSpPr>
        <p:spPr>
          <a:xfrm>
            <a:off x="7182969" y="4525819"/>
            <a:ext cx="4972456" cy="2169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(A)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A568A"/>
                </a:solidFill>
                <a:effectLst/>
                <a:uLnTx/>
                <a:uFillTx/>
                <a:ea typeface="Calibri" charset="0"/>
                <a:cs typeface="Calibri" charset="0"/>
              </a:rPr>
              <a:t>Agency heads shall show preference in their procurement for shared IT services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…including email, cloud, and cybersecurity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 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(B)  …shall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coordinate a report to the President </a:t>
            </a:r>
            <a:r>
              <a:rPr kumimoji="0" lang="is-IS" sz="1200" b="1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…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regarding modernization of Federal IT.  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The report shall:</a:t>
            </a:r>
          </a:p>
          <a:p>
            <a:pPr marL="228600" marR="0" lvl="1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(2)  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charset="0"/>
                <a:cs typeface="Calibri" charset="0"/>
              </a:rPr>
              <a:t>describe the legal, policy, and budgetary considerations relevant to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…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A568A"/>
                </a:solidFill>
                <a:effectLst/>
                <a:uLnTx/>
                <a:uFillTx/>
                <a:ea typeface="Calibri" charset="0"/>
                <a:cs typeface="Calibri" charset="0"/>
              </a:rPr>
              <a:t>transitioning all agencies, or a subset of agencies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, to: (aa)  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A568A"/>
                </a:solidFill>
                <a:effectLst/>
                <a:uLnTx/>
                <a:uFillTx/>
                <a:ea typeface="Calibri" charset="0"/>
                <a:cs typeface="Calibri" charset="0"/>
              </a:rPr>
              <a:t>one or more consolidated network architectures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; and (bb)  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A568A"/>
                </a:solidFill>
                <a:effectLst/>
                <a:uLnTx/>
                <a:uFillTx/>
                <a:ea typeface="Calibri" charset="0"/>
                <a:cs typeface="Calibri" charset="0"/>
              </a:rPr>
              <a:t>shared IT services, including email, cloud, and cybersecurity services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charset="0"/>
                <a:cs typeface="Calibri" charset="0"/>
              </a:rPr>
              <a:t>(C)  The report …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Calibri" charset="0"/>
                <a:cs typeface="Calibri" charset="0"/>
              </a:rPr>
              <a:t>shall assess the effects of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A568A"/>
                </a:solidFill>
                <a:effectLst/>
                <a:uLnTx/>
                <a:uFillTx/>
                <a:ea typeface="Calibri" charset="0"/>
                <a:cs typeface="Calibri" charset="0"/>
              </a:rPr>
              <a:t>transitioning all agencies, or a subset of agencies, to shared IT services with respect to cybersecurity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568A"/>
                </a:solidFill>
                <a:effectLst/>
                <a:uLnTx/>
                <a:uFillTx/>
                <a:ea typeface="Calibri" charset="0"/>
                <a:cs typeface="Calibri" charset="0"/>
              </a:rPr>
              <a:t>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D35967-35F0-5047-B7CB-5E630D0231B2}"/>
              </a:ext>
            </a:extLst>
          </p:cNvPr>
          <p:cNvSpPr/>
          <p:nvPr/>
        </p:nvSpPr>
        <p:spPr>
          <a:xfrm>
            <a:off x="2723272" y="3672131"/>
            <a:ext cx="4354684" cy="3018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Business Roundtable </a:t>
            </a: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Recommendations:</a:t>
            </a: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Action 1:</a:t>
            </a:r>
            <a:r>
              <a:rPr lang="en-US" sz="1200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 </a:t>
            </a:r>
            <a:r>
              <a:rPr lang="en-US" sz="1200" b="0" i="0" dirty="0">
                <a:solidFill>
                  <a:srgbClr val="4A4A4A"/>
                </a:solidFill>
                <a:effectLst/>
              </a:rPr>
              <a:t>Reduce Dependency on Passwords to Provide More Intuitive and Secure Authentication</a:t>
            </a: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Action 2:</a:t>
            </a:r>
            <a:r>
              <a:rPr lang="en-US" sz="1200" b="0" i="0" dirty="0">
                <a:solidFill>
                  <a:srgbClr val="4A4A4A"/>
                </a:solidFill>
                <a:effectLst/>
              </a:rPr>
              <a:t> Eliminate Identity Proofing Solutions That Are Solely Knowledge Based</a:t>
            </a: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Action 3:</a:t>
            </a:r>
            <a:r>
              <a:rPr lang="en-US" sz="1200" b="1" i="0" dirty="0">
                <a:solidFill>
                  <a:srgbClr val="4A4A4A"/>
                </a:solidFill>
                <a:effectLst/>
              </a:rPr>
              <a:t> </a:t>
            </a:r>
            <a:r>
              <a:rPr lang="en-US" sz="1200" b="0" i="0" dirty="0">
                <a:solidFill>
                  <a:srgbClr val="4A4A4A"/>
                </a:solidFill>
                <a:effectLst/>
              </a:rPr>
              <a:t>Change the Use of Social Security Numbers</a:t>
            </a: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Action 4:</a:t>
            </a:r>
            <a:r>
              <a:rPr lang="en-US" sz="1200" b="1" i="0" dirty="0">
                <a:solidFill>
                  <a:srgbClr val="4A4A4A"/>
                </a:solidFill>
                <a:effectLst/>
              </a:rPr>
              <a:t> </a:t>
            </a:r>
            <a:r>
              <a:rPr lang="en-US" sz="1200" b="0" i="0" dirty="0">
                <a:solidFill>
                  <a:srgbClr val="4A4A4A"/>
                </a:solidFill>
                <a:effectLst/>
              </a:rPr>
              <a:t>Improve Government Support for Validating Identity Attributes and Verifying Identity Claims</a:t>
            </a: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Action 5:</a:t>
            </a:r>
            <a:r>
              <a:rPr lang="en-US" sz="1200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 </a:t>
            </a:r>
            <a:r>
              <a:rPr lang="en-US" sz="1200" b="0" i="0" dirty="0">
                <a:solidFill>
                  <a:srgbClr val="4A4A4A"/>
                </a:solidFill>
                <a:effectLst/>
              </a:rPr>
              <a:t>Reduce Barriers to the Adoption of New Technologies</a:t>
            </a: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Action 6:</a:t>
            </a:r>
            <a:r>
              <a:rPr lang="en-US" sz="1200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 </a:t>
            </a:r>
            <a:r>
              <a:rPr lang="en-US" sz="1200" b="0" i="0" dirty="0">
                <a:solidFill>
                  <a:srgbClr val="4A4A4A"/>
                </a:solidFill>
                <a:effectLst/>
              </a:rPr>
              <a:t>Establish a Public-Private Partnership to Focus on Implementation of Digital Identity Solutions at Scale</a:t>
            </a: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Action 7:</a:t>
            </a:r>
            <a:r>
              <a:rPr lang="en-US" sz="1200" b="0" i="0" dirty="0">
                <a:solidFill>
                  <a:srgbClr val="4A4A4A"/>
                </a:solidFill>
                <a:effectLst/>
              </a:rPr>
              <a:t> Enhance Privacy Through Digital Identity</a:t>
            </a: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Action 8:</a:t>
            </a:r>
            <a:r>
              <a:rPr lang="en-US" sz="1200" b="0" i="0" dirty="0">
                <a:solidFill>
                  <a:srgbClr val="4A4A4A"/>
                </a:solidFill>
                <a:effectLst/>
              </a:rPr>
              <a:t> Bolster Digital Identity Education and Awareness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B93CC-A789-1B4B-B847-111733197821}"/>
              </a:ext>
            </a:extLst>
          </p:cNvPr>
          <p:cNvSpPr/>
          <p:nvPr/>
        </p:nvSpPr>
        <p:spPr>
          <a:xfrm>
            <a:off x="2753252" y="932968"/>
            <a:ext cx="497245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i="0" dirty="0">
                <a:solidFill>
                  <a:srgbClr val="222222"/>
                </a:solidFill>
                <a:effectLst/>
              </a:rPr>
              <a:t>GAO is making recommendations to six agencies to </a:t>
            </a: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strengthen online identify verification processes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: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</a:rPr>
              <a:t>GAO recommends that </a:t>
            </a:r>
            <a:r>
              <a:rPr lang="en-US" sz="1200" b="1" i="0" dirty="0">
                <a:solidFill>
                  <a:srgbClr val="222222"/>
                </a:solidFill>
                <a:effectLst/>
              </a:rPr>
              <a:t>CMS, SSA, USPS, and VA develop plans 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to strengthen their remote identity proofing processes by discontinuing knowledge-based verification.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</a:rPr>
              <a:t>GAO recommends that </a:t>
            </a:r>
            <a:r>
              <a:rPr lang="en-US" sz="1200" b="1" i="0" dirty="0">
                <a:solidFill>
                  <a:srgbClr val="222222"/>
                </a:solidFill>
                <a:effectLst/>
              </a:rPr>
              <a:t>NIST supplement its technical guidance 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with implementation guidance to assist agencies in adopting more secure remote identity proofing processes.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222222"/>
                </a:solidFill>
                <a:effectLst/>
              </a:rPr>
              <a:t>HHS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 (on behalf of CMS), </a:t>
            </a:r>
            <a:r>
              <a:rPr lang="en-US" sz="1200" b="1" i="0" dirty="0">
                <a:solidFill>
                  <a:srgbClr val="222222"/>
                </a:solidFill>
                <a:effectLst/>
              </a:rPr>
              <a:t>disagreed with GAO's recommendation because </a:t>
            </a:r>
            <a:r>
              <a:rPr lang="en-US" sz="1200" b="1" i="0" dirty="0">
                <a:solidFill>
                  <a:srgbClr val="C00000"/>
                </a:solidFill>
                <a:effectLst/>
              </a:rPr>
              <a:t>it did not believe that the available alternatives to knowledge-based verification were feasible </a:t>
            </a:r>
            <a:r>
              <a:rPr lang="en-US" sz="1200" b="0" i="0" dirty="0">
                <a:solidFill>
                  <a:srgbClr val="222222"/>
                </a:solidFill>
                <a:effectLst/>
              </a:rPr>
              <a:t>for the individuals it serves.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C9C6A1-0132-7949-A105-B7BA4EA735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60" y="932969"/>
            <a:ext cx="1817186" cy="2401906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3A6BEA-CF48-8842-A222-70DFA449C9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60" y="3659002"/>
            <a:ext cx="1813000" cy="2957271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EF39E7-2CE3-8744-8762-C1D1745690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3398" y="2583385"/>
            <a:ext cx="3033928" cy="1849726"/>
          </a:xfrm>
          <a:prstGeom prst="rect">
            <a:avLst/>
          </a:prstGeom>
          <a:ln>
            <a:solidFill>
              <a:srgbClr val="0A568A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362FC5-B924-554D-8FF7-3F207B15E197}"/>
              </a:ext>
            </a:extLst>
          </p:cNvPr>
          <p:cNvSpPr/>
          <p:nvPr/>
        </p:nvSpPr>
        <p:spPr>
          <a:xfrm>
            <a:off x="-9314" y="-13035"/>
            <a:ext cx="7406579" cy="830997"/>
          </a:xfrm>
          <a:prstGeom prst="rect">
            <a:avLst/>
          </a:prstGeom>
          <a:solidFill>
            <a:srgbClr val="C00000"/>
          </a:solidFill>
        </p:spPr>
        <p:txBody>
          <a:bodyPr wrap="square" lIns="45720" rIns="4572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white"/>
                </a:solidFill>
                <a:latin typeface="Calibri" panose="020F0502020204030204"/>
                <a:ea typeface="Avenir Light" charset="0"/>
                <a:cs typeface="Avenir Light" charset="0"/>
              </a:rPr>
              <a:t>repeated failures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  <a:ea typeface="Avenir Light" charset="0"/>
                <a:cs typeface="Avenir Light" charset="0"/>
              </a:rPr>
              <a:t>have led to calls for 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ea typeface="Avenir Light" charset="0"/>
                <a:cs typeface="Avenir Light" charset="0"/>
              </a:rPr>
              <a:t>more trustworthy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ea typeface="Avenir Light" charset="0"/>
                <a:cs typeface="Avenir Light" charset="0"/>
              </a:rPr>
              <a:t>identity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  <a:ea typeface="Avenir Light" charset="0"/>
                <a:cs typeface="Avenir Light" charset="0"/>
              </a:rPr>
              <a:t>&amp; 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ea typeface="Avenir Light" charset="0"/>
                <a:cs typeface="Avenir Light" charset="0"/>
              </a:rPr>
              <a:t>cybersecurity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  <a:ea typeface="Avenir Light" charset="0"/>
                <a:cs typeface="Avenir Light" charset="0"/>
              </a:rPr>
              <a:t>and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ea typeface="Avenir Light" charset="0"/>
                <a:cs typeface="Avenir Light" charset="0"/>
              </a:rPr>
              <a:t> streamlined data sharing…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29DEE88F-A385-C447-825D-A079B6000F2C}"/>
              </a:ext>
            </a:extLst>
          </p:cNvPr>
          <p:cNvSpPr/>
          <p:nvPr/>
        </p:nvSpPr>
        <p:spPr>
          <a:xfrm>
            <a:off x="10639160" y="4190635"/>
            <a:ext cx="569453" cy="345054"/>
          </a:xfrm>
          <a:prstGeom prst="downArrow">
            <a:avLst>
              <a:gd name="adj1" fmla="val 6324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46C4A8E8-C4A3-D64A-AA9B-C68E83BAFC40}"/>
              </a:ext>
            </a:extLst>
          </p:cNvPr>
          <p:cNvSpPr/>
          <p:nvPr/>
        </p:nvSpPr>
        <p:spPr>
          <a:xfrm rot="16200000">
            <a:off x="2257363" y="3672147"/>
            <a:ext cx="569455" cy="345055"/>
          </a:xfrm>
          <a:prstGeom prst="downArrow">
            <a:avLst>
              <a:gd name="adj1" fmla="val 59932"/>
              <a:gd name="adj2" fmla="val 58196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8249FB6A-0C63-194F-8BB1-A80BAD6A8A1B}"/>
              </a:ext>
            </a:extLst>
          </p:cNvPr>
          <p:cNvSpPr/>
          <p:nvPr/>
        </p:nvSpPr>
        <p:spPr>
          <a:xfrm rot="16200000">
            <a:off x="2266790" y="947196"/>
            <a:ext cx="569455" cy="345055"/>
          </a:xfrm>
          <a:prstGeom prst="downArrow">
            <a:avLst>
              <a:gd name="adj1" fmla="val 59932"/>
              <a:gd name="adj2" fmla="val 58196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50BC51F-135E-6F44-8E4B-CCB9ABA500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7"/>
          <a:stretch/>
        </p:blipFill>
        <p:spPr>
          <a:xfrm>
            <a:off x="7874487" y="108484"/>
            <a:ext cx="3703710" cy="1720117"/>
          </a:xfrm>
          <a:prstGeom prst="rect">
            <a:avLst/>
          </a:prstGeom>
        </p:spPr>
      </p:pic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2813334F-64FB-A44E-9F0E-1A407DB9FD6A}"/>
              </a:ext>
            </a:extLst>
          </p:cNvPr>
          <p:cNvSpPr/>
          <p:nvPr/>
        </p:nvSpPr>
        <p:spPr>
          <a:xfrm>
            <a:off x="7860447" y="1831200"/>
            <a:ext cx="3949993" cy="724197"/>
          </a:xfrm>
          <a:prstGeom prst="wedgeRoundRectCallout">
            <a:avLst>
              <a:gd name="adj1" fmla="val 11414"/>
              <a:gd name="adj2" fmla="val -63432"/>
              <a:gd name="adj3" fmla="val 16667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</a:rPr>
              <a:t>Calls for “</a:t>
            </a:r>
            <a:r>
              <a:rPr lang="en-US" sz="1400" b="1" dirty="0">
                <a:solidFill>
                  <a:prstClr val="black"/>
                </a:solidFill>
              </a:rPr>
              <a:t>a single on-ramp for nationwide exchange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for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health information”</a:t>
            </a:r>
            <a:r>
              <a:rPr lang="en-US" sz="1400" dirty="0">
                <a:solidFill>
                  <a:prstClr val="black"/>
                </a:solidFill>
              </a:rPr>
              <a:t> and a solution to the  </a:t>
            </a:r>
            <a:r>
              <a:rPr lang="en-US" sz="1400" b="1" dirty="0">
                <a:solidFill>
                  <a:srgbClr val="0070C0"/>
                </a:solidFill>
              </a:rPr>
              <a:t>patient identity challenge</a:t>
            </a:r>
            <a:r>
              <a:rPr lang="en-US" sz="1400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04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158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Quantum Privacy Network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and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Proof of Trust BlockChain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lets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people &amp; organizations that don’t trust each other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/>
                <a:ea typeface="Avenir Light" charset="0"/>
                <a:cs typeface="Avenir Light" charset="0"/>
              </a:rPr>
              <a:t>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hare, analyze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&amp;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re-use sensitive resources on a global scale,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lang="en-US" sz="2400" dirty="0">
                <a:latin typeface="Calibri" panose="020F0502020204030204"/>
                <a:ea typeface="Avenir Light" charset="0"/>
                <a:cs typeface="Avenir Light" charset="0"/>
              </a:rPr>
              <a:t>with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bulletproof privacy, cybersecurity &amp; regulatory protection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D389B38-8E91-F540-ABFE-B48097AC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343" y="65296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A2E0A-4BA5-994A-9193-41C9B9FDF75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C30890-1683-FE48-A498-70B0BE37CB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FFA7E9-108E-C64B-96F8-C7A1B94D0B0B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2018, All Rights Reserved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3E3AFE1-8AD1-9B4E-8A00-713255557D16}"/>
              </a:ext>
            </a:extLst>
          </p:cNvPr>
          <p:cNvGrpSpPr/>
          <p:nvPr/>
        </p:nvGrpSpPr>
        <p:grpSpPr>
          <a:xfrm>
            <a:off x="192573" y="1602513"/>
            <a:ext cx="12036025" cy="991627"/>
            <a:chOff x="192573" y="1602513"/>
            <a:chExt cx="12036025" cy="9916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86A063-0856-2D48-8AC0-CE81C888FC9D}"/>
                </a:ext>
              </a:extLst>
            </p:cNvPr>
            <p:cNvSpPr txBox="1"/>
            <p:nvPr/>
          </p:nvSpPr>
          <p:spPr>
            <a:xfrm>
              <a:off x="192573" y="1625587"/>
              <a:ext cx="11459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Quantum 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Privacy 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Network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09AB2C-80D2-364B-894A-007245D2CFB5}"/>
                </a:ext>
              </a:extLst>
            </p:cNvPr>
            <p:cNvSpPr/>
            <p:nvPr/>
          </p:nvSpPr>
          <p:spPr>
            <a:xfrm>
              <a:off x="2585795" y="1602513"/>
              <a:ext cx="9642803" cy="974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7160" indent="-137160"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cs typeface="Calibri"/>
                </a:rPr>
                <a:t>Internet software that allows anything to be safely published as protected, re-usable resources</a:t>
              </a:r>
            </a:p>
            <a:p>
              <a:pPr marL="137160" indent="-137160"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cs typeface="Calibri"/>
                </a:rPr>
                <a:t>supports any computation without any revealing information to any person or organization </a:t>
              </a:r>
            </a:p>
            <a:p>
              <a:pPr marL="137160" indent="-137160">
                <a:spcAft>
                  <a:spcPts val="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cs typeface="Calibri"/>
                </a:rPr>
                <a:t>enables precision privacy and cybersecurity that is orders of magnitude harder to breach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A9749000-12A5-5C4F-B690-29E865244107}"/>
                </a:ext>
              </a:extLst>
            </p:cNvPr>
            <p:cNvGrpSpPr/>
            <p:nvPr/>
          </p:nvGrpSpPr>
          <p:grpSpPr>
            <a:xfrm>
              <a:off x="1520763" y="1606047"/>
              <a:ext cx="988093" cy="988093"/>
              <a:chOff x="1652843" y="1626367"/>
              <a:chExt cx="988093" cy="988093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9515E87-FB69-C04D-B34A-FF56B1E70B75}"/>
                  </a:ext>
                </a:extLst>
              </p:cNvPr>
              <p:cNvSpPr/>
              <p:nvPr/>
            </p:nvSpPr>
            <p:spPr>
              <a:xfrm>
                <a:off x="1652843" y="1626367"/>
                <a:ext cx="988093" cy="988093"/>
              </a:xfrm>
              <a:prstGeom prst="ellipse">
                <a:avLst/>
              </a:prstGeom>
              <a:noFill/>
              <a:ln w="28575">
                <a:solidFill>
                  <a:srgbClr val="4F81B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0EE0C33B-0F0C-784A-A4A3-C3261B24507C}"/>
                  </a:ext>
                </a:extLst>
              </p:cNvPr>
              <p:cNvSpPr/>
              <p:nvPr/>
            </p:nvSpPr>
            <p:spPr>
              <a:xfrm>
                <a:off x="1784831" y="2120413"/>
                <a:ext cx="724116" cy="33240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Trust Model 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Service</a:t>
                </a: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9DEF4556-966B-4947-8505-533593709F01}"/>
                  </a:ext>
                </a:extLst>
              </p:cNvPr>
              <p:cNvSpPr/>
              <p:nvPr/>
            </p:nvSpPr>
            <p:spPr>
              <a:xfrm>
                <a:off x="1860913" y="1730480"/>
                <a:ext cx="571953" cy="33240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Privacy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Agent</a:t>
                </a:r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93DF0AD-3E67-3644-B499-1FB346B8D3A3}"/>
              </a:ext>
            </a:extLst>
          </p:cNvPr>
          <p:cNvSpPr/>
          <p:nvPr/>
        </p:nvSpPr>
        <p:spPr>
          <a:xfrm>
            <a:off x="3391888" y="6897205"/>
            <a:ext cx="818265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spcAft>
                <a:spcPts val="600"/>
              </a:spcAft>
              <a:buFont typeface="Arial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prstClr val="black"/>
                </a:solidFill>
                <a:ea typeface="Avenir Light" charset="0"/>
                <a:cs typeface="Avenir Light" charset="0"/>
              </a:rPr>
              <a:t>enforce rights of individuals and organizations to access and authorize user of data</a:t>
            </a:r>
          </a:p>
          <a:p>
            <a:pPr marL="182880" lvl="0" indent="-182880">
              <a:spcAft>
                <a:spcPts val="600"/>
              </a:spcAft>
              <a:buFont typeface="Arial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prstClr val="black"/>
                </a:solidFill>
                <a:ea typeface="Avenir Light" charset="0"/>
                <a:cs typeface="Avenir Light" charset="0"/>
              </a:rPr>
              <a:t> on a nationwide scale via existing infrastructure and agreements.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B441A78-31C0-0249-9221-3AA8483D28FB}"/>
              </a:ext>
            </a:extLst>
          </p:cNvPr>
          <p:cNvGrpSpPr/>
          <p:nvPr/>
        </p:nvGrpSpPr>
        <p:grpSpPr>
          <a:xfrm>
            <a:off x="22206" y="2864915"/>
            <a:ext cx="12206320" cy="974626"/>
            <a:chOff x="22206" y="2864915"/>
            <a:chExt cx="12206320" cy="97462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E0F055-1466-2743-B893-C347F03AFA0D}"/>
                </a:ext>
              </a:extLst>
            </p:cNvPr>
            <p:cNvSpPr txBox="1"/>
            <p:nvPr/>
          </p:nvSpPr>
          <p:spPr>
            <a:xfrm>
              <a:off x="22206" y="2990783"/>
              <a:ext cx="1486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Proof of Trust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BlockChain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4FAEF8-810A-0242-9872-1D029166CE4B}"/>
                </a:ext>
              </a:extLst>
            </p:cNvPr>
            <p:cNvSpPr/>
            <p:nvPr/>
          </p:nvSpPr>
          <p:spPr>
            <a:xfrm>
              <a:off x="2587953" y="2864915"/>
              <a:ext cx="9640573" cy="974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indent="-182880">
                <a:spcAft>
                  <a:spcPts val="200"/>
                </a:spcAft>
                <a:buFont typeface="Arial" charset="0"/>
                <a:buChar char="•"/>
                <a:tabLst>
                  <a:tab pos="457200" algn="l"/>
                </a:tabLst>
                <a:defRPr/>
              </a:pPr>
              <a:r>
                <a:rPr lang="en-US" kern="0" dirty="0">
                  <a:cs typeface="Calibri"/>
                </a:rPr>
                <a:t>binds trust criteria &amp; provenance to resources, which are automatically inherited by any derivatives </a:t>
              </a:r>
            </a:p>
            <a:p>
              <a:pPr marL="182880" indent="-182880">
                <a:spcAft>
                  <a:spcPts val="200"/>
                </a:spcAft>
                <a:buFont typeface="Arial" charset="0"/>
                <a:buChar char="•"/>
                <a:tabLst>
                  <a:tab pos="457200" algn="l"/>
                </a:tabLst>
                <a:defRPr/>
              </a:pPr>
              <a:r>
                <a:rPr lang="en-US" kern="0" dirty="0">
                  <a:cs typeface="Calibri"/>
                </a:rPr>
                <a:t>simultaneously enforces diverse and changing legal, regulatory and commercial terms through time</a:t>
              </a:r>
            </a:p>
            <a:p>
              <a:pPr marL="182880" indent="-182880">
                <a:spcAft>
                  <a:spcPts val="200"/>
                </a:spcAft>
                <a:buFont typeface="Arial" charset="0"/>
                <a:buChar char="•"/>
                <a:tabLst>
                  <a:tab pos="457200" algn="l"/>
                </a:tabLst>
                <a:defRPr/>
              </a:pPr>
              <a:r>
                <a:rPr lang="en-US" kern="0" dirty="0">
                  <a:cs typeface="Calibri"/>
                </a:rPr>
                <a:t>supports global pooling, re-use &amp; re-computation of diverse resources with disparate policies 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0E319D9-AEA0-3740-976A-6296B59D4543}"/>
                </a:ext>
              </a:extLst>
            </p:cNvPr>
            <p:cNvGrpSpPr/>
            <p:nvPr/>
          </p:nvGrpSpPr>
          <p:grpSpPr>
            <a:xfrm>
              <a:off x="1437111" y="2941136"/>
              <a:ext cx="1101019" cy="700500"/>
              <a:chOff x="3923467" y="1774596"/>
              <a:chExt cx="4732689" cy="2730975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8970D5-61F0-3245-9243-94E375D1FB3D}"/>
                  </a:ext>
                </a:extLst>
              </p:cNvPr>
              <p:cNvSpPr txBox="1"/>
              <p:nvPr/>
            </p:nvSpPr>
            <p:spPr>
              <a:xfrm>
                <a:off x="4796193" y="3063549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Privacy Network Exchange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274FD2B-917D-454F-8DFF-31B7E88B0BE0}"/>
                  </a:ext>
                </a:extLst>
              </p:cNvPr>
              <p:cNvSpPr/>
              <p:nvPr/>
            </p:nvSpPr>
            <p:spPr>
              <a:xfrm>
                <a:off x="3923467" y="1964605"/>
                <a:ext cx="4732689" cy="2540966"/>
              </a:xfrm>
              <a:prstGeom prst="ellipse">
                <a:avLst/>
              </a:prstGeom>
              <a:solidFill>
                <a:schemeClr val="bg1"/>
              </a:solidFill>
              <a:ln w="3175"/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207B2C0-4D85-B044-B5C0-9C9D325CB9F0}"/>
                  </a:ext>
                </a:extLst>
              </p:cNvPr>
              <p:cNvGrpSpPr/>
              <p:nvPr/>
            </p:nvGrpSpPr>
            <p:grpSpPr>
              <a:xfrm>
                <a:off x="5288647" y="3419955"/>
                <a:ext cx="1964724" cy="566776"/>
                <a:chOff x="2393889" y="3426955"/>
                <a:chExt cx="1937426" cy="553548"/>
              </a:xfrm>
              <a:solidFill>
                <a:schemeClr val="accent5">
                  <a:lumMod val="40000"/>
                  <a:lumOff val="60000"/>
                  <a:alpha val="56863"/>
                </a:schemeClr>
              </a:solidFill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Circular Arrow 59">
                  <a:extLst>
                    <a:ext uri="{FF2B5EF4-FFF2-40B4-BE49-F238E27FC236}">
                      <a16:creationId xmlns:a16="http://schemas.microsoft.com/office/drawing/2014/main" id="{47E8D962-056A-B341-AB3D-B6267B821C06}"/>
                    </a:ext>
                  </a:extLst>
                </p:cNvPr>
                <p:cNvSpPr/>
                <p:nvPr/>
              </p:nvSpPr>
              <p:spPr>
                <a:xfrm rot="16200000">
                  <a:off x="2472988" y="3347856"/>
                  <a:ext cx="553133" cy="711332"/>
                </a:xfrm>
                <a:prstGeom prst="circularArrow">
                  <a:avLst>
                    <a:gd name="adj1" fmla="val 17950"/>
                    <a:gd name="adj2" fmla="val 2006225"/>
                    <a:gd name="adj3" fmla="val 19381843"/>
                    <a:gd name="adj4" fmla="val 14342360"/>
                    <a:gd name="adj5" fmla="val 17563"/>
                  </a:avLst>
                </a:prstGeom>
                <a:grpFill/>
                <a:ln w="3175"/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Circular Arrow 60">
                  <a:extLst>
                    <a:ext uri="{FF2B5EF4-FFF2-40B4-BE49-F238E27FC236}">
                      <a16:creationId xmlns:a16="http://schemas.microsoft.com/office/drawing/2014/main" id="{762B4480-4745-5C41-A174-5BCB1CEFD5AC}"/>
                    </a:ext>
                  </a:extLst>
                </p:cNvPr>
                <p:cNvSpPr/>
                <p:nvPr/>
              </p:nvSpPr>
              <p:spPr>
                <a:xfrm rot="5072308" flipH="1">
                  <a:off x="3699082" y="3348271"/>
                  <a:ext cx="553133" cy="711332"/>
                </a:xfrm>
                <a:prstGeom prst="circularArrow">
                  <a:avLst>
                    <a:gd name="adj1" fmla="val 17950"/>
                    <a:gd name="adj2" fmla="val 2006225"/>
                    <a:gd name="adj3" fmla="val 19381843"/>
                    <a:gd name="adj4" fmla="val 14023390"/>
                    <a:gd name="adj5" fmla="val 17563"/>
                  </a:avLst>
                </a:prstGeom>
                <a:grpFill/>
                <a:ln w="3175"/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Up Arrow 41">
                <a:extLst>
                  <a:ext uri="{FF2B5EF4-FFF2-40B4-BE49-F238E27FC236}">
                    <a16:creationId xmlns:a16="http://schemas.microsoft.com/office/drawing/2014/main" id="{E8D137E7-EEB3-4849-B2F2-60D281A168A9}"/>
                  </a:ext>
                </a:extLst>
              </p:cNvPr>
              <p:cNvSpPr/>
              <p:nvPr/>
            </p:nvSpPr>
            <p:spPr>
              <a:xfrm>
                <a:off x="6180550" y="3563309"/>
                <a:ext cx="218525" cy="271862"/>
              </a:xfrm>
              <a:prstGeom prst="upArrow">
                <a:avLst/>
              </a:prstGeom>
              <a:solidFill>
                <a:schemeClr val="accent5">
                  <a:lumMod val="40000"/>
                  <a:lumOff val="60000"/>
                  <a:alpha val="56863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C984CF6-CC38-C047-BD7C-3E36615CCE05}"/>
                  </a:ext>
                </a:extLst>
              </p:cNvPr>
              <p:cNvGrpSpPr/>
              <p:nvPr/>
            </p:nvGrpSpPr>
            <p:grpSpPr>
              <a:xfrm>
                <a:off x="5389732" y="2593934"/>
                <a:ext cx="1804967" cy="616347"/>
                <a:chOff x="5388784" y="2535174"/>
                <a:chExt cx="1804967" cy="616347"/>
              </a:xfrm>
            </p:grpSpPr>
            <p:sp>
              <p:nvSpPr>
                <p:cNvPr id="58" name="Circular Arrow 57">
                  <a:extLst>
                    <a:ext uri="{FF2B5EF4-FFF2-40B4-BE49-F238E27FC236}">
                      <a16:creationId xmlns:a16="http://schemas.microsoft.com/office/drawing/2014/main" id="{FEDC8C71-E029-E84A-8993-B1E947266112}"/>
                    </a:ext>
                  </a:extLst>
                </p:cNvPr>
                <p:cNvSpPr/>
                <p:nvPr/>
              </p:nvSpPr>
              <p:spPr>
                <a:xfrm rot="15135481">
                  <a:off x="5466285" y="2507669"/>
                  <a:ext cx="566351" cy="721354"/>
                </a:xfrm>
                <a:prstGeom prst="circularArrow">
                  <a:avLst>
                    <a:gd name="adj1" fmla="val 17950"/>
                    <a:gd name="adj2" fmla="val 2006225"/>
                    <a:gd name="adj3" fmla="val 19381843"/>
                    <a:gd name="adj4" fmla="val 11868989"/>
                    <a:gd name="adj5" fmla="val 17563"/>
                  </a:avLst>
                </a:prstGeom>
                <a:solidFill>
                  <a:schemeClr val="accent5">
                    <a:lumMod val="40000"/>
                    <a:lumOff val="60000"/>
                    <a:alpha val="56863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Circular Arrow 58">
                  <a:extLst>
                    <a:ext uri="{FF2B5EF4-FFF2-40B4-BE49-F238E27FC236}">
                      <a16:creationId xmlns:a16="http://schemas.microsoft.com/office/drawing/2014/main" id="{D1EFB95C-5376-D245-87CE-0821C435AAC0}"/>
                    </a:ext>
                  </a:extLst>
                </p:cNvPr>
                <p:cNvSpPr/>
                <p:nvPr/>
              </p:nvSpPr>
              <p:spPr>
                <a:xfrm rot="5685369" flipH="1">
                  <a:off x="6549898" y="2457673"/>
                  <a:ext cx="566351" cy="721354"/>
                </a:xfrm>
                <a:prstGeom prst="circularArrow">
                  <a:avLst>
                    <a:gd name="adj1" fmla="val 17950"/>
                    <a:gd name="adj2" fmla="val 2006225"/>
                    <a:gd name="adj3" fmla="val 19381843"/>
                    <a:gd name="adj4" fmla="val 11277146"/>
                    <a:gd name="adj5" fmla="val 17563"/>
                  </a:avLst>
                </a:prstGeom>
                <a:solidFill>
                  <a:schemeClr val="accent5">
                    <a:lumMod val="40000"/>
                    <a:lumOff val="60000"/>
                    <a:alpha val="56863"/>
                  </a:schemeClr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Cloud 43">
                <a:extLst>
                  <a:ext uri="{FF2B5EF4-FFF2-40B4-BE49-F238E27FC236}">
                    <a16:creationId xmlns:a16="http://schemas.microsoft.com/office/drawing/2014/main" id="{1C58B31B-EC34-8C42-8FC3-0596F1E7FC25}"/>
                  </a:ext>
                </a:extLst>
              </p:cNvPr>
              <p:cNvSpPr/>
              <p:nvPr/>
            </p:nvSpPr>
            <p:spPr>
              <a:xfrm>
                <a:off x="5263101" y="1774596"/>
                <a:ext cx="1893558" cy="1011314"/>
              </a:xfrm>
              <a:prstGeom prst="cloud">
                <a:avLst/>
              </a:prstGeom>
              <a:solidFill>
                <a:schemeClr val="bg1"/>
              </a:solidFill>
              <a:ln w="3175"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1584B88-464D-394D-98EA-AF0D9922085D}"/>
                  </a:ext>
                </a:extLst>
              </p:cNvPr>
              <p:cNvGrpSpPr/>
              <p:nvPr/>
            </p:nvGrpSpPr>
            <p:grpSpPr>
              <a:xfrm>
                <a:off x="5617132" y="3752961"/>
                <a:ext cx="1333245" cy="654874"/>
                <a:chOff x="524717" y="942343"/>
                <a:chExt cx="1333245" cy="654874"/>
              </a:xfrm>
            </p:grpSpPr>
            <p:sp>
              <p:nvSpPr>
                <p:cNvPr id="56" name="Folded Corner 55">
                  <a:extLst>
                    <a:ext uri="{FF2B5EF4-FFF2-40B4-BE49-F238E27FC236}">
                      <a16:creationId xmlns:a16="http://schemas.microsoft.com/office/drawing/2014/main" id="{5D3D5E87-D2B4-A741-9B39-510CC2C9796E}"/>
                    </a:ext>
                  </a:extLst>
                </p:cNvPr>
                <p:cNvSpPr/>
                <p:nvPr/>
              </p:nvSpPr>
              <p:spPr>
                <a:xfrm>
                  <a:off x="524717" y="942343"/>
                  <a:ext cx="1333245" cy="654874"/>
                </a:xfrm>
                <a:prstGeom prst="foldedCorner">
                  <a:avLst/>
                </a:prstGeom>
                <a:solidFill>
                  <a:schemeClr val="bg1"/>
                </a:solidFill>
                <a:ln w="3175"/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</a:t>
                  </a:r>
                  <a:r>
                    <a:rPr kumimoji="0" lang="en-US" sz="5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Resource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500" dirty="0">
                      <a:solidFill>
                        <a:prstClr val="black"/>
                      </a:solidFill>
                      <a:latin typeface="Calibri" panose="020F0502020204030204"/>
                    </a:rPr>
                    <a:t>Description</a:t>
                  </a:r>
                  <a:endParaRPr kumimoji="0" lang="en-US" sz="5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8-Point Star 56">
                  <a:extLst>
                    <a:ext uri="{FF2B5EF4-FFF2-40B4-BE49-F238E27FC236}">
                      <a16:creationId xmlns:a16="http://schemas.microsoft.com/office/drawing/2014/main" id="{B09BD788-F419-0742-87F5-3D6913CBAECC}"/>
                    </a:ext>
                  </a:extLst>
                </p:cNvPr>
                <p:cNvSpPr/>
                <p:nvPr/>
              </p:nvSpPr>
              <p:spPr>
                <a:xfrm>
                  <a:off x="545321" y="993791"/>
                  <a:ext cx="156943" cy="156943"/>
                </a:xfrm>
                <a:prstGeom prst="star8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E41D4B7-38FD-CC45-BDFD-EAC519B0F279}"/>
                  </a:ext>
                </a:extLst>
              </p:cNvPr>
              <p:cNvGrpSpPr/>
              <p:nvPr/>
            </p:nvGrpSpPr>
            <p:grpSpPr>
              <a:xfrm>
                <a:off x="4337030" y="3752962"/>
                <a:ext cx="1210302" cy="654874"/>
                <a:chOff x="4344970" y="4091122"/>
                <a:chExt cx="1210302" cy="654874"/>
              </a:xfrm>
            </p:grpSpPr>
            <p:sp>
              <p:nvSpPr>
                <p:cNvPr id="54" name="Folded Corner 53">
                  <a:extLst>
                    <a:ext uri="{FF2B5EF4-FFF2-40B4-BE49-F238E27FC236}">
                      <a16:creationId xmlns:a16="http://schemas.microsoft.com/office/drawing/2014/main" id="{15028A63-6918-9142-83FE-B19F4F4C8E54}"/>
                    </a:ext>
                  </a:extLst>
                </p:cNvPr>
                <p:cNvSpPr/>
                <p:nvPr/>
              </p:nvSpPr>
              <p:spPr>
                <a:xfrm>
                  <a:off x="4344970" y="4091122"/>
                  <a:ext cx="1210302" cy="654874"/>
                </a:xfrm>
                <a:prstGeom prst="foldedCorner">
                  <a:avLst/>
                </a:prstGeom>
                <a:solidFill>
                  <a:schemeClr val="bg1"/>
                </a:solidFill>
                <a:ln w="3175"/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Trust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Criteria</a:t>
                  </a:r>
                </a:p>
              </p:txBody>
            </p:sp>
            <p:sp>
              <p:nvSpPr>
                <p:cNvPr id="55" name="8-Point Star 54">
                  <a:extLst>
                    <a:ext uri="{FF2B5EF4-FFF2-40B4-BE49-F238E27FC236}">
                      <a16:creationId xmlns:a16="http://schemas.microsoft.com/office/drawing/2014/main" id="{08D3A2EA-6703-DC4E-A3EA-08B5F2965A48}"/>
                    </a:ext>
                  </a:extLst>
                </p:cNvPr>
                <p:cNvSpPr/>
                <p:nvPr/>
              </p:nvSpPr>
              <p:spPr>
                <a:xfrm>
                  <a:off x="4422576" y="4133612"/>
                  <a:ext cx="156943" cy="156943"/>
                </a:xfrm>
                <a:prstGeom prst="star8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AD64C04-4384-074A-84B7-A0A0B5ACE7CB}"/>
                  </a:ext>
                </a:extLst>
              </p:cNvPr>
              <p:cNvGrpSpPr/>
              <p:nvPr/>
            </p:nvGrpSpPr>
            <p:grpSpPr>
              <a:xfrm>
                <a:off x="7040782" y="3752961"/>
                <a:ext cx="1205752" cy="654874"/>
                <a:chOff x="1948367" y="942343"/>
                <a:chExt cx="1205752" cy="654874"/>
              </a:xfrm>
            </p:grpSpPr>
            <p:sp>
              <p:nvSpPr>
                <p:cNvPr id="52" name="Folded Corner 51">
                  <a:extLst>
                    <a:ext uri="{FF2B5EF4-FFF2-40B4-BE49-F238E27FC236}">
                      <a16:creationId xmlns:a16="http://schemas.microsoft.com/office/drawing/2014/main" id="{6A0D873C-B684-7047-BE18-02C795C8B0F4}"/>
                    </a:ext>
                  </a:extLst>
                </p:cNvPr>
                <p:cNvSpPr/>
                <p:nvPr/>
              </p:nvSpPr>
              <p:spPr>
                <a:xfrm>
                  <a:off x="1948367" y="942343"/>
                  <a:ext cx="1205752" cy="654874"/>
                </a:xfrm>
                <a:prstGeom prst="foldedCorner">
                  <a:avLst/>
                </a:prstGeom>
                <a:solidFill>
                  <a:schemeClr val="bg1"/>
                </a:solidFill>
                <a:ln w="3175"/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Trust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</a:t>
                  </a:r>
                  <a:r>
                    <a:rPr kumimoji="0" lang="en-US" sz="5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Credentials  </a:t>
                  </a:r>
                </a:p>
              </p:txBody>
            </p:sp>
            <p:sp>
              <p:nvSpPr>
                <p:cNvPr id="53" name="8-Point Star 52">
                  <a:extLst>
                    <a:ext uri="{FF2B5EF4-FFF2-40B4-BE49-F238E27FC236}">
                      <a16:creationId xmlns:a16="http://schemas.microsoft.com/office/drawing/2014/main" id="{74B6C50A-3CCB-0942-AE2F-0022B8644D74}"/>
                    </a:ext>
                  </a:extLst>
                </p:cNvPr>
                <p:cNvSpPr/>
                <p:nvPr/>
              </p:nvSpPr>
              <p:spPr>
                <a:xfrm>
                  <a:off x="2025025" y="993791"/>
                  <a:ext cx="156943" cy="156943"/>
                </a:xfrm>
                <a:prstGeom prst="star8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2BB12FB-893E-CC45-A8D9-FED73F8BDCE5}"/>
                  </a:ext>
                </a:extLst>
              </p:cNvPr>
              <p:cNvGrpSpPr/>
              <p:nvPr/>
            </p:nvGrpSpPr>
            <p:grpSpPr>
              <a:xfrm>
                <a:off x="5686442" y="2870773"/>
                <a:ext cx="1205752" cy="672586"/>
                <a:chOff x="1948367" y="924631"/>
                <a:chExt cx="1205752" cy="672586"/>
              </a:xfrm>
            </p:grpSpPr>
            <p:sp>
              <p:nvSpPr>
                <p:cNvPr id="50" name="Folded Corner 49">
                  <a:extLst>
                    <a:ext uri="{FF2B5EF4-FFF2-40B4-BE49-F238E27FC236}">
                      <a16:creationId xmlns:a16="http://schemas.microsoft.com/office/drawing/2014/main" id="{148846B8-CB65-2E40-A770-42291B8B2520}"/>
                    </a:ext>
                  </a:extLst>
                </p:cNvPr>
                <p:cNvSpPr/>
                <p:nvPr/>
              </p:nvSpPr>
              <p:spPr>
                <a:xfrm>
                  <a:off x="1948367" y="924631"/>
                  <a:ext cx="1205752" cy="672586"/>
                </a:xfrm>
                <a:prstGeom prst="foldedCorner">
                  <a:avLst/>
                </a:prstGeom>
                <a:solidFill>
                  <a:schemeClr val="bg1"/>
                </a:solidFill>
                <a:ln w="3175"/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lang="en-US" sz="5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Trust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Block</a:t>
                  </a:r>
                  <a:endParaRPr kumimoji="0" lang="en-US" sz="1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8-Point Star 50">
                  <a:extLst>
                    <a:ext uri="{FF2B5EF4-FFF2-40B4-BE49-F238E27FC236}">
                      <a16:creationId xmlns:a16="http://schemas.microsoft.com/office/drawing/2014/main" id="{957E9805-6C7F-254B-B54C-3A2242B6EC81}"/>
                    </a:ext>
                  </a:extLst>
                </p:cNvPr>
                <p:cNvSpPr/>
                <p:nvPr/>
              </p:nvSpPr>
              <p:spPr>
                <a:xfrm>
                  <a:off x="2025025" y="1031891"/>
                  <a:ext cx="156943" cy="156943"/>
                </a:xfrm>
                <a:prstGeom prst="star8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9EE8AD6-8B22-6748-AC5E-462C52C7D100}"/>
                  </a:ext>
                </a:extLst>
              </p:cNvPr>
              <p:cNvSpPr txBox="1"/>
              <p:nvPr/>
            </p:nvSpPr>
            <p:spPr>
              <a:xfrm>
                <a:off x="5006894" y="1809106"/>
                <a:ext cx="2440594" cy="959919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Proof of Trust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BlockChain</a:t>
                </a:r>
                <a:endParaRPr kumimoji="0" lang="en-US" sz="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21D3099-2B5C-DE49-B236-EB54E15425EA}"/>
              </a:ext>
            </a:extLst>
          </p:cNvPr>
          <p:cNvGrpSpPr/>
          <p:nvPr/>
        </p:nvGrpSpPr>
        <p:grpSpPr>
          <a:xfrm>
            <a:off x="17717" y="3953864"/>
            <a:ext cx="12344045" cy="1060786"/>
            <a:chOff x="17717" y="3953864"/>
            <a:chExt cx="12344045" cy="106078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3745B4-F884-0E41-B8ED-28D6ACE7FF7C}"/>
                </a:ext>
              </a:extLst>
            </p:cNvPr>
            <p:cNvSpPr txBox="1"/>
            <p:nvPr/>
          </p:nvSpPr>
          <p:spPr>
            <a:xfrm>
              <a:off x="17717" y="4185367"/>
              <a:ext cx="14956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Authorization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Network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111B68-6804-6644-95BE-1D811A6D4755}"/>
                </a:ext>
              </a:extLst>
            </p:cNvPr>
            <p:cNvSpPr/>
            <p:nvPr/>
          </p:nvSpPr>
          <p:spPr>
            <a:xfrm>
              <a:off x="2590544" y="4040024"/>
              <a:ext cx="9771218" cy="974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lvl="0" indent="-182880">
                <a:spcAft>
                  <a:spcPts val="200"/>
                </a:spcAft>
                <a:buFont typeface="Arial" charset="0"/>
                <a:buChar char="•"/>
                <a:tabLst>
                  <a:tab pos="4572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ea typeface="Avenir Light" charset="0"/>
                  <a:cs typeface="Avenir Light" charset="0"/>
                </a:rPr>
                <a:t>global trusted identities, attributes &amp; relationships for people, devices, data, organizations, etc.</a:t>
              </a:r>
            </a:p>
            <a:p>
              <a:pPr marL="182880" lvl="0" indent="-182880">
                <a:spcAft>
                  <a:spcPts val="200"/>
                </a:spcAft>
                <a:buFont typeface="Arial" charset="0"/>
                <a:buChar char="•"/>
                <a:tabLst>
                  <a:tab pos="4572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ea typeface="Avenir Light" charset="0"/>
                  <a:cs typeface="Avenir Light" charset="0"/>
                </a:rPr>
                <a:t>accredited compliance with diverse privacy, security &amp; regulatory requirements (HIPAA, GDPR, etc.)</a:t>
              </a:r>
            </a:p>
            <a:p>
              <a:pPr marL="182880" indent="-182880">
                <a:spcAft>
                  <a:spcPts val="200"/>
                </a:spcAft>
                <a:buFont typeface="Arial" charset="0"/>
                <a:buChar char="•"/>
                <a:tabLst>
                  <a:tab pos="457200" algn="l"/>
                </a:tabLst>
                <a:defRPr/>
              </a:pPr>
              <a:r>
                <a:rPr lang="en-US" dirty="0">
                  <a:solidFill>
                    <a:prstClr val="black"/>
                  </a:solidFill>
                  <a:ea typeface="Avenir Light" charset="0"/>
                  <a:cs typeface="Avenir Light" charset="0"/>
                </a:rPr>
                <a:t>enforces rights of individuals and organizations to access and authorize use of their data</a:t>
              </a:r>
              <a:r>
                <a:rPr lang="en-US" dirty="0">
                  <a:solidFill>
                    <a:srgbClr val="000000"/>
                  </a:solidFill>
                  <a:ea typeface="Avenir Light" charset="0"/>
                  <a:cs typeface="Avenir Light" charset="0"/>
                </a:rPr>
                <a:t> 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E97BDC5-1098-F542-808A-56198614FDFB}"/>
                </a:ext>
              </a:extLst>
            </p:cNvPr>
            <p:cNvGrpSpPr/>
            <p:nvPr/>
          </p:nvGrpSpPr>
          <p:grpSpPr>
            <a:xfrm>
              <a:off x="1100822" y="3953864"/>
              <a:ext cx="1773332" cy="889265"/>
              <a:chOff x="1232902" y="3953864"/>
              <a:chExt cx="1773332" cy="889265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18B8814-650F-1C4A-A548-E8C1BBCE8908}"/>
                  </a:ext>
                </a:extLst>
              </p:cNvPr>
              <p:cNvGrpSpPr/>
              <p:nvPr/>
            </p:nvGrpSpPr>
            <p:grpSpPr>
              <a:xfrm>
                <a:off x="1232902" y="3953864"/>
                <a:ext cx="1773332" cy="889265"/>
                <a:chOff x="1592719" y="2778131"/>
                <a:chExt cx="2271380" cy="1139019"/>
              </a:xfrm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D1F406BA-6551-DA4C-821F-E87CD27829C0}"/>
                    </a:ext>
                  </a:extLst>
                </p:cNvPr>
                <p:cNvGrpSpPr/>
                <p:nvPr/>
              </p:nvGrpSpPr>
              <p:grpSpPr>
                <a:xfrm>
                  <a:off x="2018726" y="3377302"/>
                  <a:ext cx="1421003" cy="539848"/>
                  <a:chOff x="3692984" y="10767678"/>
                  <a:chExt cx="4323725" cy="1387437"/>
                </a:xfrm>
              </p:grpSpPr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D8DCFCCA-9458-8047-9F2F-507CEAE804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2984" y="10767678"/>
                    <a:ext cx="4323725" cy="1387437"/>
                  </a:xfrm>
                  <a:prstGeom prst="ellipse">
                    <a:avLst/>
                  </a:prstGeom>
                  <a:solidFill>
                    <a:srgbClr val="8FAADC">
                      <a:alpha val="80000"/>
                    </a:srgbClr>
                  </a:solidFill>
                  <a:ln>
                    <a:noFill/>
                  </a:ln>
                  <a:effectLst>
                    <a:outerShdw blurRad="63500" dist="38100" dir="2700000" algn="tl" rotWithShape="0">
                      <a:sysClr val="windowText" lastClr="000000">
                        <a:alpha val="75000"/>
                      </a:sysClr>
                    </a:outerShdw>
                  </a:effectLst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D06E92E2-1CC5-9F4B-A268-820CCA8065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1615" y="10906381"/>
                    <a:ext cx="3727644" cy="99102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charset="0"/>
                      </a:rPr>
                      <a:t>Authorization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charset="0"/>
                      </a:rPr>
                      <a:t>Domain</a:t>
                    </a:r>
                  </a:p>
                </p:txBody>
              </p:sp>
            </p:grp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0AA34B4E-53F5-5749-B937-B11918257D7E}"/>
                    </a:ext>
                  </a:extLst>
                </p:cNvPr>
                <p:cNvSpPr txBox="1"/>
                <p:nvPr/>
              </p:nvSpPr>
              <p:spPr>
                <a:xfrm>
                  <a:off x="1592719" y="2778131"/>
                  <a:ext cx="2271380" cy="1099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Down">
                    <a:avLst>
                      <a:gd name="adj" fmla="val 674217"/>
                    </a:avLst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Authorization Network</a:t>
                  </a: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A3027F22-C045-154C-9DB6-B8207E64BAC9}"/>
                  </a:ext>
                </a:extLst>
              </p:cNvPr>
              <p:cNvGrpSpPr/>
              <p:nvPr/>
            </p:nvGrpSpPr>
            <p:grpSpPr>
              <a:xfrm>
                <a:off x="1878863" y="4135197"/>
                <a:ext cx="539849" cy="539849"/>
                <a:chOff x="5434709" y="3615530"/>
                <a:chExt cx="1108054" cy="1108054"/>
              </a:xfrm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A882C5D9-D0C3-2249-AA18-73F312AB7935}"/>
                    </a:ext>
                  </a:extLst>
                </p:cNvPr>
                <p:cNvSpPr/>
                <p:nvPr/>
              </p:nvSpPr>
              <p:spPr>
                <a:xfrm>
                  <a:off x="5434709" y="3615530"/>
                  <a:ext cx="1108054" cy="1108054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BB4E9ADD-169A-9441-8ABE-E8933F9F83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641626" y="3722747"/>
                  <a:ext cx="722036" cy="898657"/>
                </a:xfrm>
                <a:prstGeom prst="flowChartAlternateProcess">
                  <a:avLst/>
                </a:prstGeom>
              </p:spPr>
            </p:pic>
          </p:grp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BF942F8-EC51-8444-9DC0-AE8076E7C6AA}"/>
              </a:ext>
            </a:extLst>
          </p:cNvPr>
          <p:cNvGrpSpPr/>
          <p:nvPr/>
        </p:nvGrpSpPr>
        <p:grpSpPr>
          <a:xfrm>
            <a:off x="257398" y="4979158"/>
            <a:ext cx="11956568" cy="1235382"/>
            <a:chOff x="257398" y="4979158"/>
            <a:chExt cx="11956568" cy="12353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6756A4-5967-6F49-82F6-D0CB3C1B8BCB}"/>
                </a:ext>
              </a:extLst>
            </p:cNvPr>
            <p:cNvSpPr txBox="1"/>
            <p:nvPr/>
          </p:nvSpPr>
          <p:spPr>
            <a:xfrm>
              <a:off x="257398" y="5259514"/>
              <a:ext cx="10163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Personal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Data 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Network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19C9BEF9-A75B-E840-8601-B55D402CC35A}"/>
                </a:ext>
              </a:extLst>
            </p:cNvPr>
            <p:cNvGrpSpPr/>
            <p:nvPr/>
          </p:nvGrpSpPr>
          <p:grpSpPr>
            <a:xfrm>
              <a:off x="1119971" y="4979158"/>
              <a:ext cx="1834925" cy="922388"/>
              <a:chOff x="1252051" y="5049849"/>
              <a:chExt cx="1834925" cy="922388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77A71DD9-1A4D-1C4C-8A30-825437340683}"/>
                  </a:ext>
                </a:extLst>
              </p:cNvPr>
              <p:cNvGrpSpPr/>
              <p:nvPr/>
            </p:nvGrpSpPr>
            <p:grpSpPr>
              <a:xfrm>
                <a:off x="1252051" y="5049849"/>
                <a:ext cx="1834925" cy="922388"/>
                <a:chOff x="1534047" y="5576057"/>
                <a:chExt cx="1834925" cy="922388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7A5AB89C-B046-2841-B0A2-0A989EFE9EC0}"/>
                    </a:ext>
                  </a:extLst>
                </p:cNvPr>
                <p:cNvGrpSpPr/>
                <p:nvPr/>
              </p:nvGrpSpPr>
              <p:grpSpPr>
                <a:xfrm>
                  <a:off x="1851010" y="6062331"/>
                  <a:ext cx="1147951" cy="436114"/>
                  <a:chOff x="3692984" y="10767678"/>
                  <a:chExt cx="4323725" cy="1387437"/>
                </a:xfrm>
              </p:grpSpPr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AD4B5590-A972-874A-B3F6-02796B5DD0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2984" y="10767678"/>
                    <a:ext cx="4323725" cy="1387437"/>
                  </a:xfrm>
                  <a:prstGeom prst="ellipse">
                    <a:avLst/>
                  </a:prstGeom>
                  <a:solidFill>
                    <a:schemeClr val="accent1">
                      <a:alpha val="80000"/>
                    </a:schemeClr>
                  </a:solidFill>
                  <a:ln>
                    <a:noFill/>
                  </a:ln>
                  <a:effectLst>
                    <a:outerShdw blurRad="63500" dist="38100" dir="2700000" algn="tl" rotWithShape="0">
                      <a:sysClr val="windowText" lastClr="000000">
                        <a:alpha val="75000"/>
                      </a:sysClr>
                    </a:outerShdw>
                  </a:effectLst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78B62904-88C8-6542-B392-79307FAA4B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1615" y="10906381"/>
                    <a:ext cx="3727644" cy="99102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</p:grp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00E9A9DD-AE61-434C-ACDB-41773DA3C564}"/>
                    </a:ext>
                  </a:extLst>
                </p:cNvPr>
                <p:cNvSpPr txBox="1"/>
                <p:nvPr/>
              </p:nvSpPr>
              <p:spPr>
                <a:xfrm>
                  <a:off x="1534047" y="5576057"/>
                  <a:ext cx="1834925" cy="8881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Down">
                    <a:avLst>
                      <a:gd name="adj" fmla="val 674217"/>
                    </a:avLst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Personal Data Network</a:t>
                  </a:r>
                </a:p>
              </p:txBody>
            </p:sp>
          </p:grpSp>
          <p:pic>
            <p:nvPicPr>
              <p:cNvPr id="121" name="Picture 120" descr="A picture containing pool table&#10;&#10;Description automatically generated">
                <a:extLst>
                  <a:ext uri="{FF2B5EF4-FFF2-40B4-BE49-F238E27FC236}">
                    <a16:creationId xmlns:a16="http://schemas.microsoft.com/office/drawing/2014/main" id="{0908E354-B494-6241-BFE7-2CB1D3E13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61353" y="5612835"/>
                <a:ext cx="585993" cy="264808"/>
              </a:xfrm>
              <a:prstGeom prst="roundRect">
                <a:avLst>
                  <a:gd name="adj" fmla="val 50000"/>
                </a:avLst>
              </a:prstGeom>
            </p:spPr>
          </p:pic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563E56B-31BE-3045-BB89-B23DB8B70132}"/>
                </a:ext>
              </a:extLst>
            </p:cNvPr>
            <p:cNvSpPr/>
            <p:nvPr/>
          </p:nvSpPr>
          <p:spPr>
            <a:xfrm>
              <a:off x="2587953" y="5239914"/>
              <a:ext cx="9626013" cy="974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indent="-182880">
                <a:spcAft>
                  <a:spcPts val="200"/>
                </a:spcAft>
                <a:buFont typeface="Arial" charset="0"/>
                <a:buChar char="•"/>
                <a:tabLst>
                  <a:tab pos="4572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ea typeface="Avenir Light" charset="0"/>
                  <a:cs typeface="Avenir Light" charset="0"/>
                </a:rPr>
                <a:t>creates comprehensive person-centered longitudinal profiles with verified provenance  </a:t>
              </a:r>
            </a:p>
            <a:p>
              <a:pPr marL="182880" lvl="0" indent="-182880">
                <a:spcAft>
                  <a:spcPts val="200"/>
                </a:spcAft>
                <a:buFont typeface="Arial" charset="0"/>
                <a:buChar char="•"/>
                <a:tabLst>
                  <a:tab pos="4572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ea typeface="Avenir Light" charset="0"/>
                  <a:cs typeface="Avenir Light" charset="0"/>
                </a:rPr>
                <a:t>aggregates data via existing networks, systems &amp; agreements, and from real-time user interaction</a:t>
              </a:r>
            </a:p>
            <a:p>
              <a:pPr marL="182880" lvl="0" indent="-182880">
                <a:spcAft>
                  <a:spcPts val="200"/>
                </a:spcAft>
                <a:buFont typeface="Arial" charset="0"/>
                <a:buChar char="•"/>
                <a:tabLst>
                  <a:tab pos="4572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ea typeface="Avenir Light" charset="0"/>
                  <a:cs typeface="Avenir Light" charset="0"/>
                </a:rPr>
                <a:t>supports privacy-preserving precision personalization and global population analytics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93766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31963EE-3D7A-0747-9B0C-5EE710999EFB}"/>
              </a:ext>
            </a:extLst>
          </p:cNvPr>
          <p:cNvGrpSpPr/>
          <p:nvPr/>
        </p:nvGrpSpPr>
        <p:grpSpPr>
          <a:xfrm>
            <a:off x="244977" y="1204868"/>
            <a:ext cx="11656468" cy="5022231"/>
            <a:chOff x="87809" y="1204868"/>
            <a:chExt cx="11656468" cy="5022231"/>
          </a:xfrm>
        </p:grpSpPr>
        <p:sp>
          <p:nvSpPr>
            <p:cNvPr id="137" name="Cloud 136">
              <a:extLst>
                <a:ext uri="{FF2B5EF4-FFF2-40B4-BE49-F238E27FC236}">
                  <a16:creationId xmlns:a16="http://schemas.microsoft.com/office/drawing/2014/main" id="{7837FFBF-17B6-A541-B86C-1B0911440216}"/>
                </a:ext>
              </a:extLst>
            </p:cNvPr>
            <p:cNvSpPr/>
            <p:nvPr/>
          </p:nvSpPr>
          <p:spPr bwMode="auto">
            <a:xfrm>
              <a:off x="87809" y="1204868"/>
              <a:ext cx="11656468" cy="5022231"/>
            </a:xfrm>
            <a:prstGeom prst="cloud">
              <a:avLst/>
            </a:prstGeom>
            <a:solidFill>
              <a:srgbClr val="0A568A">
                <a:alpha val="18000"/>
              </a:srgbClr>
            </a:solidFill>
            <a:ln w="19050" cap="flat" cmpd="sng" algn="ctr">
              <a:solidFill>
                <a:srgbClr val="FFFFFF">
                  <a:lumMod val="9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1019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536CB8-7477-6346-A22A-22A616FD0A22}"/>
                </a:ext>
              </a:extLst>
            </p:cNvPr>
            <p:cNvSpPr/>
            <p:nvPr/>
          </p:nvSpPr>
          <p:spPr>
            <a:xfrm>
              <a:off x="589053" y="4325186"/>
              <a:ext cx="2536735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Quantum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Privacy Network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FDF76A3-A031-7D48-97F1-262CD679189F}"/>
                </a:ext>
              </a:extLst>
            </p:cNvPr>
            <p:cNvSpPr/>
            <p:nvPr/>
          </p:nvSpPr>
          <p:spPr>
            <a:xfrm>
              <a:off x="7869398" y="4413183"/>
              <a:ext cx="2536735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Proof of Trust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BlockChain</a:t>
              </a:r>
            </a:p>
          </p:txBody>
        </p:sp>
      </p:grpSp>
      <p:sp>
        <p:nvSpPr>
          <p:cNvPr id="105" name="Cloud 104">
            <a:extLst>
              <a:ext uri="{FF2B5EF4-FFF2-40B4-BE49-F238E27FC236}">
                <a16:creationId xmlns:a16="http://schemas.microsoft.com/office/drawing/2014/main" id="{3AF6BE52-7F32-1E42-BAFB-8B1D661E94AB}"/>
              </a:ext>
            </a:extLst>
          </p:cNvPr>
          <p:cNvSpPr/>
          <p:nvPr/>
        </p:nvSpPr>
        <p:spPr bwMode="auto">
          <a:xfrm>
            <a:off x="3474645" y="2829524"/>
            <a:ext cx="4938779" cy="2872568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1A8B91-2D4A-664E-A291-A6D067B12565}"/>
              </a:ext>
            </a:extLst>
          </p:cNvPr>
          <p:cNvSpPr/>
          <p:nvPr/>
        </p:nvSpPr>
        <p:spPr>
          <a:xfrm>
            <a:off x="-12617" y="-67823"/>
            <a:ext cx="12204617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The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 Privacy Network Exchange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creates a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Global Exchange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and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 Marketplace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for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Value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E2DE6FC-A1B7-5B45-9E16-B24A5C974EB6}"/>
              </a:ext>
            </a:extLst>
          </p:cNvPr>
          <p:cNvGrpSpPr/>
          <p:nvPr/>
        </p:nvGrpSpPr>
        <p:grpSpPr>
          <a:xfrm>
            <a:off x="4381250" y="4065938"/>
            <a:ext cx="3192389" cy="1212809"/>
            <a:chOff x="4388138" y="3746973"/>
            <a:chExt cx="3192389" cy="1212809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0027FA5-2B7E-6947-AB80-2B9AFB6C9319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1299396B-CED0-1F49-B5EB-0BD373F95392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EDDF461B-12FA-8546-B6A1-37B5D00F1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D8B9836-0661-7546-83E4-DEA87AD2A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D2077C1-7009-F942-B2EC-5DE0641DE275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Data Network</a:t>
                </a:r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24820EC-1DA8-664C-8645-79A58310F9B5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F732C60-5682-7D46-BBCF-54E82F779E64}"/>
              </a:ext>
            </a:extLst>
          </p:cNvPr>
          <p:cNvGrpSpPr/>
          <p:nvPr/>
        </p:nvGrpSpPr>
        <p:grpSpPr>
          <a:xfrm>
            <a:off x="4395736" y="3671105"/>
            <a:ext cx="3192389" cy="1212809"/>
            <a:chOff x="4388138" y="3746973"/>
            <a:chExt cx="3192389" cy="1212809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599D4F3-4081-8E47-B655-69EC10E53D3C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2F4DBAD2-3D0F-D94D-BAD2-CEA926578389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F73EA21C-8903-DF42-8E7A-644FE9A401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03F6E50B-E7EA-4A4F-90E1-3071D3035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CE248C8-E998-DC44-953D-64FBD41D9BEA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877BA26-D63E-B641-A0E8-D2010F332375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6FB8DECE-CDAE-094D-8AD8-0660EF283B2F}"/>
              </a:ext>
            </a:extLst>
          </p:cNvPr>
          <p:cNvSpPr txBox="1"/>
          <p:nvPr/>
        </p:nvSpPr>
        <p:spPr>
          <a:xfrm>
            <a:off x="4406875" y="3293263"/>
            <a:ext cx="3183115" cy="90500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Privacy Network Exchange</a:t>
            </a:r>
          </a:p>
        </p:txBody>
      </p:sp>
      <p:sp>
        <p:nvSpPr>
          <p:cNvPr id="140" name="Up Arrow 139">
            <a:extLst>
              <a:ext uri="{FF2B5EF4-FFF2-40B4-BE49-F238E27FC236}">
                <a16:creationId xmlns:a16="http://schemas.microsoft.com/office/drawing/2014/main" id="{17FE6FD4-91BE-3945-A691-EEA5186E3DAE}"/>
              </a:ext>
            </a:extLst>
          </p:cNvPr>
          <p:cNvSpPr/>
          <p:nvPr/>
        </p:nvSpPr>
        <p:spPr>
          <a:xfrm rot="17278651" flipH="1">
            <a:off x="3253441" y="3377169"/>
            <a:ext cx="312421" cy="493137"/>
          </a:xfrm>
          <a:prstGeom prst="upArrow">
            <a:avLst>
              <a:gd name="adj1" fmla="val 40325"/>
              <a:gd name="adj2" fmla="val 60762"/>
            </a:avLst>
          </a:prstGeom>
          <a:solidFill>
            <a:srgbClr val="4472C4">
              <a:lumMod val="40000"/>
              <a:lumOff val="60000"/>
              <a:alpha val="57000"/>
            </a:srgbClr>
          </a:solidFill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2DE31-AB65-BA48-8014-A0E5969DC233}"/>
              </a:ext>
            </a:extLst>
          </p:cNvPr>
          <p:cNvGrpSpPr/>
          <p:nvPr/>
        </p:nvGrpSpPr>
        <p:grpSpPr>
          <a:xfrm>
            <a:off x="4014363" y="2313514"/>
            <a:ext cx="4082095" cy="715847"/>
            <a:chOff x="4014363" y="2147340"/>
            <a:chExt cx="4082095" cy="715847"/>
          </a:xfrm>
        </p:grpSpPr>
        <p:sp>
          <p:nvSpPr>
            <p:cNvPr id="131" name="Up Arrow 130">
              <a:extLst>
                <a:ext uri="{FF2B5EF4-FFF2-40B4-BE49-F238E27FC236}">
                  <a16:creationId xmlns:a16="http://schemas.microsoft.com/office/drawing/2014/main" id="{92A03720-A196-8742-AE88-F1F426FE3395}"/>
                </a:ext>
              </a:extLst>
            </p:cNvPr>
            <p:cNvSpPr/>
            <p:nvPr/>
          </p:nvSpPr>
          <p:spPr>
            <a:xfrm rot="18668152" flipH="1">
              <a:off x="4104721" y="2460408"/>
              <a:ext cx="312421" cy="493137"/>
            </a:xfrm>
            <a:prstGeom prst="upArrow">
              <a:avLst>
                <a:gd name="adj1" fmla="val 40325"/>
                <a:gd name="adj2" fmla="val 60762"/>
              </a:avLst>
            </a:prstGeom>
            <a:solidFill>
              <a:srgbClr val="4472C4">
                <a:lumMod val="40000"/>
                <a:lumOff val="60000"/>
                <a:alpha val="57000"/>
              </a:srgbClr>
            </a:solidFill>
            <a:ln w="31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Up Arrow 131">
              <a:extLst>
                <a:ext uri="{FF2B5EF4-FFF2-40B4-BE49-F238E27FC236}">
                  <a16:creationId xmlns:a16="http://schemas.microsoft.com/office/drawing/2014/main" id="{20AD9FD6-0389-5B40-A95D-06B554E7EFC3}"/>
                </a:ext>
              </a:extLst>
            </p:cNvPr>
            <p:cNvSpPr/>
            <p:nvPr/>
          </p:nvSpPr>
          <p:spPr>
            <a:xfrm flipH="1">
              <a:off x="5857519" y="2147340"/>
              <a:ext cx="312421" cy="486054"/>
            </a:xfrm>
            <a:prstGeom prst="upArrow">
              <a:avLst>
                <a:gd name="adj1" fmla="val 40325"/>
                <a:gd name="adj2" fmla="val 60762"/>
              </a:avLst>
            </a:prstGeom>
            <a:solidFill>
              <a:srgbClr val="4472C4">
                <a:lumMod val="40000"/>
                <a:lumOff val="60000"/>
                <a:alpha val="57000"/>
              </a:srgbClr>
            </a:solidFill>
            <a:ln w="31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Up Arrow 132">
              <a:extLst>
                <a:ext uri="{FF2B5EF4-FFF2-40B4-BE49-F238E27FC236}">
                  <a16:creationId xmlns:a16="http://schemas.microsoft.com/office/drawing/2014/main" id="{D2777585-664E-5E49-AAC2-57A8F1C1A0C2}"/>
                </a:ext>
              </a:extLst>
            </p:cNvPr>
            <p:cNvSpPr/>
            <p:nvPr/>
          </p:nvSpPr>
          <p:spPr>
            <a:xfrm rot="3439443">
              <a:off x="7693679" y="2420169"/>
              <a:ext cx="312421" cy="493137"/>
            </a:xfrm>
            <a:prstGeom prst="upArrow">
              <a:avLst>
                <a:gd name="adj1" fmla="val 40325"/>
                <a:gd name="adj2" fmla="val 60762"/>
              </a:avLst>
            </a:prstGeom>
            <a:solidFill>
              <a:srgbClr val="4472C4">
                <a:lumMod val="40000"/>
                <a:lumOff val="60000"/>
                <a:alpha val="57000"/>
              </a:srgbClr>
            </a:solidFill>
            <a:ln w="31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AB8023DF-5877-BA40-B815-B7744256AE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70" name="Slide Number Placeholder 2">
            <a:extLst>
              <a:ext uri="{FF2B5EF4-FFF2-40B4-BE49-F238E27FC236}">
                <a16:creationId xmlns:a16="http://schemas.microsoft.com/office/drawing/2014/main" id="{7910F050-E2CA-B942-B6BE-F5741A2B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4343" y="65296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A2E0A-4BA5-994A-9193-41C9B9FDF75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26C1E7D-2D3D-4648-B06A-13A06C9BD268}"/>
              </a:ext>
            </a:extLst>
          </p:cNvPr>
          <p:cNvGrpSpPr/>
          <p:nvPr/>
        </p:nvGrpSpPr>
        <p:grpSpPr>
          <a:xfrm>
            <a:off x="773257" y="5275540"/>
            <a:ext cx="11207255" cy="672950"/>
            <a:chOff x="454267" y="5169524"/>
            <a:chExt cx="11207255" cy="67295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5A517CC-8BC9-634B-AC0D-D7CFEA98449C}"/>
                </a:ext>
              </a:extLst>
            </p:cNvPr>
            <p:cNvSpPr/>
            <p:nvPr/>
          </p:nvSpPr>
          <p:spPr>
            <a:xfrm>
              <a:off x="454267" y="5380809"/>
              <a:ext cx="11679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Avenir Light" charset="0"/>
                  <a:cs typeface="Avenir Light" charset="0"/>
                </a:rPr>
                <a:t>money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955939D-2CD6-994A-9C44-6D9DD3191003}"/>
                </a:ext>
              </a:extLst>
            </p:cNvPr>
            <p:cNvSpPr/>
            <p:nvPr/>
          </p:nvSpPr>
          <p:spPr>
            <a:xfrm>
              <a:off x="9691605" y="5315803"/>
              <a:ext cx="19699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Avenir Light" charset="0"/>
                  <a:cs typeface="Avenir Light" charset="0"/>
                </a:rPr>
                <a:t>trust models</a:t>
              </a:r>
            </a:p>
          </p:txBody>
        </p:sp>
        <p:sp>
          <p:nvSpPr>
            <p:cNvPr id="63" name="Up Arrow 62">
              <a:extLst>
                <a:ext uri="{FF2B5EF4-FFF2-40B4-BE49-F238E27FC236}">
                  <a16:creationId xmlns:a16="http://schemas.microsoft.com/office/drawing/2014/main" id="{A1509B70-2B0C-2240-B047-FA33714F7B14}"/>
                </a:ext>
              </a:extLst>
            </p:cNvPr>
            <p:cNvSpPr/>
            <p:nvPr/>
          </p:nvSpPr>
          <p:spPr>
            <a:xfrm rot="18102300">
              <a:off x="9262144" y="5002465"/>
              <a:ext cx="312421" cy="646540"/>
            </a:xfrm>
            <a:prstGeom prst="upArrow">
              <a:avLst>
                <a:gd name="adj1" fmla="val 40325"/>
                <a:gd name="adj2" fmla="val 60762"/>
              </a:avLst>
            </a:prstGeom>
            <a:solidFill>
              <a:srgbClr val="4472C4">
                <a:lumMod val="40000"/>
                <a:lumOff val="60000"/>
                <a:alpha val="57000"/>
              </a:srgbClr>
            </a:solidFill>
            <a:ln w="31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Up Arrow 63">
              <a:extLst>
                <a:ext uri="{FF2B5EF4-FFF2-40B4-BE49-F238E27FC236}">
                  <a16:creationId xmlns:a16="http://schemas.microsoft.com/office/drawing/2014/main" id="{F6B112E2-C6A6-4048-8F92-0170FCB51016}"/>
                </a:ext>
              </a:extLst>
            </p:cNvPr>
            <p:cNvSpPr/>
            <p:nvPr/>
          </p:nvSpPr>
          <p:spPr>
            <a:xfrm rot="4111087" flipH="1">
              <a:off x="1656236" y="4986807"/>
              <a:ext cx="312421" cy="695417"/>
            </a:xfrm>
            <a:prstGeom prst="upArrow">
              <a:avLst>
                <a:gd name="adj1" fmla="val 40325"/>
                <a:gd name="adj2" fmla="val 60762"/>
              </a:avLst>
            </a:prstGeom>
            <a:solidFill>
              <a:srgbClr val="4472C4">
                <a:lumMod val="40000"/>
                <a:lumOff val="60000"/>
                <a:alpha val="57000"/>
              </a:srgbClr>
            </a:solidFill>
            <a:ln w="31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19764D3-0CC3-FB45-A58A-48B96A87E48A}"/>
              </a:ext>
            </a:extLst>
          </p:cNvPr>
          <p:cNvGrpSpPr/>
          <p:nvPr/>
        </p:nvGrpSpPr>
        <p:grpSpPr>
          <a:xfrm>
            <a:off x="2955743" y="6114522"/>
            <a:ext cx="6764780" cy="724525"/>
            <a:chOff x="2636753" y="6008506"/>
            <a:chExt cx="6764780" cy="72452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B28ADB5-D116-DF44-8DCA-2B833A8F9664}"/>
                </a:ext>
              </a:extLst>
            </p:cNvPr>
            <p:cNvSpPr/>
            <p:nvPr/>
          </p:nvSpPr>
          <p:spPr>
            <a:xfrm>
              <a:off x="2636753" y="6008506"/>
              <a:ext cx="11660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Avenir Light" charset="0"/>
                  <a:cs typeface="Avenir Light" charset="0"/>
                </a:rPr>
                <a:t>data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E83F821-48FC-4B4D-80D4-919C18F8D6CA}"/>
                </a:ext>
              </a:extLst>
            </p:cNvPr>
            <p:cNvSpPr/>
            <p:nvPr/>
          </p:nvSpPr>
          <p:spPr>
            <a:xfrm>
              <a:off x="4692709" y="6271366"/>
              <a:ext cx="20230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Avenir Light" charset="0"/>
                  <a:cs typeface="Avenir Light" charset="0"/>
                </a:rPr>
                <a:t>infrastructure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C571E8E-8430-1143-80DA-90C63C188A02}"/>
                </a:ext>
              </a:extLst>
            </p:cNvPr>
            <p:cNvSpPr/>
            <p:nvPr/>
          </p:nvSpPr>
          <p:spPr>
            <a:xfrm>
              <a:off x="6556368" y="6167601"/>
              <a:ext cx="14950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Avenir Light" charset="0"/>
                  <a:cs typeface="Avenir Light" charset="0"/>
                </a:rPr>
                <a:t>software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716E407-0E0C-C54D-9C9D-D7BC42B40928}"/>
                </a:ext>
              </a:extLst>
            </p:cNvPr>
            <p:cNvSpPr/>
            <p:nvPr/>
          </p:nvSpPr>
          <p:spPr>
            <a:xfrm>
              <a:off x="7904780" y="6027062"/>
              <a:ext cx="14967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Avenir Light" charset="0"/>
                  <a:cs typeface="Avenir Light" charset="0"/>
                </a:rPr>
                <a:t>contracts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F1E7DA1-328C-614A-A4CB-3BEEFA91A0C6}"/>
                </a:ext>
              </a:extLst>
            </p:cNvPr>
            <p:cNvSpPr/>
            <p:nvPr/>
          </p:nvSpPr>
          <p:spPr>
            <a:xfrm>
              <a:off x="3441208" y="6169469"/>
              <a:ext cx="15898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Avenir Light" charset="0"/>
                  <a:cs typeface="Avenir Light" charset="0"/>
                </a:rPr>
                <a:t>devices 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E986797-1E66-6F4D-869D-9A50B6F3DACD}"/>
              </a:ext>
            </a:extLst>
          </p:cNvPr>
          <p:cNvGrpSpPr/>
          <p:nvPr/>
        </p:nvGrpSpPr>
        <p:grpSpPr>
          <a:xfrm>
            <a:off x="1715325" y="5440698"/>
            <a:ext cx="9516797" cy="970126"/>
            <a:chOff x="1396335" y="5334682"/>
            <a:chExt cx="9516797" cy="97012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9805B65-AA80-D54B-8D02-3B9B849E6C4B}"/>
                </a:ext>
              </a:extLst>
            </p:cNvPr>
            <p:cNvGrpSpPr/>
            <p:nvPr/>
          </p:nvGrpSpPr>
          <p:grpSpPr>
            <a:xfrm>
              <a:off x="1396335" y="5334682"/>
              <a:ext cx="9516797" cy="970126"/>
              <a:chOff x="1396335" y="5334682"/>
              <a:chExt cx="9516797" cy="97012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34B21DA-E38F-054E-994D-001B6196EDED}"/>
                  </a:ext>
                </a:extLst>
              </p:cNvPr>
              <p:cNvSpPr/>
              <p:nvPr/>
            </p:nvSpPr>
            <p:spPr>
              <a:xfrm>
                <a:off x="1396335" y="5758197"/>
                <a:ext cx="13240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57200" algn="l"/>
                  </a:tabLst>
                  <a:defRPr/>
                </a:pP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Avenir Light" charset="0"/>
                    <a:cs typeface="Avenir Light" charset="0"/>
                  </a:rPr>
                  <a:t>people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768F3D2-C549-784E-A507-3FCF34CF4F63}"/>
                  </a:ext>
                </a:extLst>
              </p:cNvPr>
              <p:cNvSpPr/>
              <p:nvPr/>
            </p:nvSpPr>
            <p:spPr>
              <a:xfrm>
                <a:off x="8866601" y="5737652"/>
                <a:ext cx="20465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457200" algn="l"/>
                  </a:tabLst>
                  <a:defRPr/>
                </a:pP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Avenir Light" charset="0"/>
                    <a:cs typeface="Avenir Light" charset="0"/>
                  </a:rPr>
                  <a:t>organizations</a:t>
                </a:r>
              </a:p>
            </p:txBody>
          </p:sp>
          <p:sp>
            <p:nvSpPr>
              <p:cNvPr id="79" name="Up Arrow 78">
                <a:extLst>
                  <a:ext uri="{FF2B5EF4-FFF2-40B4-BE49-F238E27FC236}">
                    <a16:creationId xmlns:a16="http://schemas.microsoft.com/office/drawing/2014/main" id="{A2D53A7A-5EF2-1B4C-9BF1-EF8432B79314}"/>
                  </a:ext>
                </a:extLst>
              </p:cNvPr>
              <p:cNvSpPr/>
              <p:nvPr/>
            </p:nvSpPr>
            <p:spPr>
              <a:xfrm>
                <a:off x="5564935" y="5873552"/>
                <a:ext cx="312421" cy="431256"/>
              </a:xfrm>
              <a:prstGeom prst="upArrow">
                <a:avLst>
                  <a:gd name="adj1" fmla="val 40325"/>
                  <a:gd name="adj2" fmla="val 60762"/>
                </a:avLst>
              </a:prstGeom>
              <a:solidFill>
                <a:srgbClr val="4472C4">
                  <a:lumMod val="40000"/>
                  <a:lumOff val="60000"/>
                  <a:alpha val="57000"/>
                </a:srgbClr>
              </a:solidFill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Up Arrow 79">
                <a:extLst>
                  <a:ext uri="{FF2B5EF4-FFF2-40B4-BE49-F238E27FC236}">
                    <a16:creationId xmlns:a16="http://schemas.microsoft.com/office/drawing/2014/main" id="{D1F58D6F-CC66-A548-86E5-E5F04A107F87}"/>
                  </a:ext>
                </a:extLst>
              </p:cNvPr>
              <p:cNvSpPr/>
              <p:nvPr/>
            </p:nvSpPr>
            <p:spPr>
              <a:xfrm rot="20457152">
                <a:off x="6861276" y="5760186"/>
                <a:ext cx="312421" cy="444172"/>
              </a:xfrm>
              <a:prstGeom prst="upArrow">
                <a:avLst>
                  <a:gd name="adj1" fmla="val 40325"/>
                  <a:gd name="adj2" fmla="val 60762"/>
                </a:avLst>
              </a:prstGeom>
              <a:solidFill>
                <a:srgbClr val="4472C4">
                  <a:lumMod val="40000"/>
                  <a:lumOff val="60000"/>
                  <a:alpha val="57000"/>
                </a:srgbClr>
              </a:solidFill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Up Arrow 80">
                <a:extLst>
                  <a:ext uri="{FF2B5EF4-FFF2-40B4-BE49-F238E27FC236}">
                    <a16:creationId xmlns:a16="http://schemas.microsoft.com/office/drawing/2014/main" id="{9BF28D0D-D304-3B4C-A3DA-E498F0BE3EAD}"/>
                  </a:ext>
                </a:extLst>
              </p:cNvPr>
              <p:cNvSpPr/>
              <p:nvPr/>
            </p:nvSpPr>
            <p:spPr>
              <a:xfrm rot="19747413">
                <a:off x="7930049" y="5608527"/>
                <a:ext cx="312421" cy="474451"/>
              </a:xfrm>
              <a:prstGeom prst="upArrow">
                <a:avLst>
                  <a:gd name="adj1" fmla="val 40325"/>
                  <a:gd name="adj2" fmla="val 60762"/>
                </a:avLst>
              </a:prstGeom>
              <a:solidFill>
                <a:srgbClr val="4472C4">
                  <a:lumMod val="40000"/>
                  <a:lumOff val="60000"/>
                  <a:alpha val="57000"/>
                </a:srgbClr>
              </a:solidFill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Up Arrow 81">
                <a:extLst>
                  <a:ext uri="{FF2B5EF4-FFF2-40B4-BE49-F238E27FC236}">
                    <a16:creationId xmlns:a16="http://schemas.microsoft.com/office/drawing/2014/main" id="{B39F3DF1-DEBF-8F4B-8696-4BE6BF48E104}"/>
                  </a:ext>
                </a:extLst>
              </p:cNvPr>
              <p:cNvSpPr/>
              <p:nvPr/>
            </p:nvSpPr>
            <p:spPr>
              <a:xfrm rot="19143062">
                <a:off x="8631447" y="5334682"/>
                <a:ext cx="312421" cy="535601"/>
              </a:xfrm>
              <a:prstGeom prst="upArrow">
                <a:avLst>
                  <a:gd name="adj1" fmla="val 40325"/>
                  <a:gd name="adj2" fmla="val 60762"/>
                </a:avLst>
              </a:prstGeom>
              <a:solidFill>
                <a:srgbClr val="4472C4">
                  <a:lumMod val="40000"/>
                  <a:lumOff val="60000"/>
                  <a:alpha val="57000"/>
                </a:srgbClr>
              </a:solidFill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Up Arrow 82">
                <a:extLst>
                  <a:ext uri="{FF2B5EF4-FFF2-40B4-BE49-F238E27FC236}">
                    <a16:creationId xmlns:a16="http://schemas.microsoft.com/office/drawing/2014/main" id="{6AFF9649-75E5-1740-B119-35597CEC6D9A}"/>
                  </a:ext>
                </a:extLst>
              </p:cNvPr>
              <p:cNvSpPr/>
              <p:nvPr/>
            </p:nvSpPr>
            <p:spPr>
              <a:xfrm rot="1142848" flipH="1">
                <a:off x="4224532" y="5786362"/>
                <a:ext cx="312421" cy="455972"/>
              </a:xfrm>
              <a:prstGeom prst="upArrow">
                <a:avLst>
                  <a:gd name="adj1" fmla="val 40325"/>
                  <a:gd name="adj2" fmla="val 60762"/>
                </a:avLst>
              </a:prstGeom>
              <a:solidFill>
                <a:srgbClr val="4472C4">
                  <a:lumMod val="40000"/>
                  <a:lumOff val="60000"/>
                  <a:alpha val="57000"/>
                </a:srgbClr>
              </a:solidFill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Up Arrow 83">
                <a:extLst>
                  <a:ext uri="{FF2B5EF4-FFF2-40B4-BE49-F238E27FC236}">
                    <a16:creationId xmlns:a16="http://schemas.microsoft.com/office/drawing/2014/main" id="{6CA3FCA2-87FD-3040-97B8-9D777B31C438}"/>
                  </a:ext>
                </a:extLst>
              </p:cNvPr>
              <p:cNvSpPr/>
              <p:nvPr/>
            </p:nvSpPr>
            <p:spPr>
              <a:xfrm rot="1852587" flipH="1">
                <a:off x="3335426" y="5621164"/>
                <a:ext cx="312421" cy="493137"/>
              </a:xfrm>
              <a:prstGeom prst="upArrow">
                <a:avLst>
                  <a:gd name="adj1" fmla="val 40325"/>
                  <a:gd name="adj2" fmla="val 60762"/>
                </a:avLst>
              </a:prstGeom>
              <a:solidFill>
                <a:srgbClr val="4472C4">
                  <a:lumMod val="40000"/>
                  <a:lumOff val="60000"/>
                  <a:alpha val="57000"/>
                </a:srgbClr>
              </a:solidFill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5" name="Up Arrow 74">
              <a:extLst>
                <a:ext uri="{FF2B5EF4-FFF2-40B4-BE49-F238E27FC236}">
                  <a16:creationId xmlns:a16="http://schemas.microsoft.com/office/drawing/2014/main" id="{F2FCF615-E542-1344-82F9-50F573B6CCBC}"/>
                </a:ext>
              </a:extLst>
            </p:cNvPr>
            <p:cNvSpPr/>
            <p:nvPr/>
          </p:nvSpPr>
          <p:spPr>
            <a:xfrm rot="2456938" flipH="1">
              <a:off x="2461487" y="5375041"/>
              <a:ext cx="312421" cy="527968"/>
            </a:xfrm>
            <a:prstGeom prst="upArrow">
              <a:avLst>
                <a:gd name="adj1" fmla="val 40325"/>
                <a:gd name="adj2" fmla="val 60762"/>
              </a:avLst>
            </a:prstGeom>
            <a:solidFill>
              <a:srgbClr val="4472C4">
                <a:lumMod val="40000"/>
                <a:lumOff val="60000"/>
                <a:alpha val="57000"/>
              </a:srgbClr>
            </a:solidFill>
            <a:ln w="31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6E3ABEC4-005C-2B4D-A52D-AE22E8B1B0D0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41" name="Up Arrow 140">
            <a:extLst>
              <a:ext uri="{FF2B5EF4-FFF2-40B4-BE49-F238E27FC236}">
                <a16:creationId xmlns:a16="http://schemas.microsoft.com/office/drawing/2014/main" id="{8CD76939-F0A9-D446-B5FA-74BA954AA8EF}"/>
              </a:ext>
            </a:extLst>
          </p:cNvPr>
          <p:cNvSpPr/>
          <p:nvPr/>
        </p:nvSpPr>
        <p:spPr>
          <a:xfrm rot="4673359">
            <a:off x="8670082" y="3347036"/>
            <a:ext cx="312421" cy="493137"/>
          </a:xfrm>
          <a:prstGeom prst="upArrow">
            <a:avLst>
              <a:gd name="adj1" fmla="val 40325"/>
              <a:gd name="adj2" fmla="val 60762"/>
            </a:avLst>
          </a:prstGeom>
          <a:solidFill>
            <a:srgbClr val="4472C4">
              <a:lumMod val="40000"/>
              <a:lumOff val="60000"/>
              <a:alpha val="57000"/>
            </a:srgbClr>
          </a:solidFill>
          <a:ln w="31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C8B99C-4700-7043-ABAE-21AA580128C7}"/>
              </a:ext>
            </a:extLst>
          </p:cNvPr>
          <p:cNvGrpSpPr/>
          <p:nvPr/>
        </p:nvGrpSpPr>
        <p:grpSpPr>
          <a:xfrm>
            <a:off x="56215" y="1140436"/>
            <a:ext cx="11967840" cy="2766249"/>
            <a:chOff x="91141" y="1069618"/>
            <a:chExt cx="11967840" cy="2766249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B9F31F5-4C90-6C4B-A25B-71F874CA7CDD}"/>
                </a:ext>
              </a:extLst>
            </p:cNvPr>
            <p:cNvGrpSpPr/>
            <p:nvPr/>
          </p:nvGrpSpPr>
          <p:grpSpPr>
            <a:xfrm>
              <a:off x="9237456" y="2720435"/>
              <a:ext cx="2821525" cy="1071916"/>
              <a:chOff x="7840460" y="2153264"/>
              <a:chExt cx="3192389" cy="121280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B8AA0787-48C7-2841-9026-BE5EB3935B77}"/>
                  </a:ext>
                </a:extLst>
              </p:cNvPr>
              <p:cNvGrpSpPr/>
              <p:nvPr/>
            </p:nvGrpSpPr>
            <p:grpSpPr>
              <a:xfrm>
                <a:off x="7840460" y="2153264"/>
                <a:ext cx="3192389" cy="1212809"/>
                <a:chOff x="6423779" y="-374531"/>
                <a:chExt cx="3192389" cy="1212809"/>
              </a:xfrm>
            </p:grpSpPr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0D1F7E09-6A95-4842-AFB7-6A1EA8FFE775}"/>
                    </a:ext>
                  </a:extLst>
                </p:cNvPr>
                <p:cNvGrpSpPr/>
                <p:nvPr/>
              </p:nvGrpSpPr>
              <p:grpSpPr>
                <a:xfrm>
                  <a:off x="6423779" y="-374531"/>
                  <a:ext cx="3192389" cy="1212809"/>
                  <a:chOff x="3692984" y="10767678"/>
                  <a:chExt cx="4323725" cy="1387437"/>
                </a:xfrm>
              </p:grpSpPr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98F35B43-8D41-1742-A413-46D533F6E8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2984" y="10767678"/>
                    <a:ext cx="4323725" cy="1387437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  <a:effectLst>
                    <a:outerShdw blurRad="63500" dist="38100" dir="2700000" algn="tl" rotWithShape="0">
                      <a:schemeClr val="tx1">
                        <a:alpha val="75000"/>
                      </a:schemeClr>
                    </a:outerShdw>
                  </a:effectLst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A52F0F81-196D-DA4B-A059-5322C3E0DE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1615" y="10906381"/>
                    <a:ext cx="3727644" cy="99102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</p:grp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85EF21A5-A4B6-9449-9072-6800666434AD}"/>
                    </a:ext>
                  </a:extLst>
                </p:cNvPr>
                <p:cNvSpPr txBox="1"/>
                <p:nvPr/>
              </p:nvSpPr>
              <p:spPr>
                <a:xfrm>
                  <a:off x="6611565" y="-141842"/>
                  <a:ext cx="2852888" cy="876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Down">
                    <a:avLst>
                      <a:gd name="adj" fmla="val 204148"/>
                    </a:avLst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Personal E-Commerce </a:t>
                  </a:r>
                </a:p>
              </p:txBody>
            </p:sp>
          </p:grp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DDE1B9FD-E239-FE41-9FA8-EA5B822696FF}"/>
                  </a:ext>
                </a:extLst>
              </p:cNvPr>
              <p:cNvSpPr txBox="1"/>
              <p:nvPr/>
            </p:nvSpPr>
            <p:spPr>
              <a:xfrm>
                <a:off x="8051923" y="2176290"/>
                <a:ext cx="2852888" cy="876619"/>
              </a:xfrm>
              <a:prstGeom prst="rect">
                <a:avLst/>
              </a:prstGeom>
              <a:noFill/>
              <a:scene3d>
                <a:camera prst="orthographicFront">
                  <a:rot lat="1800000" lon="0" rev="0"/>
                </a:camera>
                <a:lightRig rig="threePt" dir="t"/>
              </a:scene3d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</a:t>
                </a: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EA6207B-71F4-2E48-A058-B6C3EB51A2AA}"/>
                </a:ext>
              </a:extLst>
            </p:cNvPr>
            <p:cNvGrpSpPr/>
            <p:nvPr/>
          </p:nvGrpSpPr>
          <p:grpSpPr>
            <a:xfrm>
              <a:off x="91141" y="2763951"/>
              <a:ext cx="2821525" cy="1071916"/>
              <a:chOff x="7840460" y="2153264"/>
              <a:chExt cx="3192389" cy="1212809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3EA6C59-004B-2249-9D10-3BC3CF12E4A2}"/>
                  </a:ext>
                </a:extLst>
              </p:cNvPr>
              <p:cNvGrpSpPr/>
              <p:nvPr/>
            </p:nvGrpSpPr>
            <p:grpSpPr>
              <a:xfrm>
                <a:off x="7840460" y="2153264"/>
                <a:ext cx="3192389" cy="1212809"/>
                <a:chOff x="6423779" y="-374531"/>
                <a:chExt cx="3192389" cy="1212809"/>
              </a:xfrm>
            </p:grpSpPr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0A2CC652-D77D-F54A-952E-C501EE6B96D2}"/>
                    </a:ext>
                  </a:extLst>
                </p:cNvPr>
                <p:cNvGrpSpPr/>
                <p:nvPr/>
              </p:nvGrpSpPr>
              <p:grpSpPr>
                <a:xfrm>
                  <a:off x="6423779" y="-374531"/>
                  <a:ext cx="3192389" cy="1212809"/>
                  <a:chOff x="3692984" y="10767678"/>
                  <a:chExt cx="4323725" cy="1387437"/>
                </a:xfrm>
              </p:grpSpPr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5B85DD72-14FD-1F4F-B87F-F489C93ECA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2984" y="10767678"/>
                    <a:ext cx="4323725" cy="1387437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  <a:effectLst>
                    <a:outerShdw blurRad="63500" dist="38100" dir="2700000" algn="tl" rotWithShape="0">
                      <a:schemeClr val="tx1">
                        <a:alpha val="75000"/>
                      </a:schemeClr>
                    </a:outerShdw>
                  </a:effectLst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  <p:sp>
                <p:nvSpPr>
                  <p:cNvPr id="192" name="Oval 191">
                    <a:extLst>
                      <a:ext uri="{FF2B5EF4-FFF2-40B4-BE49-F238E27FC236}">
                        <a16:creationId xmlns:a16="http://schemas.microsoft.com/office/drawing/2014/main" id="{3009FFBE-EAEC-FE48-9EB4-F641CCABB6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1615" y="10906381"/>
                    <a:ext cx="3727644" cy="99102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</p:grp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858EB8AA-0AE4-8B41-B61D-DA074DDA09EB}"/>
                    </a:ext>
                  </a:extLst>
                </p:cNvPr>
                <p:cNvSpPr txBox="1"/>
                <p:nvPr/>
              </p:nvSpPr>
              <p:spPr>
                <a:xfrm>
                  <a:off x="6611565" y="-141842"/>
                  <a:ext cx="2852888" cy="876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Down">
                    <a:avLst>
                      <a:gd name="adj" fmla="val 204148"/>
                    </a:avLst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Personal Education Network</a:t>
                  </a:r>
                </a:p>
              </p:txBody>
            </p:sp>
          </p:grp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1C8AAB83-6DCD-B341-84A2-47AC174D2FA6}"/>
                  </a:ext>
                </a:extLst>
              </p:cNvPr>
              <p:cNvSpPr txBox="1"/>
              <p:nvPr/>
            </p:nvSpPr>
            <p:spPr>
              <a:xfrm>
                <a:off x="8051923" y="2176290"/>
                <a:ext cx="2852888" cy="876619"/>
              </a:xfrm>
              <a:prstGeom prst="rect">
                <a:avLst/>
              </a:prstGeom>
              <a:noFill/>
              <a:scene3d>
                <a:camera prst="orthographicFront">
                  <a:rot lat="1800000" lon="0" rev="0"/>
                </a:camera>
                <a:lightRig rig="threePt" dir="t"/>
              </a:scene3d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EFAB1B60-C20D-864F-B9EF-D3B834F55236}"/>
                </a:ext>
              </a:extLst>
            </p:cNvPr>
            <p:cNvGrpSpPr/>
            <p:nvPr/>
          </p:nvGrpSpPr>
          <p:grpSpPr>
            <a:xfrm>
              <a:off x="1657729" y="1442074"/>
              <a:ext cx="2821525" cy="1071916"/>
              <a:chOff x="7840460" y="2153264"/>
              <a:chExt cx="3192389" cy="1212809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D639E70D-91B4-2C4A-A965-CAD7C93101E6}"/>
                  </a:ext>
                </a:extLst>
              </p:cNvPr>
              <p:cNvGrpSpPr/>
              <p:nvPr/>
            </p:nvGrpSpPr>
            <p:grpSpPr>
              <a:xfrm>
                <a:off x="7840460" y="2153264"/>
                <a:ext cx="3192389" cy="1212809"/>
                <a:chOff x="6423779" y="-374531"/>
                <a:chExt cx="3192389" cy="1212809"/>
              </a:xfrm>
            </p:grpSpPr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AF817968-947A-DA41-A704-49E24DC3377E}"/>
                    </a:ext>
                  </a:extLst>
                </p:cNvPr>
                <p:cNvGrpSpPr/>
                <p:nvPr/>
              </p:nvGrpSpPr>
              <p:grpSpPr>
                <a:xfrm>
                  <a:off x="6423779" y="-374531"/>
                  <a:ext cx="3192389" cy="1212809"/>
                  <a:chOff x="3692984" y="10767678"/>
                  <a:chExt cx="4323725" cy="1387437"/>
                </a:xfrm>
              </p:grpSpPr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706C595D-3664-6247-806B-3B25A61919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2984" y="10767678"/>
                    <a:ext cx="4323725" cy="1387437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  <a:effectLst>
                    <a:outerShdw blurRad="63500" dist="38100" dir="2700000" algn="tl" rotWithShape="0">
                      <a:schemeClr val="tx1">
                        <a:alpha val="75000"/>
                      </a:schemeClr>
                    </a:outerShdw>
                  </a:effectLst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68C7FAC2-FB53-D641-B625-7F7932CC5E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1615" y="10906381"/>
                    <a:ext cx="3727644" cy="99102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</p:grp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CB051D8E-6D48-7C47-A676-A563F450251E}"/>
                    </a:ext>
                  </a:extLst>
                </p:cNvPr>
                <p:cNvSpPr txBox="1"/>
                <p:nvPr/>
              </p:nvSpPr>
              <p:spPr>
                <a:xfrm>
                  <a:off x="6611565" y="-141842"/>
                  <a:ext cx="2852888" cy="876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Down">
                    <a:avLst>
                      <a:gd name="adj" fmla="val 204148"/>
                    </a:avLst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Clinical Research Network</a:t>
                  </a:r>
                </a:p>
              </p:txBody>
            </p:sp>
          </p:grp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12A4D178-513B-C248-B262-B3200AD236F4}"/>
                  </a:ext>
                </a:extLst>
              </p:cNvPr>
              <p:cNvSpPr txBox="1"/>
              <p:nvPr/>
            </p:nvSpPr>
            <p:spPr>
              <a:xfrm>
                <a:off x="8051923" y="2176290"/>
                <a:ext cx="2852888" cy="876619"/>
              </a:xfrm>
              <a:prstGeom prst="rect">
                <a:avLst/>
              </a:prstGeom>
              <a:noFill/>
              <a:scene3d>
                <a:camera prst="orthographicFront">
                  <a:rot lat="1800000" lon="0" rev="0"/>
                </a:camera>
                <a:lightRig rig="threePt" dir="t"/>
              </a:scene3d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202F996B-E9DA-E048-80A5-358F22B3EF28}"/>
                </a:ext>
              </a:extLst>
            </p:cNvPr>
            <p:cNvGrpSpPr/>
            <p:nvPr/>
          </p:nvGrpSpPr>
          <p:grpSpPr>
            <a:xfrm>
              <a:off x="7664208" y="1558472"/>
              <a:ext cx="2821525" cy="1071916"/>
              <a:chOff x="7840460" y="2153264"/>
              <a:chExt cx="3192389" cy="1212809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7E9C235F-25BD-2D43-B016-22B06B43C54B}"/>
                  </a:ext>
                </a:extLst>
              </p:cNvPr>
              <p:cNvGrpSpPr/>
              <p:nvPr/>
            </p:nvGrpSpPr>
            <p:grpSpPr>
              <a:xfrm>
                <a:off x="7840460" y="2153264"/>
                <a:ext cx="3192389" cy="1212809"/>
                <a:chOff x="6423779" y="-374531"/>
                <a:chExt cx="3192389" cy="1212809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4B364196-8D49-E949-85E5-667FFA3CE527}"/>
                    </a:ext>
                  </a:extLst>
                </p:cNvPr>
                <p:cNvGrpSpPr/>
                <p:nvPr/>
              </p:nvGrpSpPr>
              <p:grpSpPr>
                <a:xfrm>
                  <a:off x="6423779" y="-374531"/>
                  <a:ext cx="3192389" cy="1212809"/>
                  <a:chOff x="3692984" y="10767678"/>
                  <a:chExt cx="4323725" cy="1387437"/>
                </a:xfrm>
              </p:grpSpPr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96C13DF1-36E9-1E4E-B14B-607D09D239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2984" y="10767678"/>
                    <a:ext cx="4323725" cy="1387437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  <a:effectLst>
                    <a:outerShdw blurRad="63500" dist="38100" dir="2700000" algn="tl" rotWithShape="0">
                      <a:schemeClr val="tx1">
                        <a:alpha val="75000"/>
                      </a:schemeClr>
                    </a:outerShdw>
                  </a:effectLst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4140CE3D-1FD3-A341-BE54-2C0BCF5389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1615" y="10906381"/>
                    <a:ext cx="3727644" cy="99102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</p:grp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0DB5800-4AA6-924C-9313-9F9AAA3D21D4}"/>
                    </a:ext>
                  </a:extLst>
                </p:cNvPr>
                <p:cNvSpPr txBox="1"/>
                <p:nvPr/>
              </p:nvSpPr>
              <p:spPr>
                <a:xfrm>
                  <a:off x="6611565" y="-141842"/>
                  <a:ext cx="2852888" cy="876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Down">
                    <a:avLst>
                      <a:gd name="adj" fmla="val 204148"/>
                    </a:avLst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Personal Health 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C499D01F-91CD-A74A-85FC-97657ECDD470}"/>
                  </a:ext>
                </a:extLst>
              </p:cNvPr>
              <p:cNvSpPr txBox="1"/>
              <p:nvPr/>
            </p:nvSpPr>
            <p:spPr>
              <a:xfrm>
                <a:off x="8051923" y="2176290"/>
                <a:ext cx="2852888" cy="876619"/>
              </a:xfrm>
              <a:prstGeom prst="rect">
                <a:avLst/>
              </a:prstGeom>
              <a:noFill/>
              <a:scene3d>
                <a:camera prst="orthographicFront">
                  <a:rot lat="1800000" lon="0" rev="0"/>
                </a:camera>
                <a:lightRig rig="threePt" dir="t"/>
              </a:scene3d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</a:t>
                </a: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3EEB5322-F464-B541-A334-2FE40827A6D2}"/>
                </a:ext>
              </a:extLst>
            </p:cNvPr>
            <p:cNvGrpSpPr/>
            <p:nvPr/>
          </p:nvGrpSpPr>
          <p:grpSpPr>
            <a:xfrm>
              <a:off x="4645762" y="1069618"/>
              <a:ext cx="2821525" cy="1071916"/>
              <a:chOff x="7840460" y="2153264"/>
              <a:chExt cx="3192389" cy="1212809"/>
            </a:xfrm>
          </p:grpSpPr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880F18E7-1ED2-CF46-865E-39A1F45CA641}"/>
                  </a:ext>
                </a:extLst>
              </p:cNvPr>
              <p:cNvGrpSpPr/>
              <p:nvPr/>
            </p:nvGrpSpPr>
            <p:grpSpPr>
              <a:xfrm>
                <a:off x="7840460" y="2153264"/>
                <a:ext cx="3192389" cy="1212809"/>
                <a:chOff x="6423779" y="-374531"/>
                <a:chExt cx="3192389" cy="1212809"/>
              </a:xfrm>
            </p:grpSpPr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7110AE09-D2A9-3F46-98A8-9D70084E7C09}"/>
                    </a:ext>
                  </a:extLst>
                </p:cNvPr>
                <p:cNvGrpSpPr/>
                <p:nvPr/>
              </p:nvGrpSpPr>
              <p:grpSpPr>
                <a:xfrm>
                  <a:off x="6423779" y="-374531"/>
                  <a:ext cx="3192389" cy="1212809"/>
                  <a:chOff x="3692984" y="10767678"/>
                  <a:chExt cx="4323725" cy="1387437"/>
                </a:xfrm>
              </p:grpSpPr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E26459C8-1CF6-204C-91E7-7F8FD96FF8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92984" y="10767678"/>
                    <a:ext cx="4323725" cy="1387437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  <a:effectLst>
                    <a:outerShdw blurRad="63500" dist="38100" dir="2700000" algn="tl" rotWithShape="0">
                      <a:schemeClr val="tx1">
                        <a:alpha val="75000"/>
                      </a:schemeClr>
                    </a:outerShdw>
                  </a:effectLst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  <p:sp>
                <p:nvSpPr>
                  <p:cNvPr id="213" name="Oval 212">
                    <a:extLst>
                      <a:ext uri="{FF2B5EF4-FFF2-40B4-BE49-F238E27FC236}">
                        <a16:creationId xmlns:a16="http://schemas.microsoft.com/office/drawing/2014/main" id="{214D4F62-71FF-9F45-BC28-D03AB98499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1615" y="10906381"/>
                    <a:ext cx="3727644" cy="99102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charset="0"/>
                    </a:endParaRPr>
                  </a:p>
                </p:txBody>
              </p:sp>
            </p:grp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AD753AF1-1DB8-684A-BFB4-C462FE2ADF47}"/>
                    </a:ext>
                  </a:extLst>
                </p:cNvPr>
                <p:cNvSpPr txBox="1"/>
                <p:nvPr/>
              </p:nvSpPr>
              <p:spPr>
                <a:xfrm>
                  <a:off x="6611565" y="-141842"/>
                  <a:ext cx="2852888" cy="876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Down">
                    <a:avLst>
                      <a:gd name="adj" fmla="val 204148"/>
                    </a:avLst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Patient Safety Network</a:t>
                  </a:r>
                </a:p>
              </p:txBody>
            </p:sp>
          </p:grp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D3EB2719-EA98-6F43-9249-3003045CBF9F}"/>
                  </a:ext>
                </a:extLst>
              </p:cNvPr>
              <p:cNvSpPr txBox="1"/>
              <p:nvPr/>
            </p:nvSpPr>
            <p:spPr>
              <a:xfrm>
                <a:off x="8051923" y="2176290"/>
                <a:ext cx="2852888" cy="876619"/>
              </a:xfrm>
              <a:prstGeom prst="rect">
                <a:avLst/>
              </a:prstGeom>
              <a:noFill/>
              <a:scene3d>
                <a:camera prst="orthographicFront">
                  <a:rot lat="1800000" lon="0" rev="0"/>
                </a:camera>
                <a:lightRig rig="threePt" dir="t"/>
              </a:scene3d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</a:t>
                </a:r>
              </a:p>
            </p:txBody>
          </p:sp>
        </p:grpSp>
      </p:grpSp>
      <p:sp>
        <p:nvSpPr>
          <p:cNvPr id="96" name="Rounded Rectangular Callout 95">
            <a:extLst>
              <a:ext uri="{FF2B5EF4-FFF2-40B4-BE49-F238E27FC236}">
                <a16:creationId xmlns:a16="http://schemas.microsoft.com/office/drawing/2014/main" id="{059AB7B0-2BFD-7949-8E08-47E515737B20}"/>
              </a:ext>
            </a:extLst>
          </p:cNvPr>
          <p:cNvSpPr/>
          <p:nvPr/>
        </p:nvSpPr>
        <p:spPr>
          <a:xfrm>
            <a:off x="12877448" y="1620052"/>
            <a:ext cx="4757971" cy="3881511"/>
          </a:xfrm>
          <a:prstGeom prst="wedgeRoundRectCallout">
            <a:avLst>
              <a:gd name="adj1" fmla="val -53219"/>
              <a:gd name="adj2" fmla="val -9436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27432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Microsoft Himalaya" pitchFamily="2" charset="0"/>
              <a:cs typeface="Microsoft Himalaya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tracks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rights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from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re-use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re-processing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re-combination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of resources via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Value Tokens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allowing the network to be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freely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available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all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participants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while offering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revenue to resource providers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Calibri"/>
            </a:endParaRP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 of Value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derived from their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 contributions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Value Networks, paid as in-kind resources, money, or value tokens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Exchange Providers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split the remaining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30% of Value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Value Networks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4178F4-91B0-1241-95CA-032B5CFEB732}"/>
              </a:ext>
            </a:extLst>
          </p:cNvPr>
          <p:cNvSpPr txBox="1"/>
          <p:nvPr/>
        </p:nvSpPr>
        <p:spPr>
          <a:xfrm>
            <a:off x="-767537" y="-1898218"/>
            <a:ext cx="685722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Supports and Enhances existing revenue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Self-funding network, freely available to individuals and organizations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 funding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A92914D-C7A3-4541-9EB0-289AA5052119}"/>
              </a:ext>
            </a:extLst>
          </p:cNvPr>
          <p:cNvSpPr txBox="1"/>
          <p:nvPr/>
        </p:nvSpPr>
        <p:spPr>
          <a:xfrm>
            <a:off x="-1627700" y="7763337"/>
            <a:ext cx="11808050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Immediately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marketing &amp; sales referrals, ecosystem pull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incremental revenue via vendor’s existing licensing and distribution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Upon PN-Enablement and TNAP Accreditation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streamlines privacy &amp; regulatory compliance, customer adoption and access to data &amp; users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high-margin, low-friction transactional network revenue model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opens up previously inaccessible market and product opportunities</a:t>
            </a:r>
          </a:p>
        </p:txBody>
      </p:sp>
      <p:sp>
        <p:nvSpPr>
          <p:cNvPr id="94" name="Rounded Rectangular Callout 93">
            <a:extLst>
              <a:ext uri="{FF2B5EF4-FFF2-40B4-BE49-F238E27FC236}">
                <a16:creationId xmlns:a16="http://schemas.microsoft.com/office/drawing/2014/main" id="{885E5FF1-2C9B-5240-A583-5A9DB552E526}"/>
              </a:ext>
            </a:extLst>
          </p:cNvPr>
          <p:cNvSpPr/>
          <p:nvPr/>
        </p:nvSpPr>
        <p:spPr>
          <a:xfrm>
            <a:off x="3550018" y="3752100"/>
            <a:ext cx="4590944" cy="1895538"/>
          </a:xfrm>
          <a:prstGeom prst="wedgeRoundRectCallout">
            <a:avLst>
              <a:gd name="adj1" fmla="val 7773"/>
              <a:gd name="adj2" fmla="val -62017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person or organization can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 their most sensitive, regulated &amp; proprietary assets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the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 Exchange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protected Internet resources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allowing them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safely shared, combined or re-used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simply “linking”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 to any other resources.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46AF997-0DB1-5042-8C58-7BCACF8C6C0D}"/>
              </a:ext>
            </a:extLst>
          </p:cNvPr>
          <p:cNvSpPr txBox="1"/>
          <p:nvPr/>
        </p:nvSpPr>
        <p:spPr>
          <a:xfrm>
            <a:off x="-10324782" y="-6467197"/>
            <a:ext cx="12075458" cy="41703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Freely Licensed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support: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Enforcing privacy, cybersecurity and regulatory compliance;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Enforcing regulatory and contractual rights to data;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Enforcing personal policies of individuals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Publishing and managing resources within Enterprise Domains.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Revenue Share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Privacy Network Exchange: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 Providers get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 of net value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derived from resources they publish and any derivatives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 Exchange gets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remaining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30% of value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is allocated among exchange providers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is distributed as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fiat currency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in-kind resources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tokens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is allocated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among Resource Providers and Value Networks based on agreed upon terms specified in Trust Criteria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ounded Rectangular Callout 106">
            <a:extLst>
              <a:ext uri="{FF2B5EF4-FFF2-40B4-BE49-F238E27FC236}">
                <a16:creationId xmlns:a16="http://schemas.microsoft.com/office/drawing/2014/main" id="{443B2307-0B0B-9B41-8212-EB84BC06D715}"/>
              </a:ext>
            </a:extLst>
          </p:cNvPr>
          <p:cNvSpPr/>
          <p:nvPr/>
        </p:nvSpPr>
        <p:spPr>
          <a:xfrm>
            <a:off x="7951264" y="2767588"/>
            <a:ext cx="4215225" cy="2632578"/>
          </a:xfrm>
          <a:prstGeom prst="wedgeRoundRectCallout">
            <a:avLst>
              <a:gd name="adj1" fmla="val -62032"/>
              <a:gd name="adj2" fmla="val -4324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Authorization Network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offers</a:t>
            </a: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Free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privacy, cybersecurity protection &amp; regulatory compliance</a:t>
            </a: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Free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 enforcement of legal, regulatory &amp; contractual rights to access data</a:t>
            </a: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Free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 enforcement of personal policies for individuals</a:t>
            </a:r>
          </a:p>
          <a:p>
            <a:pPr marL="182880" marR="0" lvl="0" indent="-1828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Free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 in-kind resource exchange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ABBB952-68EE-DF40-8E9A-2C00176D4146}"/>
              </a:ext>
            </a:extLst>
          </p:cNvPr>
          <p:cNvSpPr/>
          <p:nvPr/>
        </p:nvSpPr>
        <p:spPr>
          <a:xfrm>
            <a:off x="2193103" y="-5504807"/>
            <a:ext cx="1220461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The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 Privacy Network Exchange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creates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global exchange and marketplace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for</a:t>
            </a:r>
          </a:p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sensitive, regulated and proprietary resources that are currently most unavailable,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allowing them to be combined and transformed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precision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personalized services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via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Value Networks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.</a:t>
            </a:r>
          </a:p>
        </p:txBody>
      </p:sp>
      <p:sp>
        <p:nvSpPr>
          <p:cNvPr id="111" name="Rounded Rectangular Callout 110">
            <a:extLst>
              <a:ext uri="{FF2B5EF4-FFF2-40B4-BE49-F238E27FC236}">
                <a16:creationId xmlns:a16="http://schemas.microsoft.com/office/drawing/2014/main" id="{68C4B1C0-ECC4-0340-AF8C-C7B960825538}"/>
              </a:ext>
            </a:extLst>
          </p:cNvPr>
          <p:cNvSpPr/>
          <p:nvPr/>
        </p:nvSpPr>
        <p:spPr>
          <a:xfrm>
            <a:off x="191470" y="630901"/>
            <a:ext cx="4499612" cy="1126413"/>
          </a:xfrm>
          <a:prstGeom prst="wedgeRoundRectCallout">
            <a:avLst>
              <a:gd name="adj1" fmla="val 22864"/>
              <a:gd name="adj2" fmla="val 67205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27432" rIns="0" bIns="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Value Networks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icrosoft Himalaya" pitchFamily="2" charset="0"/>
                <a:cs typeface="Microsoft Himalaya" pitchFamily="2" charset="0"/>
              </a:rPr>
              <a:t>combine, transform and reprocess resources and user interaction into precision personalized services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112" name="Rounded Rectangular Callout 111">
            <a:extLst>
              <a:ext uri="{FF2B5EF4-FFF2-40B4-BE49-F238E27FC236}">
                <a16:creationId xmlns:a16="http://schemas.microsoft.com/office/drawing/2014/main" id="{5178935B-ED4D-2544-A243-7DAF54B7A5BD}"/>
              </a:ext>
            </a:extLst>
          </p:cNvPr>
          <p:cNvSpPr/>
          <p:nvPr/>
        </p:nvSpPr>
        <p:spPr>
          <a:xfrm>
            <a:off x="2790578" y="-3604050"/>
            <a:ext cx="10992677" cy="978574"/>
          </a:xfrm>
          <a:prstGeom prst="wedgeRoundRectCallout">
            <a:avLst>
              <a:gd name="adj1" fmla="val -46990"/>
              <a:gd name="adj2" fmla="val -11656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4572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The Authorization Network can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automatically discover records about a person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across the ecosystem, generate authorization credentials that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assert the combined regulatory &amp; contractual rights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of that person &amp; participating enterprises and government agencies, and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virtually aggregate records into each person’s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Personal Data Network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Himalaya" pitchFamily="2" charset="0"/>
                <a:cs typeface="Microsoft Himalay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96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38" grpId="0" animBg="1"/>
      <p:bldP spid="138" grpId="1" animBg="1"/>
      <p:bldP spid="170" grpId="0"/>
      <p:bldP spid="140" grpId="0" animBg="1"/>
      <p:bldP spid="141" grpId="0" animBg="1"/>
      <p:bldP spid="94" grpId="0" animBg="1"/>
      <p:bldP spid="94" grpId="1" animBg="1"/>
      <p:bldP spid="107" grpId="0" animBg="1"/>
      <p:bldP spid="107" grpId="1" animBg="1"/>
      <p:bldP spid="111" grpId="0" animBg="1"/>
      <p:bldP spid="1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>
            <a:extLst>
              <a:ext uri="{FF2B5EF4-FFF2-40B4-BE49-F238E27FC236}">
                <a16:creationId xmlns:a16="http://schemas.microsoft.com/office/drawing/2014/main" id="{30D8160E-A838-6B46-A9EA-262C2C5AB52D}"/>
              </a:ext>
            </a:extLst>
          </p:cNvPr>
          <p:cNvSpPr txBox="1"/>
          <p:nvPr/>
        </p:nvSpPr>
        <p:spPr>
          <a:xfrm>
            <a:off x="2573527" y="3361262"/>
            <a:ext cx="1932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Privacy Network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5B2510DA-041C-3D4D-B266-E7C9962EC0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111" name="Slide Number Placeholder 2">
            <a:extLst>
              <a:ext uri="{FF2B5EF4-FFF2-40B4-BE49-F238E27FC236}">
                <a16:creationId xmlns:a16="http://schemas.microsoft.com/office/drawing/2014/main" id="{E15DED2F-0BC0-2847-9E98-63A1B1EA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768" y="65296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A2E0A-4BA5-994A-9193-41C9B9FDF75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E1F864FA-357E-344E-968B-C47BB0D31F6C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8CD930A0-4D9D-914E-A957-F9B91C65DDD6}"/>
              </a:ext>
            </a:extLst>
          </p:cNvPr>
          <p:cNvSpPr/>
          <p:nvPr/>
        </p:nvSpPr>
        <p:spPr>
          <a:xfrm>
            <a:off x="1515744" y="256491"/>
            <a:ext cx="1371208" cy="472137"/>
          </a:xfrm>
          <a:prstGeom prst="rect">
            <a:avLst/>
          </a:prstGeom>
          <a:solidFill>
            <a:srgbClr val="0070C0"/>
          </a:solidFill>
        </p:spPr>
        <p:txBody>
          <a:bodyPr wrap="none" anchor="ctr" anchorCtr="0">
            <a:noAutofit/>
          </a:bodyPr>
          <a:lstStyle/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TNAP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DC2C4D4E-44A7-0046-AAA2-3289D58CAEF3}"/>
              </a:ext>
            </a:extLst>
          </p:cNvPr>
          <p:cNvSpPr/>
          <p:nvPr/>
        </p:nvSpPr>
        <p:spPr>
          <a:xfrm>
            <a:off x="2833495" y="183871"/>
            <a:ext cx="8059820" cy="5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Calibri"/>
              </a:rPr>
              <a:t>Trusted Network Accreditation Program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B3F99C-284E-2A41-B89A-D7C4E8BFD16E}"/>
              </a:ext>
            </a:extLst>
          </p:cNvPr>
          <p:cNvGrpSpPr/>
          <p:nvPr/>
        </p:nvGrpSpPr>
        <p:grpSpPr>
          <a:xfrm>
            <a:off x="99397" y="968237"/>
            <a:ext cx="11986571" cy="4320046"/>
            <a:chOff x="36134" y="748070"/>
            <a:chExt cx="11986571" cy="47520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6A1739-7631-4A42-913B-23DB5FE26B2D}"/>
                </a:ext>
              </a:extLst>
            </p:cNvPr>
            <p:cNvGrpSpPr/>
            <p:nvPr/>
          </p:nvGrpSpPr>
          <p:grpSpPr>
            <a:xfrm>
              <a:off x="111407" y="748070"/>
              <a:ext cx="11907084" cy="4752051"/>
              <a:chOff x="4579027" y="-1651701"/>
              <a:chExt cx="18761580" cy="7487644"/>
            </a:xfrm>
          </p:grpSpPr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E4791341-D591-B84B-BE05-E0F281659E65}"/>
                  </a:ext>
                </a:extLst>
              </p:cNvPr>
              <p:cNvSpPr/>
              <p:nvPr/>
            </p:nvSpPr>
            <p:spPr>
              <a:xfrm>
                <a:off x="4584917" y="-1651701"/>
                <a:ext cx="18755690" cy="748764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94653A53-2B97-374C-A161-EE3F30151754}"/>
                  </a:ext>
                </a:extLst>
              </p:cNvPr>
              <p:cNvGrpSpPr/>
              <p:nvPr/>
            </p:nvGrpSpPr>
            <p:grpSpPr>
              <a:xfrm>
                <a:off x="5925855" y="2317845"/>
                <a:ext cx="4914657" cy="2921393"/>
                <a:chOff x="5717940" y="3521340"/>
                <a:chExt cx="4914657" cy="2921393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8625A87B-585A-984C-BE59-914610E6FD9E}"/>
                    </a:ext>
                  </a:extLst>
                </p:cNvPr>
                <p:cNvGrpSpPr/>
                <p:nvPr/>
              </p:nvGrpSpPr>
              <p:grpSpPr>
                <a:xfrm>
                  <a:off x="6393207" y="3521340"/>
                  <a:ext cx="3659594" cy="2563733"/>
                  <a:chOff x="1577733" y="3341799"/>
                  <a:chExt cx="10535135" cy="7380401"/>
                </a:xfrm>
              </p:grpSpPr>
              <p:pic>
                <p:nvPicPr>
                  <p:cNvPr id="385" name="Google Shape;1573;p73">
                    <a:extLst>
                      <a:ext uri="{FF2B5EF4-FFF2-40B4-BE49-F238E27FC236}">
                        <a16:creationId xmlns:a16="http://schemas.microsoft.com/office/drawing/2014/main" id="{EBE1033A-1EF8-CB4A-B399-42674A3B390A}"/>
                      </a:ext>
                    </a:extLst>
                  </p:cNvPr>
                  <p:cNvPicPr preferRelativeResize="0"/>
                  <p:nvPr/>
                </p:nvPicPr>
                <p:blipFill>
                  <a:blip r:embed="rId4" cstate="screen">
                    <a:alphaModFix amt="25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155100" y="1764432"/>
                    <a:ext cx="7380401" cy="105351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86" name="Google Shape;1574;p73">
                    <a:extLst>
                      <a:ext uri="{FF2B5EF4-FFF2-40B4-BE49-F238E27FC236}">
                        <a16:creationId xmlns:a16="http://schemas.microsoft.com/office/drawing/2014/main" id="{E0132224-CB9D-984A-99E9-4CCF0B6D6682}"/>
                      </a:ext>
                    </a:extLst>
                  </p:cNvPr>
                  <p:cNvPicPr preferRelativeResize="0"/>
                  <p:nvPr/>
                </p:nvPicPr>
                <p:blipFill>
                  <a:blip r:embed="rId5" cstate="screen">
                    <a:alphaModFix amt="89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06733" y="7778713"/>
                    <a:ext cx="1352933" cy="10878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87" name="Google Shape;1575;p73">
                    <a:extLst>
                      <a:ext uri="{FF2B5EF4-FFF2-40B4-BE49-F238E27FC236}">
                        <a16:creationId xmlns:a16="http://schemas.microsoft.com/office/drawing/2014/main" id="{267F39D3-EDA0-BD4A-B70F-BB8A6BABCA87}"/>
                      </a:ext>
                    </a:extLst>
                  </p:cNvPr>
                  <p:cNvPicPr preferRelativeResize="0"/>
                  <p:nvPr/>
                </p:nvPicPr>
                <p:blipFill>
                  <a:blip r:embed="rId6" cstate="screen">
                    <a:alphaModFix amt="93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89848" y="7771935"/>
                    <a:ext cx="1820328" cy="9997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88" name="Google Shape;1576;p73">
                    <a:extLst>
                      <a:ext uri="{FF2B5EF4-FFF2-40B4-BE49-F238E27FC236}">
                        <a16:creationId xmlns:a16="http://schemas.microsoft.com/office/drawing/2014/main" id="{50AC038C-D0EB-174A-83F7-A09E34F7ED70}"/>
                      </a:ext>
                    </a:extLst>
                  </p:cNvPr>
                  <p:cNvPicPr preferRelativeResize="0"/>
                  <p:nvPr/>
                </p:nvPicPr>
                <p:blipFill>
                  <a:blip r:embed="rId7" cstate="screen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55763" y="4807730"/>
                    <a:ext cx="1592548" cy="14477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89" name="Google Shape;1577;p73">
                    <a:extLst>
                      <a:ext uri="{FF2B5EF4-FFF2-40B4-BE49-F238E27FC236}">
                        <a16:creationId xmlns:a16="http://schemas.microsoft.com/office/drawing/2014/main" id="{D7C8E2EC-EEA2-5049-982E-33DEBE82C0A2}"/>
                      </a:ext>
                    </a:extLst>
                  </p:cNvPr>
                  <p:cNvPicPr preferRelativeResize="0"/>
                  <p:nvPr/>
                </p:nvPicPr>
                <p:blipFill>
                  <a:blip r:embed="rId8" cstate="screen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51883" y="7808233"/>
                    <a:ext cx="1753354" cy="10288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90" name="Google Shape;1578;p73">
                    <a:extLst>
                      <a:ext uri="{FF2B5EF4-FFF2-40B4-BE49-F238E27FC236}">
                        <a16:creationId xmlns:a16="http://schemas.microsoft.com/office/drawing/2014/main" id="{77D08602-B0A7-1448-8843-41D68CACE1A9}"/>
                      </a:ext>
                    </a:extLst>
                  </p:cNvPr>
                  <p:cNvPicPr preferRelativeResize="0"/>
                  <p:nvPr/>
                </p:nvPicPr>
                <p:blipFill>
                  <a:blip r:embed="rId9" cstate="screen">
                    <a:alphaModFix amt="93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54213" y="4663169"/>
                    <a:ext cx="1165525" cy="15229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6DC383EC-4DE7-954A-8983-8E208FED2400}"/>
                    </a:ext>
                  </a:extLst>
                </p:cNvPr>
                <p:cNvSpPr/>
                <p:nvPr/>
              </p:nvSpPr>
              <p:spPr>
                <a:xfrm>
                  <a:off x="5717940" y="5860789"/>
                  <a:ext cx="4914657" cy="5819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 w="0"/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TNAP Founding Members</a:t>
                  </a:r>
                </a:p>
              </p:txBody>
            </p: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A4F54008-A788-7747-BB91-4F9D16E7C9DC}"/>
                  </a:ext>
                </a:extLst>
              </p:cNvPr>
              <p:cNvGrpSpPr/>
              <p:nvPr/>
            </p:nvGrpSpPr>
            <p:grpSpPr>
              <a:xfrm>
                <a:off x="4579027" y="3015536"/>
                <a:ext cx="1821199" cy="2175769"/>
                <a:chOff x="4644035" y="3987251"/>
                <a:chExt cx="1821199" cy="2175769"/>
              </a:xfrm>
            </p:grpSpPr>
            <p:pic>
              <p:nvPicPr>
                <p:cNvPr id="392" name="Picture 391">
                  <a:extLst>
                    <a:ext uri="{FF2B5EF4-FFF2-40B4-BE49-F238E27FC236}">
                      <a16:creationId xmlns:a16="http://schemas.microsoft.com/office/drawing/2014/main" id="{D61CF638-DB45-3A4C-9DAA-EA869E4709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1942" y="3987251"/>
                  <a:ext cx="1408941" cy="1296783"/>
                </a:xfrm>
                <a:prstGeom prst="rect">
                  <a:avLst/>
                </a:prstGeom>
              </p:spPr>
            </p:pic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EA249119-DEBF-C24E-9F2F-70CE00A912B0}"/>
                    </a:ext>
                  </a:extLst>
                </p:cNvPr>
                <p:cNvSpPr/>
                <p:nvPr/>
              </p:nvSpPr>
              <p:spPr>
                <a:xfrm>
                  <a:off x="4644035" y="5338600"/>
                  <a:ext cx="1821199" cy="8244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Steering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Committee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4AFE4307-A415-0D4E-858C-B630620D8D2E}"/>
                  </a:ext>
                </a:extLst>
              </p:cNvPr>
              <p:cNvGrpSpPr/>
              <p:nvPr/>
            </p:nvGrpSpPr>
            <p:grpSpPr>
              <a:xfrm>
                <a:off x="10317069" y="2684546"/>
                <a:ext cx="1400761" cy="2494740"/>
                <a:chOff x="6156377" y="1844142"/>
                <a:chExt cx="1719402" cy="3062238"/>
              </a:xfrm>
            </p:grpSpPr>
            <p:pic>
              <p:nvPicPr>
                <p:cNvPr id="395" name="Picture 394">
                  <a:extLst>
                    <a:ext uri="{FF2B5EF4-FFF2-40B4-BE49-F238E27FC236}">
                      <a16:creationId xmlns:a16="http://schemas.microsoft.com/office/drawing/2014/main" id="{938A1AB5-4BD7-D14F-B650-AD36AC1E55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6377" y="1844142"/>
                  <a:ext cx="1719402" cy="2210659"/>
                </a:xfrm>
                <a:prstGeom prst="rect">
                  <a:avLst/>
                </a:prstGeom>
              </p:spPr>
            </p:pic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EB5CC262-FBDB-7541-8F10-4CE6D0BCE114}"/>
                    </a:ext>
                  </a:extLst>
                </p:cNvPr>
                <p:cNvSpPr/>
                <p:nvPr/>
              </p:nvSpPr>
              <p:spPr>
                <a:xfrm>
                  <a:off x="6377771" y="3894423"/>
                  <a:ext cx="1392929" cy="10119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Work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Groups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A5FB4BD-9AAB-FF45-9037-7BDDBD7F5694}"/>
                </a:ext>
              </a:extLst>
            </p:cNvPr>
            <p:cNvGrpSpPr/>
            <p:nvPr/>
          </p:nvGrpSpPr>
          <p:grpSpPr>
            <a:xfrm>
              <a:off x="4807712" y="758175"/>
              <a:ext cx="7214993" cy="4735676"/>
              <a:chOff x="2628919" y="483182"/>
              <a:chExt cx="9016063" cy="5917838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28DD7229-C253-A249-B3DF-E1151D25D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1192" y="5201528"/>
                <a:ext cx="924962" cy="13664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47B508CC-643C-0042-B694-A84E1A67F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5733" y="4752299"/>
                <a:ext cx="599879" cy="218038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FABA706A-B306-5044-A611-0F20BB08E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1438" y="4730865"/>
                <a:ext cx="393468" cy="260906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2310B7E9-DC4A-F843-B305-EA09977B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7273" y="4761620"/>
                <a:ext cx="597452" cy="199396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E98F81D-3995-1D41-9F56-EDB43AB03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3008" y="5123456"/>
                <a:ext cx="385983" cy="292788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05A0191D-1819-9C4A-B1C0-0943CD51B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00503" y="4734966"/>
                <a:ext cx="397810" cy="25270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EE17EEF8-4F39-FA44-ABDA-70031BCAA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62396" y="5173631"/>
                <a:ext cx="474025" cy="192438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4A6DB52D-7253-ED4B-A440-02F3CA8B7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2969" y="5153578"/>
                <a:ext cx="610406" cy="23254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BE9C9B38-F33E-1347-8B37-ECE0E3990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55582" y="5167735"/>
                <a:ext cx="660180" cy="204230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EE07C3F0-F323-244B-8C4F-D9ACE0E6A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27968" y="4800054"/>
                <a:ext cx="563774" cy="122529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3AEA7F89-153F-EC47-BC3D-E331A3F28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37238" y="4764221"/>
                <a:ext cx="668326" cy="194195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DCA409F2-65AA-4F4A-B759-1A1528C6B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27088" y="4785912"/>
                <a:ext cx="455042" cy="150812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FEDEFE2C-1589-DA45-9CC2-B6497F636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41470" y="4762116"/>
                <a:ext cx="658391" cy="198404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7B5F65D7-FF7E-A742-8528-72A844519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75585" y="4782769"/>
                <a:ext cx="701383" cy="157098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1E8AD97-3148-4B45-8ED4-2FD7F993A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76324" y="4769319"/>
                <a:ext cx="594699" cy="183999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D95B8EED-B38D-8C42-AAF0-525F4EF74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4639" y="5094035"/>
                <a:ext cx="270432" cy="351631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7290464-833B-5749-A4BA-E379CAC83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91631" y="5143876"/>
                <a:ext cx="759541" cy="251949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A7C3F76F-880E-EA46-9B68-FB1CE314D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75968" y="5673524"/>
                <a:ext cx="595411" cy="184995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4D9C7810-3BD1-F04B-9CE8-48DF6900C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18917" y="5695611"/>
                <a:ext cx="694165" cy="140820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7EE13B59-7E3F-5645-8F65-A5A2BA628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97336" y="5651724"/>
                <a:ext cx="576672" cy="228595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168B4CE9-5C4F-1848-8783-CC322740C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24075" y="5189892"/>
                <a:ext cx="604403" cy="159916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961A1F0A-3AB7-4E4A-B085-9B5420A3A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58468" y="5638931"/>
                <a:ext cx="225866" cy="254180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60C72C87-D342-5540-9A90-2323D1217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98661" y="5166873"/>
                <a:ext cx="711896" cy="205954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87BDBDD8-C0AB-F34B-B715-E30B7E5BF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77184" y="5633360"/>
                <a:ext cx="386963" cy="265322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53F58C33-C4A7-254A-BB21-BA2F87D9E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4788" y="5672153"/>
                <a:ext cx="622977" cy="187736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210CD0AB-0A76-964A-AC08-9DBC5D287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40288" y="5674175"/>
                <a:ext cx="795769" cy="18369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EF5FC41C-CB53-CA43-96E3-93F827FF8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05549" y="5643873"/>
                <a:ext cx="698121" cy="244297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FCA2354A-8035-3E44-A8BE-D48FC1343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53239" y="5120504"/>
                <a:ext cx="434853" cy="29869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9A4A2799-4DA9-3D4F-8338-E9DEB44AF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70800" y="5662237"/>
                <a:ext cx="678111" cy="207568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05061178-912E-D545-9F40-D185AEB5A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5619" y="5679135"/>
                <a:ext cx="687578" cy="173772"/>
              </a:xfrm>
              <a:prstGeom prst="rect">
                <a:avLst/>
              </a:prstGeom>
            </p:spPr>
          </p:pic>
          <p:pic>
            <p:nvPicPr>
              <p:cNvPr id="93" name="Picture 30" descr="http://www.directtrust.org/picture/digicert.png?pictureId=17114998&amp;asGalleryImage=true&amp;__SQUARESPACE_CACHEVERSION=1363111538329">
                <a:extLst>
                  <a:ext uri="{FF2B5EF4-FFF2-40B4-BE49-F238E27FC236}">
                    <a16:creationId xmlns:a16="http://schemas.microsoft.com/office/drawing/2014/main" id="{7B312660-1AB3-FF4B-814B-ABB2ACFC1A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061018" y="2223131"/>
                <a:ext cx="620766" cy="229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40" descr="http://www.directtrust.org/picture/emr_direct.png?pictureId=17299704&amp;asGalleryImage=true&amp;__SQUARESPACE_CACHEVERSION=1358522472587">
                <a:extLst>
                  <a:ext uri="{FF2B5EF4-FFF2-40B4-BE49-F238E27FC236}">
                    <a16:creationId xmlns:a16="http://schemas.microsoft.com/office/drawing/2014/main" id="{24C796DA-143F-494E-B58A-A798419AA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35383" y="2596462"/>
                <a:ext cx="461232" cy="282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48" descr="http://www.directtrust.org/picture/rochester_rhio.png?pictureId=17881431&amp;asGalleryImage=true&amp;__SQUARESPACE_CACHEVERSION=1366643526590">
                <a:extLst>
                  <a:ext uri="{FF2B5EF4-FFF2-40B4-BE49-F238E27FC236}">
                    <a16:creationId xmlns:a16="http://schemas.microsoft.com/office/drawing/2014/main" id="{9DFFBDB5-A733-4D49-A1FB-2692A1C1BB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077996" y="3425775"/>
                <a:ext cx="586811" cy="342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52" descr="http://www.directtrust.org/picture/hixny.png?pictureId=17863192&amp;asGalleryImage=true&amp;__SQUARESPACE_CACHEVERSION=1366377345188">
                <a:extLst>
                  <a:ext uri="{FF2B5EF4-FFF2-40B4-BE49-F238E27FC236}">
                    <a16:creationId xmlns:a16="http://schemas.microsoft.com/office/drawing/2014/main" id="{D963B811-FEF1-A04B-B109-0B4BEE1297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11420" y="2613160"/>
                <a:ext cx="548504" cy="248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6" descr="http://www.directtrust.org/picture/maxmd.png?pictureId=17935349&amp;asGalleryImage=true&amp;__SQUARESPACE_CACHEVERSION=1367433371736">
                <a:extLst>
                  <a:ext uri="{FF2B5EF4-FFF2-40B4-BE49-F238E27FC236}">
                    <a16:creationId xmlns:a16="http://schemas.microsoft.com/office/drawing/2014/main" id="{AE80ABC7-3CAD-E345-8F42-5C87E18060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890705" y="2620638"/>
                <a:ext cx="527809" cy="233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30" descr="http://www.directtrust.org/picture/medallies.png?pictureId=17979906&amp;asGalleryImage=true&amp;__SQUARESPACE_CACHEVERSION=1368103726706">
                <a:extLst>
                  <a:ext uri="{FF2B5EF4-FFF2-40B4-BE49-F238E27FC236}">
                    <a16:creationId xmlns:a16="http://schemas.microsoft.com/office/drawing/2014/main" id="{66CA1C05-DAF6-8640-85D5-92D834B65E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763861" y="2572500"/>
                <a:ext cx="613608" cy="330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36" descr="http://www.directtrust.org/picture/medicity.png?pictureId=17251052&amp;asGalleryImage=true&amp;__SQUARESPACE_CACHEVERSION=1357840372713">
                <a:extLst>
                  <a:ext uri="{FF2B5EF4-FFF2-40B4-BE49-F238E27FC236}">
                    <a16:creationId xmlns:a16="http://schemas.microsoft.com/office/drawing/2014/main" id="{8FE84904-6EAA-A543-B916-F92291EBAB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61151" y="2981387"/>
                <a:ext cx="609697" cy="25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38" descr="http://www.directtrust.org/picture/michiana.png?pictureId=18707593&amp;asGalleryImage=true&amp;__SQUARESPACE_CACHEVERSION=1379958763519">
                <a:extLst>
                  <a:ext uri="{FF2B5EF4-FFF2-40B4-BE49-F238E27FC236}">
                    <a16:creationId xmlns:a16="http://schemas.microsoft.com/office/drawing/2014/main" id="{6A20A75C-4F8A-2442-82F1-AD5C6E3D14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5306" y="3068086"/>
                <a:ext cx="576734" cy="243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40" descr="http://www.directtrust.org/picture/mihin.png?pictureId=17863196&amp;asGalleryImage=true&amp;__SQUARESPACE_CACHEVERSION=1366377225607">
                <a:extLst>
                  <a:ext uri="{FF2B5EF4-FFF2-40B4-BE49-F238E27FC236}">
                    <a16:creationId xmlns:a16="http://schemas.microsoft.com/office/drawing/2014/main" id="{D32F6F40-E8F1-B54D-B6D3-AE96B15F73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89381" y="3048219"/>
                <a:ext cx="497582" cy="251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0" descr="http://www.directtrust.org/picture/orion_health.png?pictureId=17728183&amp;asGalleryImage=true&amp;__SQUARESPACE_CACHEVERSION=1364397328469">
                <a:extLst>
                  <a:ext uri="{FF2B5EF4-FFF2-40B4-BE49-F238E27FC236}">
                    <a16:creationId xmlns:a16="http://schemas.microsoft.com/office/drawing/2014/main" id="{E533D6E9-40F6-F640-8F24-79676BB37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915833" y="3061759"/>
                <a:ext cx="477553" cy="256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72" descr="http://www.directtrust.org/picture/secure_exchange_solutions.png?pictureId=17114994&amp;asGalleryImage=true&amp;__SQUARESPACE_CACHEVERSION=1363111655854">
                <a:extLst>
                  <a:ext uri="{FF2B5EF4-FFF2-40B4-BE49-F238E27FC236}">
                    <a16:creationId xmlns:a16="http://schemas.microsoft.com/office/drawing/2014/main" id="{6670C122-BAA5-3345-95E7-4DF2A24C1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888915" y="3424445"/>
                <a:ext cx="674722" cy="345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78" descr="http://www.directtrust.org/picture/surescripts.png?pictureId=17734654&amp;asGalleryImage=true&amp;__SQUARESPACE_CACHEVERSION=1364498815378">
                <a:extLst>
                  <a:ext uri="{FF2B5EF4-FFF2-40B4-BE49-F238E27FC236}">
                    <a16:creationId xmlns:a16="http://schemas.microsoft.com/office/drawing/2014/main" id="{96DBADA6-88EE-BD4C-A91A-CF35104C91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800890" y="3498692"/>
                <a:ext cx="539551" cy="196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104" descr="http://www.directtrust.org/picture/truven.png?pictureId=18481702&amp;asGalleryImage=true&amp;__SQUARESPACE_CACHEVERSION=1375995847689">
                <a:extLst>
                  <a:ext uri="{FF2B5EF4-FFF2-40B4-BE49-F238E27FC236}">
                    <a16:creationId xmlns:a16="http://schemas.microsoft.com/office/drawing/2014/main" id="{5E1D5B93-832B-2C4C-966C-FE33DC64FE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12970" y="3957240"/>
                <a:ext cx="545404" cy="197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105" descr="http://www.directtrust.org/picture/updox.png?pictureId=18004524&amp;asGalleryImage=true&amp;__SQUARESPACE_CACHEVERSION=1368469730795">
                <a:extLst>
                  <a:ext uri="{FF2B5EF4-FFF2-40B4-BE49-F238E27FC236}">
                    <a16:creationId xmlns:a16="http://schemas.microsoft.com/office/drawing/2014/main" id="{319116E9-FB00-6946-A9BE-9C4DB5C20F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112546" y="3912237"/>
                <a:ext cx="517711" cy="268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A38D767D-D704-9241-9742-D35893F28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57168" y="3931177"/>
                <a:ext cx="538217" cy="250066"/>
              </a:xfrm>
              <a:prstGeom prst="rect">
                <a:avLst/>
              </a:prstGeom>
            </p:spPr>
          </p:pic>
          <p:pic>
            <p:nvPicPr>
              <p:cNvPr id="108" name="Picture 10" descr="User-added image">
                <a:extLst>
                  <a:ext uri="{FF2B5EF4-FFF2-40B4-BE49-F238E27FC236}">
                    <a16:creationId xmlns:a16="http://schemas.microsoft.com/office/drawing/2014/main" id="{2E48EFF4-782E-8141-A6F1-0144514DC7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4301" y="2215862"/>
                <a:ext cx="670215" cy="243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8" descr="User-added image">
                <a:extLst>
                  <a:ext uri="{FF2B5EF4-FFF2-40B4-BE49-F238E27FC236}">
                    <a16:creationId xmlns:a16="http://schemas.microsoft.com/office/drawing/2014/main" id="{C03B6774-C7DD-6647-BD94-8357D2051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4170" y="2218835"/>
                <a:ext cx="700878" cy="2378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2" descr="User-added image">
                <a:extLst>
                  <a:ext uri="{FF2B5EF4-FFF2-40B4-BE49-F238E27FC236}">
                    <a16:creationId xmlns:a16="http://schemas.microsoft.com/office/drawing/2014/main" id="{6781B5D6-EECD-2D40-9C95-E18FF9F26D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5137" y="2577054"/>
                <a:ext cx="657073" cy="321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4" descr="User-added image">
                <a:extLst>
                  <a:ext uri="{FF2B5EF4-FFF2-40B4-BE49-F238E27FC236}">
                    <a16:creationId xmlns:a16="http://schemas.microsoft.com/office/drawing/2014/main" id="{89757A80-E2FA-D340-AE3E-67DB0E02C3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85933" y="2192082"/>
                <a:ext cx="569464" cy="291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6" descr="User-added image">
                <a:extLst>
                  <a:ext uri="{FF2B5EF4-FFF2-40B4-BE49-F238E27FC236}">
                    <a16:creationId xmlns:a16="http://schemas.microsoft.com/office/drawing/2014/main" id="{32EC6570-452F-6E45-8B8F-02876A9EA5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9636" y="2580027"/>
                <a:ext cx="657073" cy="315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8" descr="User-added image">
                <a:extLst>
                  <a:ext uri="{FF2B5EF4-FFF2-40B4-BE49-F238E27FC236}">
                    <a16:creationId xmlns:a16="http://schemas.microsoft.com/office/drawing/2014/main" id="{29E08B2B-7AA6-0A4E-9C64-EE5098E232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9416" y="2624615"/>
                <a:ext cx="700878" cy="225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30" descr="User-added image">
                <a:extLst>
                  <a:ext uri="{FF2B5EF4-FFF2-40B4-BE49-F238E27FC236}">
                    <a16:creationId xmlns:a16="http://schemas.microsoft.com/office/drawing/2014/main" id="{5FEE8F96-9CBD-234B-987F-DD32DB5882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9642" y="2618670"/>
                <a:ext cx="613268" cy="2378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32" descr="User-added image">
                <a:extLst>
                  <a:ext uri="{FF2B5EF4-FFF2-40B4-BE49-F238E27FC236}">
                    <a16:creationId xmlns:a16="http://schemas.microsoft.com/office/drawing/2014/main" id="{CEDD7367-C424-E348-BB39-D3B86914B4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5592" y="2944126"/>
                <a:ext cx="720161" cy="307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34" descr="User-added image">
                <a:extLst>
                  <a:ext uri="{FF2B5EF4-FFF2-40B4-BE49-F238E27FC236}">
                    <a16:creationId xmlns:a16="http://schemas.microsoft.com/office/drawing/2014/main" id="{38A17B67-2A30-E24A-8008-54CD392A3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9524" y="3026739"/>
                <a:ext cx="503755" cy="326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36" descr="User-added image">
                <a:extLst>
                  <a:ext uri="{FF2B5EF4-FFF2-40B4-BE49-F238E27FC236}">
                    <a16:creationId xmlns:a16="http://schemas.microsoft.com/office/drawing/2014/main" id="{C77E19DE-2307-2041-9BAD-6CABBDB8C4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0593" y="3017821"/>
                <a:ext cx="591366" cy="344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38" descr="User-added image">
                <a:extLst>
                  <a:ext uri="{FF2B5EF4-FFF2-40B4-BE49-F238E27FC236}">
                    <a16:creationId xmlns:a16="http://schemas.microsoft.com/office/drawing/2014/main" id="{851200B3-564D-D943-94C6-FA8DF1827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76422" y="3101053"/>
                <a:ext cx="788487" cy="178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40" descr="User-added image">
                <a:extLst>
                  <a:ext uri="{FF2B5EF4-FFF2-40B4-BE49-F238E27FC236}">
                    <a16:creationId xmlns:a16="http://schemas.microsoft.com/office/drawing/2014/main" id="{E8516BF7-DBF0-0A43-8DED-A893E5562A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4676" y="3469174"/>
                <a:ext cx="569464" cy="255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42" descr="User-added image">
                <a:extLst>
                  <a:ext uri="{FF2B5EF4-FFF2-40B4-BE49-F238E27FC236}">
                    <a16:creationId xmlns:a16="http://schemas.microsoft.com/office/drawing/2014/main" id="{C73B0601-CAB8-3E4B-8778-B7C409526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9430" y="3507817"/>
                <a:ext cx="788487" cy="178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44" descr="User-added image">
                <a:extLst>
                  <a:ext uri="{FF2B5EF4-FFF2-40B4-BE49-F238E27FC236}">
                    <a16:creationId xmlns:a16="http://schemas.microsoft.com/office/drawing/2014/main" id="{9816B84D-2B1D-8049-AA9B-7030A5CB35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560" y="3454312"/>
                <a:ext cx="700878" cy="28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46" descr="User-added image">
                <a:extLst>
                  <a:ext uri="{FF2B5EF4-FFF2-40B4-BE49-F238E27FC236}">
                    <a16:creationId xmlns:a16="http://schemas.microsoft.com/office/drawing/2014/main" id="{18DBBB42-408C-384A-AFA1-CB1A122777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1538" y="3436476"/>
                <a:ext cx="613268" cy="321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48" descr="User-added image">
                <a:extLst>
                  <a:ext uri="{FF2B5EF4-FFF2-40B4-BE49-F238E27FC236}">
                    <a16:creationId xmlns:a16="http://schemas.microsoft.com/office/drawing/2014/main" id="{7DBA7DD0-C08E-1747-8291-CC17D0E10A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7514" y="3501872"/>
                <a:ext cx="744683" cy="190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50" descr="User-added image">
                <a:extLst>
                  <a:ext uri="{FF2B5EF4-FFF2-40B4-BE49-F238E27FC236}">
                    <a16:creationId xmlns:a16="http://schemas.microsoft.com/office/drawing/2014/main" id="{20F55559-2A46-6440-B16F-C093B0CC83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5662" y="3905658"/>
                <a:ext cx="228386" cy="30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52" descr="User-added image">
                <a:extLst>
                  <a:ext uri="{FF2B5EF4-FFF2-40B4-BE49-F238E27FC236}">
                    <a16:creationId xmlns:a16="http://schemas.microsoft.com/office/drawing/2014/main" id="{B2ADDC20-81F2-BE4C-B1F6-945A6A5A0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770" y="3956049"/>
                <a:ext cx="442805" cy="200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54" descr="User-added image">
                <a:extLst>
                  <a:ext uri="{FF2B5EF4-FFF2-40B4-BE49-F238E27FC236}">
                    <a16:creationId xmlns:a16="http://schemas.microsoft.com/office/drawing/2014/main" id="{A2A4E32D-C1A1-4749-88F3-72954A1457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1796" y="3927660"/>
                <a:ext cx="715225" cy="257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56" descr="User-added image">
                <a:extLst>
                  <a:ext uri="{FF2B5EF4-FFF2-40B4-BE49-F238E27FC236}">
                    <a16:creationId xmlns:a16="http://schemas.microsoft.com/office/drawing/2014/main" id="{D02191ED-1441-C545-90C7-3AD1F1CD0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4117" y="3948037"/>
                <a:ext cx="383765" cy="216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58" descr="User-added image">
                <a:extLst>
                  <a:ext uri="{FF2B5EF4-FFF2-40B4-BE49-F238E27FC236}">
                    <a16:creationId xmlns:a16="http://schemas.microsoft.com/office/drawing/2014/main" id="{0690A6ED-F579-CE46-9F8F-3D2BA25BBE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11975" y="3437888"/>
                <a:ext cx="285268" cy="318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60" descr="User-added image">
                <a:extLst>
                  <a:ext uri="{FF2B5EF4-FFF2-40B4-BE49-F238E27FC236}">
                    <a16:creationId xmlns:a16="http://schemas.microsoft.com/office/drawing/2014/main" id="{3AC3A25D-D007-DA42-97A7-F7EFA79C9A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2865" y="2559219"/>
                <a:ext cx="657073" cy="356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62" descr="User-added image">
                <a:extLst>
                  <a:ext uri="{FF2B5EF4-FFF2-40B4-BE49-F238E27FC236}">
                    <a16:creationId xmlns:a16="http://schemas.microsoft.com/office/drawing/2014/main" id="{0CF97945-6F41-C843-974C-91A56B09AF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4031" y="3931363"/>
                <a:ext cx="613268" cy="249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64" descr="User-added image">
                <a:extLst>
                  <a:ext uri="{FF2B5EF4-FFF2-40B4-BE49-F238E27FC236}">
                    <a16:creationId xmlns:a16="http://schemas.microsoft.com/office/drawing/2014/main" id="{DF96FF50-F8DF-4C49-9D43-224543A965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3234" y="3913529"/>
                <a:ext cx="700878" cy="28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70" descr="User-added image">
                <a:extLst>
                  <a:ext uri="{FF2B5EF4-FFF2-40B4-BE49-F238E27FC236}">
                    <a16:creationId xmlns:a16="http://schemas.microsoft.com/office/drawing/2014/main" id="{4CBE7620-279D-A24D-9CBA-24591BA7DC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0872" y="2585972"/>
                <a:ext cx="657073" cy="303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72" descr="User-added image">
                <a:extLst>
                  <a:ext uri="{FF2B5EF4-FFF2-40B4-BE49-F238E27FC236}">
                    <a16:creationId xmlns:a16="http://schemas.microsoft.com/office/drawing/2014/main" id="{67798BC5-9DB4-7D4E-80FC-B6408B634E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274" y="3021005"/>
                <a:ext cx="573162" cy="254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74" descr="User-added image">
                <a:extLst>
                  <a:ext uri="{FF2B5EF4-FFF2-40B4-BE49-F238E27FC236}">
                    <a16:creationId xmlns:a16="http://schemas.microsoft.com/office/drawing/2014/main" id="{DDC1B76E-8C8E-E844-87D2-92FF2A469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2268" y="3943254"/>
                <a:ext cx="744683" cy="225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76" descr="User-added image">
                <a:extLst>
                  <a:ext uri="{FF2B5EF4-FFF2-40B4-BE49-F238E27FC236}">
                    <a16:creationId xmlns:a16="http://schemas.microsoft.com/office/drawing/2014/main" id="{9DDEC409-D846-6341-9B88-419BF07AA5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7067" y="3074274"/>
                <a:ext cx="744683" cy="225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78" descr="User-added image">
                <a:extLst>
                  <a:ext uri="{FF2B5EF4-FFF2-40B4-BE49-F238E27FC236}">
                    <a16:creationId xmlns:a16="http://schemas.microsoft.com/office/drawing/2014/main" id="{0FD26806-2E56-4F49-9975-A5D70E5BCE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0746" y="3490623"/>
                <a:ext cx="489852" cy="212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80" descr="User-added image">
                <a:extLst>
                  <a:ext uri="{FF2B5EF4-FFF2-40B4-BE49-F238E27FC236}">
                    <a16:creationId xmlns:a16="http://schemas.microsoft.com/office/drawing/2014/main" id="{E3B285F2-186C-0340-844D-2C448BC834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5837" y="2198027"/>
                <a:ext cx="700878" cy="279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3F770F3-FA6B-7949-8F60-04C22A495F31}"/>
                  </a:ext>
                </a:extLst>
              </p:cNvPr>
              <p:cNvSpPr txBox="1"/>
              <p:nvPr/>
            </p:nvSpPr>
            <p:spPr>
              <a:xfrm>
                <a:off x="2894273" y="1776667"/>
                <a:ext cx="5191307" cy="384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100+ EHNAC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accredited organizations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including…</a:t>
                </a:r>
              </a:p>
            </p:txBody>
          </p:sp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930C2BCF-2220-5D4F-B23C-9BC890221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89200" y="1348475"/>
                <a:ext cx="353598" cy="289855"/>
              </a:xfrm>
              <a:prstGeom prst="rect">
                <a:avLst/>
              </a:prstGeom>
            </p:spPr>
          </p:pic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46B1EA78-F900-FF4B-8DF3-3AE691974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6458" y="1371632"/>
                <a:ext cx="925901" cy="217066"/>
              </a:xfrm>
              <a:prstGeom prst="rect">
                <a:avLst/>
              </a:prstGeom>
            </p:spPr>
          </p:pic>
          <p:pic>
            <p:nvPicPr>
              <p:cNvPr id="143" name="Picture 142">
                <a:extLst>
                  <a:ext uri="{FF2B5EF4-FFF2-40B4-BE49-F238E27FC236}">
                    <a16:creationId xmlns:a16="http://schemas.microsoft.com/office/drawing/2014/main" id="{897CFAF3-528F-9242-B497-A64D8F67C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72423" y="1300803"/>
                <a:ext cx="596484" cy="309812"/>
              </a:xfrm>
              <a:prstGeom prst="rect">
                <a:avLst/>
              </a:prstGeom>
            </p:spPr>
          </p:pic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F58B3495-7632-5E4D-91F1-198AE6340E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9892"/>
              <a:stretch/>
            </p:blipFill>
            <p:spPr>
              <a:xfrm>
                <a:off x="4762755" y="1337428"/>
                <a:ext cx="421837" cy="286828"/>
              </a:xfrm>
              <a:prstGeom prst="rect">
                <a:avLst/>
              </a:prstGeom>
            </p:spPr>
          </p:pic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E0B3CD88-5BB3-064F-A6C8-E6D3F151FE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64604" y="1364822"/>
                <a:ext cx="523344" cy="232040"/>
              </a:xfrm>
              <a:prstGeom prst="rect">
                <a:avLst/>
              </a:prstGeom>
            </p:spPr>
          </p:pic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DD36E50-C534-2140-97A3-2DE669AE0131}"/>
                  </a:ext>
                </a:extLst>
              </p:cNvPr>
              <p:cNvSpPr/>
              <p:nvPr/>
            </p:nvSpPr>
            <p:spPr>
              <a:xfrm>
                <a:off x="2628919" y="483182"/>
                <a:ext cx="8822071" cy="384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Partial list of participants in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TNAP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Steering Committee &amp; Work Groups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organizing meetings…</a:t>
                </a:r>
              </a:p>
            </p:txBody>
          </p:sp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3EF494D8-86D4-BB46-A127-808C1E96A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68670" y="1351573"/>
                <a:ext cx="771879" cy="295672"/>
              </a:xfrm>
              <a:prstGeom prst="rect">
                <a:avLst/>
              </a:prstGeom>
            </p:spPr>
          </p:pic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813A3DEB-FA23-C547-9071-766C675EE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72506" y="1439720"/>
                <a:ext cx="597790" cy="186896"/>
              </a:xfrm>
              <a:prstGeom prst="rect">
                <a:avLst/>
              </a:prstGeom>
            </p:spPr>
          </p:pic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E0D33DAF-3392-294E-8FF2-59DE9F2FF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02714" y="1437384"/>
                <a:ext cx="565917" cy="173231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E941A581-EE94-DB45-9B30-B81CEC21A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17199" y="1328137"/>
                <a:ext cx="441946" cy="347900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B4D2253E-1E6B-0241-93E8-538BC8574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61821" y="1394368"/>
                <a:ext cx="496069" cy="234656"/>
              </a:xfrm>
              <a:prstGeom prst="rect">
                <a:avLst/>
              </a:prstGeom>
            </p:spPr>
          </p:pic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56437AC5-DD43-EE43-B7E8-796CE8C51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38306" y="972221"/>
                <a:ext cx="664718" cy="239168"/>
              </a:xfrm>
              <a:prstGeom prst="rect">
                <a:avLst/>
              </a:prstGeom>
            </p:spPr>
          </p:pic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ACC9BEBE-55CE-7146-9280-D96D58B0B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97388" y="954855"/>
                <a:ext cx="714443" cy="258178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16169891-D867-564F-932D-3680721A7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77124" y="967233"/>
                <a:ext cx="588554" cy="298731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8B56FB15-2401-DF40-8688-8BAB1DE81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5910" y="928964"/>
                <a:ext cx="740733" cy="334236"/>
              </a:xfrm>
              <a:prstGeom prst="rect">
                <a:avLst/>
              </a:prstGeom>
            </p:spPr>
          </p:pic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D6A7D608-A7DB-C640-AA35-F0B797F74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7860" y="954069"/>
                <a:ext cx="695625" cy="247956"/>
              </a:xfrm>
              <a:prstGeom prst="rect">
                <a:avLst/>
              </a:prstGeom>
            </p:spPr>
          </p:pic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F5AFC0C9-28F8-F943-9624-53156734D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7738" y="1013052"/>
                <a:ext cx="604234" cy="153760"/>
              </a:xfrm>
              <a:prstGeom prst="rect">
                <a:avLst/>
              </a:prstGeom>
            </p:spPr>
          </p:pic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43D25EAA-47AC-D342-9A03-C27C8130B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58347" y="870311"/>
                <a:ext cx="615304" cy="394178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58066AEC-AE57-2241-9B08-90800A1CD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5682" y="979043"/>
                <a:ext cx="704981" cy="187318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9B5A6C91-86E1-0042-9D89-EE65FCDF0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5588" y="916051"/>
                <a:ext cx="607641" cy="355707"/>
              </a:xfrm>
              <a:prstGeom prst="rect">
                <a:avLst/>
              </a:pr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C4FBB431-E997-824F-AE15-36F2CE4F8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4483" y="937007"/>
                <a:ext cx="678381" cy="311497"/>
              </a:xfrm>
              <a:prstGeom prst="rect">
                <a:avLst/>
              </a:prstGeom>
            </p:spPr>
          </p:pic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69C838C-77EB-D247-89B6-58E3B8A022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6143" y="4301721"/>
                <a:ext cx="8928839" cy="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6124599-C7C5-404E-AF3A-147F1C7F2861}"/>
                  </a:ext>
                </a:extLst>
              </p:cNvPr>
              <p:cNvSpPr txBox="1"/>
              <p:nvPr/>
            </p:nvSpPr>
            <p:spPr>
              <a:xfrm>
                <a:off x="3046856" y="4307090"/>
                <a:ext cx="5607083" cy="384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70+ SAFE BioPharma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members &amp; partners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including…</a:t>
                </a:r>
              </a:p>
            </p:txBody>
          </p:sp>
          <p:pic>
            <p:nvPicPr>
              <p:cNvPr id="165" name="Picture 10" descr="http://www.directtrust.org/picture/athenahealth.png?pictureId=18057025&amp;asGalleryImage=true&amp;__SQUARESPACE_CACHEVERSION=1369165604875">
                <a:extLst>
                  <a:ext uri="{FF2B5EF4-FFF2-40B4-BE49-F238E27FC236}">
                    <a16:creationId xmlns:a16="http://schemas.microsoft.com/office/drawing/2014/main" id="{25E40AE3-33C8-7A40-94D0-F15B8AF8E5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722470" y="1780670"/>
                <a:ext cx="696391" cy="3290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User-added image">
                <a:extLst>
                  <a:ext uri="{FF2B5EF4-FFF2-40B4-BE49-F238E27FC236}">
                    <a16:creationId xmlns:a16="http://schemas.microsoft.com/office/drawing/2014/main" id="{DA74B024-5813-4747-B08F-A1F9154D3A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3790" y="1812033"/>
                <a:ext cx="755223" cy="307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4" descr="User-added image">
                <a:extLst>
                  <a:ext uri="{FF2B5EF4-FFF2-40B4-BE49-F238E27FC236}">
                    <a16:creationId xmlns:a16="http://schemas.microsoft.com/office/drawing/2014/main" id="{3E694EB1-C9A5-204A-9DE4-687331E042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7252" y="1844145"/>
                <a:ext cx="438049" cy="202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6" descr="User-added image">
                <a:extLst>
                  <a:ext uri="{FF2B5EF4-FFF2-40B4-BE49-F238E27FC236}">
                    <a16:creationId xmlns:a16="http://schemas.microsoft.com/office/drawing/2014/main" id="{8AB98887-13C9-2247-8ED1-DEF73F417C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4170" y="1841174"/>
                <a:ext cx="700878" cy="208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8" descr="User-added image">
                <a:extLst>
                  <a:ext uri="{FF2B5EF4-FFF2-40B4-BE49-F238E27FC236}">
                    <a16:creationId xmlns:a16="http://schemas.microsoft.com/office/drawing/2014/main" id="{6531AC5B-B934-D841-BB18-8EAA7585B9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511" y="2198027"/>
                <a:ext cx="678976" cy="279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16" descr="http://www.directtrust.org/picture/cerner.png?pictureId=17114999&amp;asGalleryImage=true&amp;__SQUARESPACE_CACHEVERSION=1363111509850">
                <a:extLst>
                  <a:ext uri="{FF2B5EF4-FFF2-40B4-BE49-F238E27FC236}">
                    <a16:creationId xmlns:a16="http://schemas.microsoft.com/office/drawing/2014/main" id="{65C0159F-5D65-D94D-82E4-10E9273796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77990" y="2200484"/>
                <a:ext cx="591366" cy="274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8" descr="http://www.directtrust.org/picture/datamotion.png?pictureId=17229251&amp;asGalleryImage=true&amp;__SQUARESPACE_CACHEVERSION=1363111526900">
                <a:extLst>
                  <a:ext uri="{FF2B5EF4-FFF2-40B4-BE49-F238E27FC236}">
                    <a16:creationId xmlns:a16="http://schemas.microsoft.com/office/drawing/2014/main" id="{DDD9CA31-58F0-7B45-9E46-EF21E416D0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357201" y="2188473"/>
                <a:ext cx="505308" cy="298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12" descr="Change Healthcare">
                <a:extLst>
                  <a:ext uri="{FF2B5EF4-FFF2-40B4-BE49-F238E27FC236}">
                    <a16:creationId xmlns:a16="http://schemas.microsoft.com/office/drawing/2014/main" id="{97D7B5C2-AE75-BF41-85B5-63361323A5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9636" y="2198027"/>
                <a:ext cx="657073" cy="279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14" descr="User-added image">
                <a:extLst>
                  <a:ext uri="{FF2B5EF4-FFF2-40B4-BE49-F238E27FC236}">
                    <a16:creationId xmlns:a16="http://schemas.microsoft.com/office/drawing/2014/main" id="{E1060D96-F1E4-0146-B3B3-E2FD42A902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4921" y="2129658"/>
                <a:ext cx="201503" cy="416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DAF45B2B-6724-2B41-B22D-85D194F6F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6143" y="1776667"/>
                <a:ext cx="8928839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83CC3A6-0A98-444A-861B-228ECA6C0C8D}"/>
                  </a:ext>
                </a:extLst>
              </p:cNvPr>
              <p:cNvSpPr txBox="1"/>
              <p:nvPr/>
            </p:nvSpPr>
            <p:spPr>
              <a:xfrm>
                <a:off x="2714155" y="6016413"/>
                <a:ext cx="8878881" cy="384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380+ WEDI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70+ eHealth Initiative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members,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100+ EP3 Foundation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Fellows &amp; Trustees</a:t>
                </a:r>
              </a:p>
            </p:txBody>
          </p: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75D17317-781A-284E-A8DE-21D0D19A03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0877" y="5933963"/>
                <a:ext cx="8928839" cy="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E361463-CFD8-9F4E-A283-01669471CF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827"/>
            <a:stretch/>
          </p:blipFill>
          <p:spPr>
            <a:xfrm>
              <a:off x="36134" y="748070"/>
              <a:ext cx="4771578" cy="2216068"/>
            </a:xfrm>
            <a:prstGeom prst="rect">
              <a:avLst/>
            </a:prstGeom>
          </p:spPr>
        </p:pic>
      </p:grpSp>
      <p:sp>
        <p:nvSpPr>
          <p:cNvPr id="80" name="Rounded Rectangular Callout 79">
            <a:extLst>
              <a:ext uri="{FF2B5EF4-FFF2-40B4-BE49-F238E27FC236}">
                <a16:creationId xmlns:a16="http://schemas.microsoft.com/office/drawing/2014/main" id="{54DE0153-080B-AA42-95CB-DAB02A2A0E3A}"/>
              </a:ext>
            </a:extLst>
          </p:cNvPr>
          <p:cNvSpPr/>
          <p:nvPr/>
        </p:nvSpPr>
        <p:spPr>
          <a:xfrm>
            <a:off x="422760" y="4357834"/>
            <a:ext cx="11182052" cy="2445379"/>
          </a:xfrm>
          <a:prstGeom prst="wedgeRoundRectCallout">
            <a:avLst>
              <a:gd name="adj1" fmla="val -23498"/>
              <a:gd name="adj2" fmla="val -49155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21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Century Cures Act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calls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for a “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single on-ramp to nationwide exchange of health information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”,   and directs HHS/ONC to seek a solution to the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patient identity problem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.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TNAP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was founded by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EHNAC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EP3 Foundation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WEDI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,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SAFE BioPharma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e-HI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to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develop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accreditation framework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capable of realizing the goals of the 21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Century Cures Act. </a:t>
            </a: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WebShield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and the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Avenir Light" charset="0"/>
                <a:cs typeface="Avenir Light" charset="0"/>
              </a:rPr>
              <a:t>EP3 Foundation </a:t>
            </a:r>
            <a:r>
              <a:rPr lang="en-US" sz="2000" dirty="0">
                <a:solidFill>
                  <a:schemeClr val="tx1"/>
                </a:solidFill>
                <a:ea typeface="Avenir Light" charset="0"/>
                <a:cs typeface="Avenir Light" charset="0"/>
              </a:rPr>
              <a:t>have organized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Beta Network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for the TNAP Accreditation Program which will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prove the technical, legal and regulatory viability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of the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Quantum Privacy Network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and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Proof of Trust BlockChain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, and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demonstrate its’ use in a representative range of applications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/>
      <p:bldP spid="8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loud 200">
            <a:extLst>
              <a:ext uri="{FF2B5EF4-FFF2-40B4-BE49-F238E27FC236}">
                <a16:creationId xmlns:a16="http://schemas.microsoft.com/office/drawing/2014/main" id="{2547865F-C0A1-5842-8F70-699419EEC0CC}"/>
              </a:ext>
            </a:extLst>
          </p:cNvPr>
          <p:cNvSpPr/>
          <p:nvPr/>
        </p:nvSpPr>
        <p:spPr bwMode="auto">
          <a:xfrm>
            <a:off x="1484347" y="1629946"/>
            <a:ext cx="8995896" cy="459715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3895068-D3C0-CB49-A10A-2EFB0AA6DC84}"/>
              </a:ext>
            </a:extLst>
          </p:cNvPr>
          <p:cNvGrpSpPr/>
          <p:nvPr/>
        </p:nvGrpSpPr>
        <p:grpSpPr>
          <a:xfrm>
            <a:off x="637901" y="3308654"/>
            <a:ext cx="2858028" cy="1023887"/>
            <a:chOff x="637901" y="3308654"/>
            <a:chExt cx="2858028" cy="1023887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9CFB1427-6FD9-8C4D-98E3-31648F228D1C}"/>
                </a:ext>
              </a:extLst>
            </p:cNvPr>
            <p:cNvGrpSpPr/>
            <p:nvPr/>
          </p:nvGrpSpPr>
          <p:grpSpPr>
            <a:xfrm>
              <a:off x="637901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D894672B-C6C4-2F47-906B-C9D9E30EE50D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8531292C-2B7A-184A-A2C2-927986787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575B54B4-81F4-154C-8429-F2D1A6C780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E0F6131-62D5-7649-A03E-A2109A37BBC0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Government Agencies</a:t>
                </a:r>
              </a:p>
            </p:txBody>
          </p: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97BE6EF-D83E-A249-9264-DBE69D121C37}"/>
                </a:ext>
              </a:extLst>
            </p:cNvPr>
            <p:cNvSpPr txBox="1"/>
            <p:nvPr/>
          </p:nvSpPr>
          <p:spPr>
            <a:xfrm>
              <a:off x="643041" y="3308654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ConnectWell San Diego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2037297-E7CB-574F-9165-7450198C494A}"/>
              </a:ext>
            </a:extLst>
          </p:cNvPr>
          <p:cNvGrpSpPr/>
          <p:nvPr/>
        </p:nvGrpSpPr>
        <p:grpSpPr>
          <a:xfrm>
            <a:off x="747329" y="4859632"/>
            <a:ext cx="2852888" cy="1025401"/>
            <a:chOff x="747329" y="4859632"/>
            <a:chExt cx="2852888" cy="1025401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581C605-C067-8F40-A96C-DA16A5AA7487}"/>
                </a:ext>
              </a:extLst>
            </p:cNvPr>
            <p:cNvGrpSpPr/>
            <p:nvPr/>
          </p:nvGrpSpPr>
          <p:grpSpPr>
            <a:xfrm>
              <a:off x="796754" y="4873575"/>
              <a:ext cx="2662387" cy="1011458"/>
              <a:chOff x="6423779" y="-301436"/>
              <a:chExt cx="3192389" cy="1212809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2367A3AF-2275-444C-8DD5-E02403C159EF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1E298D84-71B7-3E4F-AD25-8D48341D0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0C14D6A0-5572-3F42-97ED-8FE772374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675988D-6810-9A40-A07F-31FDEDA8A3EF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Schools &amp; Ed Institutions</a:t>
                </a: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D732917-65E4-9947-AFCA-7CC1AFDE5777}"/>
                </a:ext>
              </a:extLst>
            </p:cNvPr>
            <p:cNvSpPr txBox="1"/>
            <p:nvPr/>
          </p:nvSpPr>
          <p:spPr>
            <a:xfrm>
              <a:off x="747329" y="485963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Education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583667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20887" y="-8294"/>
            <a:ext cx="5341327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EP3 - TNAP Accreditation Beta Network</a:t>
            </a: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4ACD6B25-F0EF-7045-B74B-61D8A642D6F0}"/>
              </a:ext>
            </a:extLst>
          </p:cNvPr>
          <p:cNvSpPr/>
          <p:nvPr/>
        </p:nvSpPr>
        <p:spPr>
          <a:xfrm>
            <a:off x="6190755" y="2934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3FFB3CBC-31A8-8546-AC7D-18159AC0C130}"/>
              </a:ext>
            </a:extLst>
          </p:cNvPr>
          <p:cNvSpPr/>
          <p:nvPr/>
        </p:nvSpPr>
        <p:spPr>
          <a:xfrm>
            <a:off x="5675030" y="292619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7050475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293DF818-8F1A-9440-8EA5-FECD3B8A04CD}"/>
              </a:ext>
            </a:extLst>
          </p:cNvPr>
          <p:cNvSpPr/>
          <p:nvPr/>
        </p:nvSpPr>
        <p:spPr>
          <a:xfrm>
            <a:off x="4788937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id="{F77FCC05-10E8-4B48-B4D2-42A7782E7D74}"/>
              </a:ext>
            </a:extLst>
          </p:cNvPr>
          <p:cNvSpPr/>
          <p:nvPr/>
        </p:nvSpPr>
        <p:spPr>
          <a:xfrm>
            <a:off x="10908212" y="840453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B4FF53D3-B644-424F-B194-414912F25FE3}"/>
              </a:ext>
            </a:extLst>
          </p:cNvPr>
          <p:cNvSpPr txBox="1"/>
          <p:nvPr/>
        </p:nvSpPr>
        <p:spPr>
          <a:xfrm>
            <a:off x="3014230" y="2486003"/>
            <a:ext cx="1932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C33B52-31EE-F84D-8F76-CFF1C755787F}"/>
              </a:ext>
            </a:extLst>
          </p:cNvPr>
          <p:cNvGrpSpPr/>
          <p:nvPr/>
        </p:nvGrpSpPr>
        <p:grpSpPr>
          <a:xfrm>
            <a:off x="9096297" y="3318702"/>
            <a:ext cx="2852888" cy="1013839"/>
            <a:chOff x="9096297" y="3318702"/>
            <a:chExt cx="2852888" cy="1013839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7FBDA159-274E-2847-BD40-10A88369E8ED}"/>
                </a:ext>
              </a:extLst>
            </p:cNvPr>
            <p:cNvGrpSpPr/>
            <p:nvPr/>
          </p:nvGrpSpPr>
          <p:grpSpPr>
            <a:xfrm>
              <a:off x="9176506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534529F3-5AD7-124A-882E-87E90A45130D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E63B9AD5-8FAC-6545-A548-DA4F7C0F0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D763578D-F668-1042-A3E6-E1FE112EA9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96626F5-D344-9847-8E3F-C9AEA6793845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Clinical Research Organization</a:t>
                </a:r>
              </a:p>
            </p:txBody>
          </p:sp>
        </p:grp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6886C5CC-C6D3-E946-92B9-A55D9B8A10DF}"/>
                </a:ext>
              </a:extLst>
            </p:cNvPr>
            <p:cNvSpPr txBox="1"/>
            <p:nvPr/>
          </p:nvSpPr>
          <p:spPr>
            <a:xfrm>
              <a:off x="9096297" y="331870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 Health Sciences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4C18E2-5534-374A-9509-A9706C62F0CA}"/>
              </a:ext>
            </a:extLst>
          </p:cNvPr>
          <p:cNvGrpSpPr/>
          <p:nvPr/>
        </p:nvGrpSpPr>
        <p:grpSpPr>
          <a:xfrm>
            <a:off x="6818001" y="1447586"/>
            <a:ext cx="2852888" cy="1023064"/>
            <a:chOff x="6818001" y="1447586"/>
            <a:chExt cx="2852888" cy="102306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BC17B14-4F98-E248-A1CC-C7218642C37F}"/>
                </a:ext>
              </a:extLst>
            </p:cNvPr>
            <p:cNvGrpSpPr/>
            <p:nvPr/>
          </p:nvGrpSpPr>
          <p:grpSpPr>
            <a:xfrm>
              <a:off x="6865759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BC4C2F3-2D3B-0643-8D0E-9F88A27F566E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2485F7C-1561-F949-92B6-8BB34CDB6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0B59F2C7-F95E-5742-84FD-430FEDD318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6DE57B8D-821F-3F49-8261-6C717D8FBB16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Analytics </a:t>
                </a:r>
              </a:p>
            </p:txBody>
          </p: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E1DA6239-B076-0D44-A82C-BA2945FBF863}"/>
                </a:ext>
              </a:extLst>
            </p:cNvPr>
            <p:cNvSpPr txBox="1"/>
            <p:nvPr/>
          </p:nvSpPr>
          <p:spPr>
            <a:xfrm>
              <a:off x="6818001" y="144758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Certara / Synchrogenix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FA76A7-3A88-1043-AC67-2CFD8C6C778F}"/>
              </a:ext>
            </a:extLst>
          </p:cNvPr>
          <p:cNvGrpSpPr/>
          <p:nvPr/>
        </p:nvGrpSpPr>
        <p:grpSpPr>
          <a:xfrm>
            <a:off x="8580499" y="5006258"/>
            <a:ext cx="2852888" cy="1173768"/>
            <a:chOff x="8580499" y="5006258"/>
            <a:chExt cx="2852888" cy="1173768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91D52E6-1B34-1C4A-8923-769FF4BF8392}"/>
                </a:ext>
              </a:extLst>
            </p:cNvPr>
            <p:cNvGrpSpPr/>
            <p:nvPr/>
          </p:nvGrpSpPr>
          <p:grpSpPr>
            <a:xfrm>
              <a:off x="8650756" y="5020536"/>
              <a:ext cx="2662387" cy="1011458"/>
              <a:chOff x="6423779" y="-301436"/>
              <a:chExt cx="3192389" cy="1212809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28E3EC23-50FA-AB46-96D5-90F233DCCA12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A2B48BA7-2C0E-6449-AA45-680367A7C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5118CA05-8941-6844-919B-03E9639D6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B7331DB-D718-5E41-8B7E-349226A1B3C2}"/>
                  </a:ext>
                </a:extLst>
              </p:cNvPr>
              <p:cNvSpPr txBox="1"/>
              <p:nvPr/>
            </p:nvSpPr>
            <p:spPr>
              <a:xfrm>
                <a:off x="6611565" y="-2383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IT Services &amp; Integrators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E22670A3-B6B0-DD4C-8A93-D0E390818FF8}"/>
                </a:ext>
              </a:extLst>
            </p:cNvPr>
            <p:cNvSpPr txBox="1"/>
            <p:nvPr/>
          </p:nvSpPr>
          <p:spPr>
            <a:xfrm>
              <a:off x="8580499" y="5006258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Distributed Health Platform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9A2F75-4CE1-604D-B460-BC20E05CC7CB}"/>
              </a:ext>
            </a:extLst>
          </p:cNvPr>
          <p:cNvGrpSpPr/>
          <p:nvPr/>
        </p:nvGrpSpPr>
        <p:grpSpPr>
          <a:xfrm>
            <a:off x="2634959" y="1426591"/>
            <a:ext cx="2852888" cy="1173768"/>
            <a:chOff x="2634959" y="1426591"/>
            <a:chExt cx="2852888" cy="1173768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60AB196-7F5C-F34A-9B81-3AEAE44E9B60}"/>
                </a:ext>
              </a:extLst>
            </p:cNvPr>
            <p:cNvGrpSpPr/>
            <p:nvPr/>
          </p:nvGrpSpPr>
          <p:grpSpPr>
            <a:xfrm>
              <a:off x="2658054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D3718774-571D-6042-8FE8-5D5931EF45DE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FA83E857-18A8-4C41-BEA2-04ADCAB37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CDD5CDF-3B8E-9145-8692-88973582A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4B73D0E-8BB6-C44D-8D6B-9B26819D6F64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Consumer-Directed Health</a:t>
                </a:r>
              </a:p>
            </p:txBody>
          </p:sp>
        </p:grp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3857AB92-9ADF-0548-8553-EF61AE82EA1D}"/>
                </a:ext>
              </a:extLst>
            </p:cNvPr>
            <p:cNvSpPr txBox="1"/>
            <p:nvPr/>
          </p:nvSpPr>
          <p:spPr>
            <a:xfrm>
              <a:off x="2634959" y="1426591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Health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BC53942-B36C-C94E-AD6F-2CF77E983483}"/>
              </a:ext>
            </a:extLst>
          </p:cNvPr>
          <p:cNvGrpSpPr/>
          <p:nvPr/>
        </p:nvGrpSpPr>
        <p:grpSpPr>
          <a:xfrm>
            <a:off x="3334541" y="823098"/>
            <a:ext cx="1467648" cy="1348818"/>
            <a:chOff x="4633216" y="481190"/>
            <a:chExt cx="2564470" cy="2356834"/>
          </a:xfrm>
        </p:grpSpPr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396DAE41-E4A5-A64F-BB23-51F27B129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1471" y="2383272"/>
              <a:ext cx="1303172" cy="454752"/>
            </a:xfrm>
            <a:prstGeom prst="rect">
              <a:avLst/>
            </a:prstGeom>
          </p:spPr>
        </p:pic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F57036CF-E69F-6F44-B1B9-C5CD4F38090A}"/>
                </a:ext>
              </a:extLst>
            </p:cNvPr>
            <p:cNvGrpSpPr/>
            <p:nvPr/>
          </p:nvGrpSpPr>
          <p:grpSpPr>
            <a:xfrm>
              <a:off x="4633216" y="481190"/>
              <a:ext cx="2564470" cy="2001388"/>
              <a:chOff x="4620506" y="149940"/>
              <a:chExt cx="2771520" cy="2162978"/>
            </a:xfrm>
          </p:grpSpPr>
          <p:pic>
            <p:nvPicPr>
              <p:cNvPr id="177" name="Picture 176">
                <a:extLst>
                  <a:ext uri="{FF2B5EF4-FFF2-40B4-BE49-F238E27FC236}">
                    <a16:creationId xmlns:a16="http://schemas.microsoft.com/office/drawing/2014/main" id="{FF14EB51-6CE4-B14A-BCB5-770D0DDAF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2451" y="661766"/>
                <a:ext cx="789575" cy="1646746"/>
              </a:xfrm>
              <a:prstGeom prst="rect">
                <a:avLst/>
              </a:prstGeom>
            </p:spPr>
          </p:pic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CAC21397-F0C2-4043-8AAB-B62179EF5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20506" y="606961"/>
                <a:ext cx="822328" cy="1705957"/>
              </a:xfrm>
              <a:prstGeom prst="rect">
                <a:avLst/>
              </a:prstGeom>
            </p:spPr>
          </p:pic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2A5961DA-EB94-2B40-90C2-2B43A9A3D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0302" y="149940"/>
                <a:ext cx="871994" cy="1802436"/>
              </a:xfrm>
              <a:prstGeom prst="rect">
                <a:avLst/>
              </a:prstGeom>
            </p:spPr>
          </p:pic>
        </p:grpSp>
      </p:grpSp>
      <p:sp>
        <p:nvSpPr>
          <p:cNvPr id="282" name="TextBox 281">
            <a:extLst>
              <a:ext uri="{FF2B5EF4-FFF2-40B4-BE49-F238E27FC236}">
                <a16:creationId xmlns:a16="http://schemas.microsoft.com/office/drawing/2014/main" id="{9C38E2FF-3FAA-2842-8C5A-7F81544929B2}"/>
              </a:ext>
            </a:extLst>
          </p:cNvPr>
          <p:cNvSpPr txBox="1"/>
          <p:nvPr/>
        </p:nvSpPr>
        <p:spPr>
          <a:xfrm>
            <a:off x="10254957" y="2085618"/>
            <a:ext cx="18749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PRA Health Sciences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CRO in 60 countries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15,000 employees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most major pharma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3,500+ clinical studies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691F3A35-1B3B-AF4E-9A26-203AA310A021}"/>
              </a:ext>
            </a:extLst>
          </p:cNvPr>
          <p:cNvSpPr txBox="1"/>
          <p:nvPr/>
        </p:nvSpPr>
        <p:spPr>
          <a:xfrm>
            <a:off x="390480" y="771912"/>
            <a:ext cx="26679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SAFE App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patient safety services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e-prescribing &amp; virtual pharmacy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nationwide labs network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in-home testing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71EDD3-995E-2645-99A2-EB9682EE74AF}"/>
              </a:ext>
            </a:extLst>
          </p:cNvPr>
          <p:cNvGrpSpPr/>
          <p:nvPr/>
        </p:nvGrpSpPr>
        <p:grpSpPr>
          <a:xfrm>
            <a:off x="6767699" y="250933"/>
            <a:ext cx="4944667" cy="1205376"/>
            <a:chOff x="6757979" y="281501"/>
            <a:chExt cx="4944667" cy="1205376"/>
          </a:xfrm>
        </p:grpSpPr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622F6D41-B697-5742-952A-123B0D465803}"/>
                </a:ext>
              </a:extLst>
            </p:cNvPr>
            <p:cNvSpPr txBox="1"/>
            <p:nvPr/>
          </p:nvSpPr>
          <p:spPr>
            <a:xfrm>
              <a:off x="6757979" y="281501"/>
              <a:ext cx="228081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Certara / Synchrogenix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2">
                      <a:lumMod val="75000"/>
                    </a:schemeClr>
                  </a:solidFill>
                </a:rPr>
                <a:t>pharmacovigilance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2">
                      <a:lumMod val="75000"/>
                    </a:schemeClr>
                  </a:solidFill>
                </a:rPr>
                <a:t>clinical trial simulation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2">
                      <a:lumMod val="75000"/>
                    </a:schemeClr>
                  </a:solidFill>
                </a:rPr>
                <a:t>regulatory writing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2">
                      <a:lumMod val="75000"/>
                    </a:schemeClr>
                  </a:solidFill>
                </a:rPr>
                <a:t>safety analytics &amp; reporting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D149D3DA-7D9C-C543-8BF7-99D19F536DE0}"/>
                </a:ext>
              </a:extLst>
            </p:cNvPr>
            <p:cNvSpPr txBox="1"/>
            <p:nvPr/>
          </p:nvSpPr>
          <p:spPr>
            <a:xfrm>
              <a:off x="9002382" y="532770"/>
              <a:ext cx="27002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2">
                      <a:lumMod val="75000"/>
                    </a:schemeClr>
                  </a:solidFill>
                </a:rPr>
                <a:t>60+ Health Regulatory Agencies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2">
                      <a:lumMod val="75000"/>
                    </a:schemeClr>
                  </a:solidFill>
                </a:rPr>
                <a:t>1,400 commercial entities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2">
                      <a:lumMod val="75000"/>
                    </a:schemeClr>
                  </a:solidFill>
                </a:rPr>
                <a:t>400 academic medical centers</a:t>
              </a:r>
            </a:p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2">
                      <a:lumMod val="75000"/>
                    </a:schemeClr>
                  </a:solidFill>
                </a:rPr>
                <a:t>FDA, CDC (Open MDI)</a:t>
              </a:r>
            </a:p>
          </p:txBody>
        </p:sp>
      </p:grpSp>
      <p:pic>
        <p:nvPicPr>
          <p:cNvPr id="288" name="Picture 287">
            <a:extLst>
              <a:ext uri="{FF2B5EF4-FFF2-40B4-BE49-F238E27FC236}">
                <a16:creationId xmlns:a16="http://schemas.microsoft.com/office/drawing/2014/main" id="{4500F02E-AB7D-1547-A6AA-B4E7437256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696" y="5079696"/>
            <a:ext cx="461402" cy="448404"/>
          </a:xfrm>
          <a:prstGeom prst="ellipse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2E70FC19-3537-C34D-8C45-7D0AC658F05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487" y="5056592"/>
            <a:ext cx="1151298" cy="314274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B0D5D28A-CCFC-854D-A17C-C68DA4FF41EA}"/>
              </a:ext>
            </a:extLst>
          </p:cNvPr>
          <p:cNvSpPr txBox="1"/>
          <p:nvPr/>
        </p:nvSpPr>
        <p:spPr>
          <a:xfrm>
            <a:off x="8386449" y="5914042"/>
            <a:ext cx="36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Perspecta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$5 billion IT integrator -  most federal agencies &amp; 100s of state and local entities are clients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distributed health platform</a:t>
            </a:r>
          </a:p>
        </p:txBody>
      </p:sp>
      <p:pic>
        <p:nvPicPr>
          <p:cNvPr id="120" name="Picture 1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097AC94-F318-B84D-A483-CAC57C0B23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401" y="3610392"/>
            <a:ext cx="809814" cy="29123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CD58699B-091A-834D-ADBC-738D2A7C70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367" y="3613875"/>
            <a:ext cx="690330" cy="284835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A5FF63F7-BFC5-3548-BE6A-956FBF391E6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834" y="5358098"/>
            <a:ext cx="1112197" cy="264284"/>
          </a:xfrm>
          <a:prstGeom prst="rect">
            <a:avLst/>
          </a:prstGeom>
        </p:spPr>
      </p:pic>
      <p:pic>
        <p:nvPicPr>
          <p:cNvPr id="173" name="Picture 172" descr="A picture containing tableware, plate, dishware&#10;&#10;Description automatically generated">
            <a:extLst>
              <a:ext uri="{FF2B5EF4-FFF2-40B4-BE49-F238E27FC236}">
                <a16:creationId xmlns:a16="http://schemas.microsoft.com/office/drawing/2014/main" id="{09B64C83-1CAF-FD40-A856-4CF40654769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6677" y="5390321"/>
            <a:ext cx="694164" cy="23041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9461E765-54EA-B146-BB95-873E33AC12C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8789" y="3724234"/>
            <a:ext cx="1529809" cy="315069"/>
          </a:xfrm>
          <a:prstGeom prst="roundRect">
            <a:avLst>
              <a:gd name="adj" fmla="val 33605"/>
            </a:avLst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B3AD7F3-496D-CB48-A054-12E22246E89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121" y="3604203"/>
            <a:ext cx="708038" cy="10088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A2C5F43-B2A3-BB4E-A481-4D49080CB61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4094" y="1662480"/>
            <a:ext cx="1056832" cy="21573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C8512CF-68FA-5C46-BD86-919B32BEF43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629" y="1930116"/>
            <a:ext cx="1256521" cy="196104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id="{6F2085D2-CD54-4945-8705-560AC6B66481}"/>
              </a:ext>
            </a:extLst>
          </p:cNvPr>
          <p:cNvSpPr txBox="1"/>
          <p:nvPr/>
        </p:nvSpPr>
        <p:spPr>
          <a:xfrm>
            <a:off x="90382" y="2350410"/>
            <a:ext cx="2395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IBM ConnectWell San Diego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regional network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global integrator &amp; platform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blockchain trust anchor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EAB4AA6F-B31A-094D-9AE6-C4EAD30E84B2}"/>
              </a:ext>
            </a:extLst>
          </p:cNvPr>
          <p:cNvSpPr txBox="1"/>
          <p:nvPr/>
        </p:nvSpPr>
        <p:spPr>
          <a:xfrm>
            <a:off x="77897" y="5943443"/>
            <a:ext cx="4062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Education &amp; Child Services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nationwide network of student information systems</a:t>
            </a:r>
          </a:p>
        </p:txBody>
      </p:sp>
      <p:pic>
        <p:nvPicPr>
          <p:cNvPr id="345" name="Picture 34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FC12449-84CB-064F-8509-5274972B293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472" y="5393697"/>
            <a:ext cx="501849" cy="154758"/>
          </a:xfrm>
          <a:prstGeom prst="rect">
            <a:avLst/>
          </a:prstGeom>
        </p:spPr>
      </p:pic>
      <p:pic>
        <p:nvPicPr>
          <p:cNvPr id="346" name="Picture 345" descr="A picture containing clipart&#10;&#10;Description automatically generated">
            <a:extLst>
              <a:ext uri="{FF2B5EF4-FFF2-40B4-BE49-F238E27FC236}">
                <a16:creationId xmlns:a16="http://schemas.microsoft.com/office/drawing/2014/main" id="{1E7EBACA-2FCD-3A4A-81A1-600A9EA18AA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849" y="5379757"/>
            <a:ext cx="534105" cy="243643"/>
          </a:xfrm>
          <a:prstGeom prst="rect">
            <a:avLst/>
          </a:prstGeom>
        </p:spPr>
      </p:pic>
      <p:grpSp>
        <p:nvGrpSpPr>
          <p:cNvPr id="348" name="Group 347">
            <a:extLst>
              <a:ext uri="{FF2B5EF4-FFF2-40B4-BE49-F238E27FC236}">
                <a16:creationId xmlns:a16="http://schemas.microsoft.com/office/drawing/2014/main" id="{BCFBD38D-F5A9-A042-B55B-BE01ABDB3A1E}"/>
              </a:ext>
            </a:extLst>
          </p:cNvPr>
          <p:cNvGrpSpPr/>
          <p:nvPr/>
        </p:nvGrpSpPr>
        <p:grpSpPr>
          <a:xfrm>
            <a:off x="4527554" y="3361850"/>
            <a:ext cx="3192389" cy="1212809"/>
            <a:chOff x="4388138" y="3746973"/>
            <a:chExt cx="3192389" cy="1212809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9C9483F-4804-4B4E-B333-8270E31BB4D5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B869E624-058A-C842-9A87-A4C73A06816F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10E70203-1B4D-8C49-AF3F-69E97EB759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C76A1081-153A-9B4F-9E0E-4D8578FD5A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9F719D38-9C8B-BA43-9D8F-47D84B74D0B4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Data Network</a:t>
                </a:r>
              </a:p>
            </p:txBody>
          </p:sp>
        </p:grp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4910D2A6-9C33-0541-9757-3E6ACCAB6681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7ABA1F-E332-9843-9E67-6283AEBFD7E9}"/>
              </a:ext>
            </a:extLst>
          </p:cNvPr>
          <p:cNvGrpSpPr/>
          <p:nvPr/>
        </p:nvGrpSpPr>
        <p:grpSpPr>
          <a:xfrm>
            <a:off x="4542040" y="2967017"/>
            <a:ext cx="3192389" cy="1212809"/>
            <a:chOff x="4388138" y="3746973"/>
            <a:chExt cx="3192389" cy="121280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8322EB1-56A1-1247-9873-12F345331C52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6B3EFD9-2B93-4E42-A0D8-0461834B697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98A67F5-6BDE-8E4B-9009-1CE0A7FFD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BDD53966-ED0B-8E4D-8921-F3A17235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6CC87EC-BCE6-1B4A-B4A5-04CD415BA20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750F843-696D-6942-9501-DE0D9294C517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sp>
        <p:nvSpPr>
          <p:cNvPr id="292" name="Triangle 291">
            <a:extLst>
              <a:ext uri="{FF2B5EF4-FFF2-40B4-BE49-F238E27FC236}">
                <a16:creationId xmlns:a16="http://schemas.microsoft.com/office/drawing/2014/main" id="{45F909B9-BC81-904C-BDDF-9B70A0DFF064}"/>
              </a:ext>
            </a:extLst>
          </p:cNvPr>
          <p:cNvSpPr/>
          <p:nvPr/>
        </p:nvSpPr>
        <p:spPr>
          <a:xfrm>
            <a:off x="479634" y="3697610"/>
            <a:ext cx="7738308" cy="823838"/>
          </a:xfrm>
          <a:prstGeom prst="triangle">
            <a:avLst>
              <a:gd name="adj" fmla="val 65685"/>
            </a:avLst>
          </a:prstGeom>
          <a:solidFill>
            <a:srgbClr val="8FAADC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D27D95-B9FB-5341-9D20-796FDAA5B92C}"/>
              </a:ext>
            </a:extLst>
          </p:cNvPr>
          <p:cNvGrpSpPr/>
          <p:nvPr/>
        </p:nvGrpSpPr>
        <p:grpSpPr>
          <a:xfrm>
            <a:off x="327652" y="4480062"/>
            <a:ext cx="8148589" cy="2219657"/>
            <a:chOff x="2767656" y="2448826"/>
            <a:chExt cx="8784685" cy="2392929"/>
          </a:xfrm>
        </p:grpSpPr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DF5C120-3E96-8746-9178-57229FBCBCFA}"/>
                </a:ext>
              </a:extLst>
            </p:cNvPr>
            <p:cNvSpPr/>
            <p:nvPr/>
          </p:nvSpPr>
          <p:spPr>
            <a:xfrm>
              <a:off x="2767656" y="2448826"/>
              <a:ext cx="8641470" cy="239292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3" name="Picture 332">
              <a:extLst>
                <a:ext uri="{FF2B5EF4-FFF2-40B4-BE49-F238E27FC236}">
                  <a16:creationId xmlns:a16="http://schemas.microsoft.com/office/drawing/2014/main" id="{C28F1CFF-92A6-864F-B4C4-DD5EA818B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1496" y="3754812"/>
              <a:ext cx="1214007" cy="4548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4" name="Picture 333">
              <a:extLst>
                <a:ext uri="{FF2B5EF4-FFF2-40B4-BE49-F238E27FC236}">
                  <a16:creationId xmlns:a16="http://schemas.microsoft.com/office/drawing/2014/main" id="{266453C4-B5CA-A143-ACBE-A836177279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35723" y="2548171"/>
              <a:ext cx="989552" cy="5063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5" name="Picture 334">
              <a:extLst>
                <a:ext uri="{FF2B5EF4-FFF2-40B4-BE49-F238E27FC236}">
                  <a16:creationId xmlns:a16="http://schemas.microsoft.com/office/drawing/2014/main" id="{0FCE964A-AE04-9146-91B9-5800B11EB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1003" y="2572306"/>
              <a:ext cx="1290198" cy="485722"/>
            </a:xfrm>
            <a:prstGeom prst="rect">
              <a:avLst/>
            </a:prstGeom>
          </p:spPr>
        </p:pic>
        <p:pic>
          <p:nvPicPr>
            <p:cNvPr id="336" name="Picture 335">
              <a:extLst>
                <a:ext uri="{FF2B5EF4-FFF2-40B4-BE49-F238E27FC236}">
                  <a16:creationId xmlns:a16="http://schemas.microsoft.com/office/drawing/2014/main" id="{ECCC442C-5E6E-2D45-9EB0-4F333E31E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9703" y="4240932"/>
              <a:ext cx="557591" cy="553848"/>
            </a:xfrm>
            <a:prstGeom prst="ellipse">
              <a:avLst/>
            </a:prstGeom>
          </p:spPr>
        </p:pic>
        <p:pic>
          <p:nvPicPr>
            <p:cNvPr id="339" name="Picture 338" descr="A close up of a sign&#10;&#10;Description automatically generated">
              <a:extLst>
                <a:ext uri="{FF2B5EF4-FFF2-40B4-BE49-F238E27FC236}">
                  <a16:creationId xmlns:a16="http://schemas.microsoft.com/office/drawing/2014/main" id="{866C6635-AFDE-B748-836B-1C6EC0391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7597" y="3131640"/>
              <a:ext cx="912298" cy="509778"/>
            </a:xfrm>
            <a:prstGeom prst="rect">
              <a:avLst/>
            </a:prstGeom>
          </p:spPr>
        </p:pic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F436891D-50AD-F047-AFF3-8D3195046691}"/>
                </a:ext>
              </a:extLst>
            </p:cNvPr>
            <p:cNvSpPr txBox="1"/>
            <p:nvPr/>
          </p:nvSpPr>
          <p:spPr>
            <a:xfrm>
              <a:off x="5420604" y="2570882"/>
              <a:ext cx="6131737" cy="2189896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EP3 &amp; TNAP Accredited Trust Credentials supporting: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authentication, proofing, attribute verification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>
                  <a:solidFill>
                    <a:prstClr val="black"/>
                  </a:solidFill>
                  <a:latin typeface="Calibri" panose="020F0502020204030204"/>
                </a:rPr>
                <a:t>subject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access (e.g.</a:t>
              </a:r>
              <a:r>
                <a:rPr kumimoji="0" lang="en-US" sz="1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>
                  <a:solidFill>
                    <a:prstClr val="black"/>
                  </a:solidFill>
                  <a:latin typeface="Calibri" panose="020F0502020204030204"/>
                </a:rPr>
                <a:t>HIPAA </a:t>
              </a:r>
              <a:r>
                <a:rPr kumimoji="0" lang="en-US" sz="1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Individual Right of Access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>
                  <a:solidFill>
                    <a:prstClr val="black"/>
                  </a:solidFill>
                  <a:latin typeface="Calibri" panose="020F0502020204030204"/>
                </a:rPr>
                <a:t>public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health &amp; patient safety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age verification</a:t>
              </a:r>
              <a:r>
                <a:rPr lang="en-US" noProof="0">
                  <a:solidFill>
                    <a:prstClr val="black"/>
                  </a:solidFill>
                  <a:latin typeface="Calibri" panose="020F0502020204030204"/>
                </a:rPr>
                <a:t> &amp;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parent-child verification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consumer controlled records (FTC FIPPS)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>
                  <a:solidFill>
                    <a:prstClr val="black"/>
                  </a:solidFill>
                  <a:latin typeface="Calibri" panose="020F0502020204030204"/>
                </a:rPr>
                <a:t>cross-organizational consent &amp; population analytics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03E1CD39-A3C6-3444-B7E9-779B6A9CD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9813" y="3755209"/>
              <a:ext cx="1010892" cy="39795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1BC0238-0B90-414C-97BA-34E59BEE0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6013" y="3162375"/>
              <a:ext cx="964632" cy="473216"/>
            </a:xfrm>
            <a:prstGeom prst="rect">
              <a:avLst/>
            </a:prstGeom>
          </p:spPr>
        </p:pic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4E8163B7-0AC6-A44B-9F17-7766888F7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7883" y="4251769"/>
              <a:ext cx="526441" cy="538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4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86" grpId="0"/>
      <p:bldP spid="290" grpId="0"/>
      <p:bldP spid="327" grpId="0"/>
      <p:bldP spid="344" grpId="0"/>
      <p:bldP spid="2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loud 344">
            <a:extLst>
              <a:ext uri="{FF2B5EF4-FFF2-40B4-BE49-F238E27FC236}">
                <a16:creationId xmlns:a16="http://schemas.microsoft.com/office/drawing/2014/main" id="{FE0EC023-D9DB-6545-A2AF-131DB3898CEE}"/>
              </a:ext>
            </a:extLst>
          </p:cNvPr>
          <p:cNvSpPr/>
          <p:nvPr/>
        </p:nvSpPr>
        <p:spPr bwMode="auto">
          <a:xfrm>
            <a:off x="1484347" y="1629946"/>
            <a:ext cx="8995896" cy="4597153"/>
          </a:xfrm>
          <a:prstGeom prst="cloud">
            <a:avLst/>
          </a:prstGeom>
          <a:solidFill>
            <a:srgbClr val="0A568A">
              <a:alpha val="18000"/>
            </a:srgbClr>
          </a:solidFill>
          <a:ln w="19050" cap="flat" cmpd="sng" algn="ctr">
            <a:solidFill>
              <a:srgbClr val="FFFFFF">
                <a:lumMod val="9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1019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10C43DC-B38B-9344-83F2-2AA273F42E2A}"/>
              </a:ext>
            </a:extLst>
          </p:cNvPr>
          <p:cNvGrpSpPr/>
          <p:nvPr/>
        </p:nvGrpSpPr>
        <p:grpSpPr>
          <a:xfrm>
            <a:off x="637901" y="3308654"/>
            <a:ext cx="2858028" cy="1023887"/>
            <a:chOff x="637901" y="3308654"/>
            <a:chExt cx="2858028" cy="1023887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3621F48-D633-8149-9BB3-39BCD913CFBD}"/>
                </a:ext>
              </a:extLst>
            </p:cNvPr>
            <p:cNvGrpSpPr/>
            <p:nvPr/>
          </p:nvGrpSpPr>
          <p:grpSpPr>
            <a:xfrm>
              <a:off x="637901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ABC215DD-AD42-AC43-9404-FC26BE7D71B2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C351DD37-B7B6-4946-B495-B650DE563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0CF4C12F-5D68-2B4E-AE22-7C02032D04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AE55BB24-B812-2340-A158-F4ECE99054A4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lvl="0" algn="ctr">
                  <a:defRPr/>
                </a:pPr>
                <a:r>
                  <a:rPr lang="en-US" dirty="0">
                    <a:solidFill>
                      <a:prstClr val="white"/>
                    </a:solidFill>
                  </a:rPr>
                  <a:t>Government Agencies</a:t>
                </a:r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B752E22-C22E-E54F-8734-33B5EEE6189C}"/>
                </a:ext>
              </a:extLst>
            </p:cNvPr>
            <p:cNvSpPr txBox="1"/>
            <p:nvPr/>
          </p:nvSpPr>
          <p:spPr>
            <a:xfrm>
              <a:off x="643041" y="3308654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ConnectWell San Diego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E70233D-FA3A-3F43-A172-693F6C85B6F6}"/>
              </a:ext>
            </a:extLst>
          </p:cNvPr>
          <p:cNvGrpSpPr/>
          <p:nvPr/>
        </p:nvGrpSpPr>
        <p:grpSpPr>
          <a:xfrm>
            <a:off x="747329" y="4859632"/>
            <a:ext cx="2852888" cy="1025401"/>
            <a:chOff x="747329" y="4859632"/>
            <a:chExt cx="2852888" cy="1025401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E0876FBA-4342-2747-8AAA-27234F07FF26}"/>
                </a:ext>
              </a:extLst>
            </p:cNvPr>
            <p:cNvGrpSpPr/>
            <p:nvPr/>
          </p:nvGrpSpPr>
          <p:grpSpPr>
            <a:xfrm>
              <a:off x="796754" y="4873575"/>
              <a:ext cx="2662387" cy="1011458"/>
              <a:chOff x="6423779" y="-301436"/>
              <a:chExt cx="3192389" cy="121280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38051547-FF97-FF4D-A549-21BFDBE32729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9BCF70D6-9FCA-3844-8C9D-F362B83C95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AC88EA4E-617F-D24F-88CE-42305C754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F0483E2-0F48-5544-96BD-3B41450024B3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Schools &amp; Ed Institutions</a:t>
                </a:r>
              </a:p>
            </p:txBody>
          </p: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7C0FB79-F1BC-4745-8C04-B75172D63E98}"/>
                </a:ext>
              </a:extLst>
            </p:cNvPr>
            <p:cNvSpPr txBox="1"/>
            <p:nvPr/>
          </p:nvSpPr>
          <p:spPr>
            <a:xfrm>
              <a:off x="747329" y="485963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Personal Education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6804A4E-4AD3-3D4D-A68C-EDE3801EA2EB}"/>
              </a:ext>
            </a:extLst>
          </p:cNvPr>
          <p:cNvGrpSpPr/>
          <p:nvPr/>
        </p:nvGrpSpPr>
        <p:grpSpPr>
          <a:xfrm>
            <a:off x="9096297" y="3318702"/>
            <a:ext cx="2852888" cy="1013839"/>
            <a:chOff x="9096297" y="3318702"/>
            <a:chExt cx="2852888" cy="101383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13BD6CC-035B-A441-8203-A94F9D59ED75}"/>
                </a:ext>
              </a:extLst>
            </p:cNvPr>
            <p:cNvGrpSpPr/>
            <p:nvPr/>
          </p:nvGrpSpPr>
          <p:grpSpPr>
            <a:xfrm>
              <a:off x="9176506" y="3321083"/>
              <a:ext cx="2662387" cy="1011458"/>
              <a:chOff x="6423779" y="-301436"/>
              <a:chExt cx="3192389" cy="1212809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3E9C4456-EBE3-1245-8F4A-95E0776F640C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668A935D-F409-B042-A813-128F7A567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84164AD7-7BBA-9A48-A6D8-C0D662E41A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34BAF57-9FAF-EE47-8EF6-5130FD773C89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Clinical Research Organization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1EE66B3-1583-2340-B158-5D593692184A}"/>
                </a:ext>
              </a:extLst>
            </p:cNvPr>
            <p:cNvSpPr txBox="1"/>
            <p:nvPr/>
          </p:nvSpPr>
          <p:spPr>
            <a:xfrm>
              <a:off x="9096297" y="3318702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 Health Sciences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289DC19-1198-FA43-81C1-E1576479FEB7}"/>
              </a:ext>
            </a:extLst>
          </p:cNvPr>
          <p:cNvGrpSpPr/>
          <p:nvPr/>
        </p:nvGrpSpPr>
        <p:grpSpPr>
          <a:xfrm>
            <a:off x="6818001" y="1447586"/>
            <a:ext cx="2852888" cy="1023064"/>
            <a:chOff x="6818001" y="1447586"/>
            <a:chExt cx="2852888" cy="102306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CF75D02-312A-7B47-A4F5-7C85BDC67050}"/>
                </a:ext>
              </a:extLst>
            </p:cNvPr>
            <p:cNvGrpSpPr/>
            <p:nvPr/>
          </p:nvGrpSpPr>
          <p:grpSpPr>
            <a:xfrm>
              <a:off x="6865759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0B3157D-232A-084F-BE7F-E66E27B5E0B0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0D015120-0D22-7D47-B00A-44C181B3A4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0A519ED7-1356-034F-9247-A7637863F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46389EB-FD84-2848-8646-F9EB4D326E7F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Safety Analytics </a:t>
                </a: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35C1306-9409-5642-8CDA-9F9FAF025F7E}"/>
                </a:ext>
              </a:extLst>
            </p:cNvPr>
            <p:cNvSpPr txBox="1"/>
            <p:nvPr/>
          </p:nvSpPr>
          <p:spPr>
            <a:xfrm>
              <a:off x="6818001" y="144758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Certara / Synchrogenix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8E3ED02-0926-964A-A751-882D760E18C4}"/>
              </a:ext>
            </a:extLst>
          </p:cNvPr>
          <p:cNvGrpSpPr/>
          <p:nvPr/>
        </p:nvGrpSpPr>
        <p:grpSpPr>
          <a:xfrm>
            <a:off x="8580499" y="5006258"/>
            <a:ext cx="2852888" cy="1173768"/>
            <a:chOff x="8580499" y="5006258"/>
            <a:chExt cx="2852888" cy="1173768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27E5A03-EFAB-164A-8B89-C2BF0B6F3A85}"/>
                </a:ext>
              </a:extLst>
            </p:cNvPr>
            <p:cNvGrpSpPr/>
            <p:nvPr/>
          </p:nvGrpSpPr>
          <p:grpSpPr>
            <a:xfrm>
              <a:off x="8650756" y="5020536"/>
              <a:ext cx="2662387" cy="1011458"/>
              <a:chOff x="6423779" y="-301436"/>
              <a:chExt cx="3192389" cy="1212809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5AD41D9-76A1-C14B-8741-DF21A9B0E96F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3557E13F-FAFC-9943-ABE1-FC69214EC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5004DE02-0566-DA4C-973F-E0FB1312E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7B8732E-FB89-2A42-A89D-CA6988823AFA}"/>
                  </a:ext>
                </a:extLst>
              </p:cNvPr>
              <p:cNvSpPr txBox="1"/>
              <p:nvPr/>
            </p:nvSpPr>
            <p:spPr>
              <a:xfrm>
                <a:off x="6611565" y="-2383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white"/>
                    </a:solidFill>
                    <a:latin typeface="Calibri" panose="020F0502020204030204"/>
                  </a:rPr>
                  <a:t>IT Services &amp; Integrators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B13D298-9957-E44B-911B-E5C415ECC845}"/>
                </a:ext>
              </a:extLst>
            </p:cNvPr>
            <p:cNvSpPr txBox="1"/>
            <p:nvPr/>
          </p:nvSpPr>
          <p:spPr>
            <a:xfrm>
              <a:off x="8580499" y="5006258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Distributed Health Platform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6A09726-5229-9C4B-914A-A95F7DE58FC9}"/>
              </a:ext>
            </a:extLst>
          </p:cNvPr>
          <p:cNvGrpSpPr/>
          <p:nvPr/>
        </p:nvGrpSpPr>
        <p:grpSpPr>
          <a:xfrm>
            <a:off x="2634959" y="1426591"/>
            <a:ext cx="2852888" cy="1173768"/>
            <a:chOff x="2634959" y="1426591"/>
            <a:chExt cx="2852888" cy="1173768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1B5B0D6-F208-0745-AB6C-3B2FA6481066}"/>
                </a:ext>
              </a:extLst>
            </p:cNvPr>
            <p:cNvGrpSpPr/>
            <p:nvPr/>
          </p:nvGrpSpPr>
          <p:grpSpPr>
            <a:xfrm>
              <a:off x="2658054" y="1459192"/>
              <a:ext cx="2662387" cy="1011458"/>
              <a:chOff x="6423779" y="-301436"/>
              <a:chExt cx="3192389" cy="1212809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7160423-E7EB-814D-AF13-6EE366261312}"/>
                  </a:ext>
                </a:extLst>
              </p:cNvPr>
              <p:cNvGrpSpPr/>
              <p:nvPr/>
            </p:nvGrpSpPr>
            <p:grpSpPr>
              <a:xfrm>
                <a:off x="6423779" y="-301436"/>
                <a:ext cx="3192389" cy="1212809"/>
                <a:chOff x="3692984" y="10851298"/>
                <a:chExt cx="4323725" cy="1387437"/>
              </a:xfrm>
            </p:grpSpPr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B40F2C32-7B24-B44A-96BF-5CC7DB09B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851298"/>
                  <a:ext cx="4323725" cy="1387437"/>
                </a:xfrm>
                <a:prstGeom prst="ellipse">
                  <a:avLst/>
                </a:prstGeom>
                <a:solidFill>
                  <a:srgbClr val="FFC000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chemeClr val="tx1"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434C9F64-E8C8-5E48-8E30-721371D53B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56553"/>
                  <a:ext cx="3727644" cy="9910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A6A27B-F75B-7A4D-80A9-717ADAC80127}"/>
                  </a:ext>
                </a:extLst>
              </p:cNvPr>
              <p:cNvSpPr txBox="1"/>
              <p:nvPr/>
            </p:nvSpPr>
            <p:spPr>
              <a:xfrm>
                <a:off x="6611565" y="-55616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Consumer-Directed Health</a:t>
                </a: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F45246B-8F88-524B-B072-4FC5540C6D9D}"/>
                </a:ext>
              </a:extLst>
            </p:cNvPr>
            <p:cNvSpPr txBox="1"/>
            <p:nvPr/>
          </p:nvSpPr>
          <p:spPr>
            <a:xfrm>
              <a:off x="2634959" y="1426591"/>
              <a:ext cx="2852888" cy="1173768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Health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A5115A7-A0E5-4044-B1FB-D603BC6C5BB8}"/>
              </a:ext>
            </a:extLst>
          </p:cNvPr>
          <p:cNvGrpSpPr/>
          <p:nvPr/>
        </p:nvGrpSpPr>
        <p:grpSpPr>
          <a:xfrm>
            <a:off x="4527554" y="3361850"/>
            <a:ext cx="3192389" cy="1212809"/>
            <a:chOff x="4388138" y="3746973"/>
            <a:chExt cx="3192389" cy="1212809"/>
          </a:xfrm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00F32ACE-B615-6A4E-A709-D6F341F2A12C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36080C6-F4D4-BB43-8709-7FA8C541826E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28BFA920-4199-204C-BFC5-6B6A47920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5566B0C9-4878-D042-BDFA-C1040A50A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0F76801D-C25D-FB4C-AEE4-7EB9F42BA27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Personal Data Network</a:t>
                </a:r>
              </a:p>
            </p:txBody>
          </p:sp>
        </p:grp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28FE8388-2118-944F-9436-A2AB4671CD24}"/>
                </a:ext>
              </a:extLst>
            </p:cNvPr>
            <p:cNvSpPr txBox="1"/>
            <p:nvPr/>
          </p:nvSpPr>
          <p:spPr>
            <a:xfrm>
              <a:off x="4571576" y="3784116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sp>
        <p:nvSpPr>
          <p:cNvPr id="138" name="Slide Number Placeholder 163"/>
          <p:cNvSpPr txBox="1">
            <a:spLocks/>
          </p:cNvSpPr>
          <p:nvPr/>
        </p:nvSpPr>
        <p:spPr bwMode="auto">
          <a:xfrm>
            <a:off x="11583667" y="6421943"/>
            <a:ext cx="55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1599D-DA0F-8A4D-BE2A-6E6A3DFD2893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B28BAF45-585A-C548-B951-C7A8DB6E10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" y="6485949"/>
            <a:ext cx="2183418" cy="36499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55F9F04-51AA-914B-A96F-F2F5FC95457C}"/>
              </a:ext>
            </a:extLst>
          </p:cNvPr>
          <p:cNvSpPr txBox="1"/>
          <p:nvPr/>
        </p:nvSpPr>
        <p:spPr>
          <a:xfrm>
            <a:off x="3014230" y="2486003"/>
            <a:ext cx="1932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Privacy Network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562084A0-426C-2049-9EF4-08CEDD1CFF35}"/>
              </a:ext>
            </a:extLst>
          </p:cNvPr>
          <p:cNvSpPr txBox="1"/>
          <p:nvPr/>
        </p:nvSpPr>
        <p:spPr>
          <a:xfrm>
            <a:off x="2201348" y="6566115"/>
            <a:ext cx="1969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2019, All Rights Reserved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E072FB0-FF5D-144E-B026-2D5114FFF860}"/>
              </a:ext>
            </a:extLst>
          </p:cNvPr>
          <p:cNvSpPr/>
          <p:nvPr/>
        </p:nvSpPr>
        <p:spPr>
          <a:xfrm>
            <a:off x="-15984" y="-8294"/>
            <a:ext cx="3559388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venir Light" charset="0"/>
                <a:cs typeface="Avenir Light" charset="0"/>
              </a:rPr>
              <a:t>Quantum Privacy Network </a:t>
            </a: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A684A487-A655-EE49-80FD-D04776BC270C}"/>
              </a:ext>
            </a:extLst>
          </p:cNvPr>
          <p:cNvSpPr/>
          <p:nvPr/>
        </p:nvSpPr>
        <p:spPr>
          <a:xfrm>
            <a:off x="3480440" y="2436886"/>
            <a:ext cx="254128" cy="254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44992813-13C0-884E-893E-66F4B8606344}"/>
              </a:ext>
            </a:extLst>
          </p:cNvPr>
          <p:cNvSpPr/>
          <p:nvPr/>
        </p:nvSpPr>
        <p:spPr>
          <a:xfrm>
            <a:off x="7050475" y="30337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7ABA1F-E332-9843-9E67-6283AEBFD7E9}"/>
              </a:ext>
            </a:extLst>
          </p:cNvPr>
          <p:cNvGrpSpPr/>
          <p:nvPr/>
        </p:nvGrpSpPr>
        <p:grpSpPr>
          <a:xfrm>
            <a:off x="4547399" y="2967017"/>
            <a:ext cx="3192389" cy="1212809"/>
            <a:chOff x="4388138" y="3746973"/>
            <a:chExt cx="3192389" cy="1212809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8322EB1-56A1-1247-9873-12F345331C52}"/>
                </a:ext>
              </a:extLst>
            </p:cNvPr>
            <p:cNvGrpSpPr/>
            <p:nvPr/>
          </p:nvGrpSpPr>
          <p:grpSpPr>
            <a:xfrm>
              <a:off x="4388138" y="3746973"/>
              <a:ext cx="3192389" cy="1212809"/>
              <a:chOff x="6423779" y="-374531"/>
              <a:chExt cx="3192389" cy="1212809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46B3EFD9-2B93-4E42-A0D8-0461834B6971}"/>
                  </a:ext>
                </a:extLst>
              </p:cNvPr>
              <p:cNvGrpSpPr/>
              <p:nvPr/>
            </p:nvGrpSpPr>
            <p:grpSpPr>
              <a:xfrm>
                <a:off x="6423779" y="-374531"/>
                <a:ext cx="3192389" cy="1212809"/>
                <a:chOff x="3692984" y="10767678"/>
                <a:chExt cx="4323725" cy="1387437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98A67F5-6BDE-8E4B-9009-1CE0A7FFD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2984" y="10767678"/>
                  <a:ext cx="4323725" cy="1387437"/>
                </a:xfrm>
                <a:prstGeom prst="ellipse">
                  <a:avLst/>
                </a:prstGeom>
                <a:solidFill>
                  <a:srgbClr val="8FAADC">
                    <a:alpha val="80000"/>
                  </a:srgbClr>
                </a:solidFill>
                <a:ln>
                  <a:noFill/>
                </a:ln>
                <a:effectLst>
                  <a:outerShdw blurRad="63500" dist="38100" dir="2700000" algn="tl" rotWithShape="0">
                    <a:sysClr val="windowText" lastClr="000000">
                      <a:alpha val="75000"/>
                    </a:sys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BDD53966-ED0B-8E4D-8921-F3A172353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1615" y="10906381"/>
                  <a:ext cx="3727644" cy="991026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charset="0"/>
                  </a:endParaRPr>
                </a:p>
              </p:txBody>
            </p:sp>
          </p:grp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6CC87EC-BCE6-1B4A-B4A5-04CD415BA20F}"/>
                  </a:ext>
                </a:extLst>
              </p:cNvPr>
              <p:cNvSpPr txBox="1"/>
              <p:nvPr/>
            </p:nvSpPr>
            <p:spPr>
              <a:xfrm>
                <a:off x="6611565" y="-128194"/>
                <a:ext cx="2852888" cy="8766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414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Authorization Network</a:t>
                </a: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750F843-696D-6942-9501-DE0D9294C517}"/>
                </a:ext>
              </a:extLst>
            </p:cNvPr>
            <p:cNvSpPr txBox="1"/>
            <p:nvPr/>
          </p:nvSpPr>
          <p:spPr>
            <a:xfrm>
              <a:off x="4571576" y="3773483"/>
              <a:ext cx="2852888" cy="876619"/>
            </a:xfrm>
            <a:prstGeom prst="rect">
              <a:avLst/>
            </a:prstGeom>
            <a:noFill/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EP3 Foundation</a:t>
              </a:r>
            </a:p>
          </p:txBody>
        </p:sp>
      </p:grpSp>
      <p:sp>
        <p:nvSpPr>
          <p:cNvPr id="346" name="Oval 345">
            <a:extLst>
              <a:ext uri="{FF2B5EF4-FFF2-40B4-BE49-F238E27FC236}">
                <a16:creationId xmlns:a16="http://schemas.microsoft.com/office/drawing/2014/main" id="{0EADB205-1327-CC41-9162-70F2247CB737}"/>
              </a:ext>
            </a:extLst>
          </p:cNvPr>
          <p:cNvSpPr/>
          <p:nvPr/>
        </p:nvSpPr>
        <p:spPr>
          <a:xfrm>
            <a:off x="4639008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1E46078A-FCC2-C440-B68C-2511A1FFA021}"/>
              </a:ext>
            </a:extLst>
          </p:cNvPr>
          <p:cNvSpPr/>
          <p:nvPr/>
        </p:nvSpPr>
        <p:spPr>
          <a:xfrm>
            <a:off x="2996998" y="326030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2F25AD18-6CED-FD42-81CD-B52A76C2B3EC}"/>
              </a:ext>
            </a:extLst>
          </p:cNvPr>
          <p:cNvSpPr/>
          <p:nvPr/>
        </p:nvSpPr>
        <p:spPr>
          <a:xfrm>
            <a:off x="9190166" y="2503850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FE75A2B5-7FB8-ED42-BF9C-ACCFCE1326BA}"/>
              </a:ext>
            </a:extLst>
          </p:cNvPr>
          <p:cNvSpPr/>
          <p:nvPr/>
        </p:nvSpPr>
        <p:spPr>
          <a:xfrm>
            <a:off x="9213862" y="3237797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57E108D4-3D34-D647-A942-0850232EC46D}"/>
              </a:ext>
            </a:extLst>
          </p:cNvPr>
          <p:cNvSpPr/>
          <p:nvPr/>
        </p:nvSpPr>
        <p:spPr>
          <a:xfrm>
            <a:off x="7189880" y="3246788"/>
            <a:ext cx="452749" cy="4527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E91DDA89-9DC6-A242-8950-5035E1AB733F}"/>
              </a:ext>
            </a:extLst>
          </p:cNvPr>
          <p:cNvGrpSpPr/>
          <p:nvPr/>
        </p:nvGrpSpPr>
        <p:grpSpPr>
          <a:xfrm>
            <a:off x="3343614" y="815202"/>
            <a:ext cx="1467648" cy="1348818"/>
            <a:chOff x="4633216" y="481190"/>
            <a:chExt cx="2564470" cy="2356834"/>
          </a:xfrm>
        </p:grpSpPr>
        <p:pic>
          <p:nvPicPr>
            <p:cNvPr id="448" name="Picture 447">
              <a:extLst>
                <a:ext uri="{FF2B5EF4-FFF2-40B4-BE49-F238E27FC236}">
                  <a16:creationId xmlns:a16="http://schemas.microsoft.com/office/drawing/2014/main" id="{B1BAC155-8777-B24B-AAEC-3C0BA39AC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1471" y="2383272"/>
              <a:ext cx="1303172" cy="454752"/>
            </a:xfrm>
            <a:prstGeom prst="rect">
              <a:avLst/>
            </a:prstGeom>
          </p:spPr>
        </p:pic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BADFAFF3-37BB-D447-8EE8-20EC306E7C3D}"/>
                </a:ext>
              </a:extLst>
            </p:cNvPr>
            <p:cNvGrpSpPr/>
            <p:nvPr/>
          </p:nvGrpSpPr>
          <p:grpSpPr>
            <a:xfrm>
              <a:off x="4633216" y="481190"/>
              <a:ext cx="2564470" cy="2001388"/>
              <a:chOff x="4620506" y="149940"/>
              <a:chExt cx="2771520" cy="2162978"/>
            </a:xfrm>
          </p:grpSpPr>
          <p:pic>
            <p:nvPicPr>
              <p:cNvPr id="450" name="Picture 449">
                <a:extLst>
                  <a:ext uri="{FF2B5EF4-FFF2-40B4-BE49-F238E27FC236}">
                    <a16:creationId xmlns:a16="http://schemas.microsoft.com/office/drawing/2014/main" id="{4D12700E-73D9-5C4D-A47F-DC58580A4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2451" y="661766"/>
                <a:ext cx="789575" cy="1646746"/>
              </a:xfrm>
              <a:prstGeom prst="rect">
                <a:avLst/>
              </a:prstGeom>
            </p:spPr>
          </p:pic>
          <p:pic>
            <p:nvPicPr>
              <p:cNvPr id="451" name="Picture 450">
                <a:extLst>
                  <a:ext uri="{FF2B5EF4-FFF2-40B4-BE49-F238E27FC236}">
                    <a16:creationId xmlns:a16="http://schemas.microsoft.com/office/drawing/2014/main" id="{0E85DC8C-86BE-8646-A625-C2B892647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20506" y="606961"/>
                <a:ext cx="822328" cy="1705957"/>
              </a:xfrm>
              <a:prstGeom prst="rect">
                <a:avLst/>
              </a:prstGeom>
            </p:spPr>
          </p:pic>
          <p:pic>
            <p:nvPicPr>
              <p:cNvPr id="452" name="Picture 451">
                <a:extLst>
                  <a:ext uri="{FF2B5EF4-FFF2-40B4-BE49-F238E27FC236}">
                    <a16:creationId xmlns:a16="http://schemas.microsoft.com/office/drawing/2014/main" id="{57F184E0-90D8-8D46-88DA-A42BE9D26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0302" y="149940"/>
                <a:ext cx="871994" cy="1802436"/>
              </a:xfrm>
              <a:prstGeom prst="rect">
                <a:avLst/>
              </a:prstGeom>
            </p:spPr>
          </p:pic>
        </p:grpSp>
      </p:grpSp>
      <p:pic>
        <p:nvPicPr>
          <p:cNvPr id="453" name="Picture 45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A10A093-F9FF-1C43-85CD-A84230EC38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401" y="3610392"/>
            <a:ext cx="809814" cy="291232"/>
          </a:xfrm>
          <a:prstGeom prst="rect">
            <a:avLst/>
          </a:prstGeom>
        </p:spPr>
      </p:pic>
      <p:pic>
        <p:nvPicPr>
          <p:cNvPr id="454" name="Picture 453">
            <a:extLst>
              <a:ext uri="{FF2B5EF4-FFF2-40B4-BE49-F238E27FC236}">
                <a16:creationId xmlns:a16="http://schemas.microsoft.com/office/drawing/2014/main" id="{DFE319B7-F1B5-BD47-8BA7-42BD4913E4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367" y="3613875"/>
            <a:ext cx="690330" cy="284835"/>
          </a:xfrm>
          <a:prstGeom prst="rect">
            <a:avLst/>
          </a:prstGeom>
        </p:spPr>
      </p:pic>
      <p:pic>
        <p:nvPicPr>
          <p:cNvPr id="455" name="Picture 454">
            <a:extLst>
              <a:ext uri="{FF2B5EF4-FFF2-40B4-BE49-F238E27FC236}">
                <a16:creationId xmlns:a16="http://schemas.microsoft.com/office/drawing/2014/main" id="{50AC9E16-9947-A548-BC3D-47831E65AB3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834" y="5358098"/>
            <a:ext cx="1112197" cy="264284"/>
          </a:xfrm>
          <a:prstGeom prst="rect">
            <a:avLst/>
          </a:prstGeom>
        </p:spPr>
      </p:pic>
      <p:pic>
        <p:nvPicPr>
          <p:cNvPr id="456" name="Picture 455" descr="A picture containing tableware, plate, dishware&#10;&#10;Description automatically generated">
            <a:extLst>
              <a:ext uri="{FF2B5EF4-FFF2-40B4-BE49-F238E27FC236}">
                <a16:creationId xmlns:a16="http://schemas.microsoft.com/office/drawing/2014/main" id="{A46A75DA-65CE-5E4C-9592-316472051FD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6677" y="5390321"/>
            <a:ext cx="694164" cy="230415"/>
          </a:xfrm>
          <a:prstGeom prst="rect">
            <a:avLst/>
          </a:prstGeom>
        </p:spPr>
      </p:pic>
      <p:pic>
        <p:nvPicPr>
          <p:cNvPr id="458" name="Picture 457">
            <a:extLst>
              <a:ext uri="{FF2B5EF4-FFF2-40B4-BE49-F238E27FC236}">
                <a16:creationId xmlns:a16="http://schemas.microsoft.com/office/drawing/2014/main" id="{BD644CFA-6A32-7948-BA2F-717E67B9316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8789" y="3724234"/>
            <a:ext cx="1529809" cy="315069"/>
          </a:xfrm>
          <a:prstGeom prst="roundRect">
            <a:avLst>
              <a:gd name="adj" fmla="val 33605"/>
            </a:avLst>
          </a:prstGeom>
        </p:spPr>
      </p:pic>
      <p:pic>
        <p:nvPicPr>
          <p:cNvPr id="459" name="Picture 458">
            <a:extLst>
              <a:ext uri="{FF2B5EF4-FFF2-40B4-BE49-F238E27FC236}">
                <a16:creationId xmlns:a16="http://schemas.microsoft.com/office/drawing/2014/main" id="{91A7722A-FAD5-234C-AF4D-C72CBD7322F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121" y="3604203"/>
            <a:ext cx="708038" cy="100889"/>
          </a:xfrm>
          <a:prstGeom prst="rect">
            <a:avLst/>
          </a:prstGeom>
        </p:spPr>
      </p:pic>
      <p:pic>
        <p:nvPicPr>
          <p:cNvPr id="460" name="Picture 459">
            <a:extLst>
              <a:ext uri="{FF2B5EF4-FFF2-40B4-BE49-F238E27FC236}">
                <a16:creationId xmlns:a16="http://schemas.microsoft.com/office/drawing/2014/main" id="{2D9FFDD7-C38D-2741-9AF3-5760C483493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4094" y="1662480"/>
            <a:ext cx="1056832" cy="215737"/>
          </a:xfrm>
          <a:prstGeom prst="rect">
            <a:avLst/>
          </a:prstGeom>
        </p:spPr>
      </p:pic>
      <p:pic>
        <p:nvPicPr>
          <p:cNvPr id="462" name="Picture 461">
            <a:extLst>
              <a:ext uri="{FF2B5EF4-FFF2-40B4-BE49-F238E27FC236}">
                <a16:creationId xmlns:a16="http://schemas.microsoft.com/office/drawing/2014/main" id="{10A5012C-A17E-CB48-9E95-FA602FFD521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629" y="1930116"/>
            <a:ext cx="1256521" cy="196104"/>
          </a:xfrm>
          <a:prstGeom prst="rect">
            <a:avLst/>
          </a:prstGeom>
        </p:spPr>
      </p:pic>
      <p:pic>
        <p:nvPicPr>
          <p:cNvPr id="464" name="Picture 463">
            <a:extLst>
              <a:ext uri="{FF2B5EF4-FFF2-40B4-BE49-F238E27FC236}">
                <a16:creationId xmlns:a16="http://schemas.microsoft.com/office/drawing/2014/main" id="{8D57CB98-E98F-A744-B56A-C49EAD96D8B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696" y="5079696"/>
            <a:ext cx="461402" cy="448404"/>
          </a:xfrm>
          <a:prstGeom prst="ellipse">
            <a:avLst/>
          </a:prstGeom>
        </p:spPr>
      </p:pic>
      <p:pic>
        <p:nvPicPr>
          <p:cNvPr id="465" name="Picture 464">
            <a:extLst>
              <a:ext uri="{FF2B5EF4-FFF2-40B4-BE49-F238E27FC236}">
                <a16:creationId xmlns:a16="http://schemas.microsoft.com/office/drawing/2014/main" id="{D629CDF3-A377-BA4E-9770-4E41CAD915F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487" y="5026448"/>
            <a:ext cx="1151298" cy="314274"/>
          </a:xfrm>
          <a:prstGeom prst="rect">
            <a:avLst/>
          </a:prstGeom>
        </p:spPr>
      </p:pic>
      <p:pic>
        <p:nvPicPr>
          <p:cNvPr id="466" name="Picture 46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F702664-F7F6-7946-8509-BD00CA193A8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472" y="5393697"/>
            <a:ext cx="501849" cy="154758"/>
          </a:xfrm>
          <a:prstGeom prst="rect">
            <a:avLst/>
          </a:prstGeom>
        </p:spPr>
      </p:pic>
      <p:pic>
        <p:nvPicPr>
          <p:cNvPr id="467" name="Picture 46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C0B1B3B-4F55-C347-BF75-A314D0CF1E7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849" y="5379757"/>
            <a:ext cx="534105" cy="243643"/>
          </a:xfrm>
          <a:prstGeom prst="rect">
            <a:avLst/>
          </a:prstGeom>
        </p:spPr>
      </p:pic>
      <p:sp>
        <p:nvSpPr>
          <p:cNvPr id="434" name="Rounded Rectangular Callout 433">
            <a:extLst>
              <a:ext uri="{FF2B5EF4-FFF2-40B4-BE49-F238E27FC236}">
                <a16:creationId xmlns:a16="http://schemas.microsoft.com/office/drawing/2014/main" id="{7DAA81C9-27C5-0F4F-A0A3-47818D7D5AC4}"/>
              </a:ext>
            </a:extLst>
          </p:cNvPr>
          <p:cNvSpPr/>
          <p:nvPr/>
        </p:nvSpPr>
        <p:spPr>
          <a:xfrm>
            <a:off x="4543323" y="2603981"/>
            <a:ext cx="7611950" cy="1758228"/>
          </a:xfrm>
          <a:prstGeom prst="wedgeRoundRectCallout">
            <a:avLst>
              <a:gd name="adj1" fmla="val 8366"/>
              <a:gd name="adj2" fmla="val -61460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>
              <a:spcAft>
                <a:spcPts val="600"/>
              </a:spcAft>
            </a:pPr>
            <a:r>
              <a:rPr lang="en-US" sz="2000" b="1" i="0" dirty="0">
                <a:solidFill>
                  <a:srgbClr val="0070C0"/>
                </a:solidFill>
                <a:effectLst/>
              </a:rPr>
              <a:t>Enterprise Privacy Networks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can be hosted in an organization’s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existing environments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(e.g. in AWS, Azure, </a:t>
            </a:r>
            <a:r>
              <a:rPr lang="en-US" sz="2000" dirty="0">
                <a:solidFill>
                  <a:srgbClr val="222222"/>
                </a:solidFill>
              </a:rPr>
              <a:t>docker containers, VMware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, etc.) and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protected by their own encryption &amp; security infrastructure</a:t>
            </a:r>
            <a:r>
              <a:rPr lang="en-US" sz="2000" dirty="0">
                <a:solidFill>
                  <a:srgbClr val="222222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222222"/>
                </a:solidFill>
              </a:rPr>
              <a:t>The perimeter of the enterprise network </a:t>
            </a:r>
            <a:r>
              <a:rPr lang="en-US" sz="2000" dirty="0">
                <a:solidFill>
                  <a:srgbClr val="222222"/>
                </a:solidFill>
              </a:rPr>
              <a:t>is defined by it’s Trust Credentials, and </a:t>
            </a:r>
            <a:r>
              <a:rPr lang="en-US" sz="2000" b="1" dirty="0">
                <a:solidFill>
                  <a:srgbClr val="222222"/>
                </a:solidFill>
              </a:rPr>
              <a:t>can</a:t>
            </a:r>
            <a:r>
              <a:rPr lang="en-US" sz="2000" dirty="0">
                <a:solidFill>
                  <a:srgbClr val="222222"/>
                </a:solidFill>
              </a:rPr>
              <a:t> </a:t>
            </a:r>
            <a:r>
              <a:rPr lang="en-US" sz="2000" b="1" dirty="0">
                <a:solidFill>
                  <a:srgbClr val="222222"/>
                </a:solidFill>
              </a:rPr>
              <a:t>span different platforms, systems &amp; geographies</a:t>
            </a:r>
            <a:r>
              <a:rPr lang="en-US" sz="2000" dirty="0">
                <a:solidFill>
                  <a:srgbClr val="222222"/>
                </a:solidFill>
              </a:rPr>
              <a:t>.</a:t>
            </a:r>
            <a:endParaRPr lang="en-US" sz="20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132" name="Rounded Rectangular Callout 131">
            <a:extLst>
              <a:ext uri="{FF2B5EF4-FFF2-40B4-BE49-F238E27FC236}">
                <a16:creationId xmlns:a16="http://schemas.microsoft.com/office/drawing/2014/main" id="{20206534-F698-CF4E-A4CC-A6842D93E9F6}"/>
              </a:ext>
            </a:extLst>
          </p:cNvPr>
          <p:cNvSpPr/>
          <p:nvPr/>
        </p:nvSpPr>
        <p:spPr>
          <a:xfrm>
            <a:off x="148726" y="4530094"/>
            <a:ext cx="8095719" cy="2009598"/>
          </a:xfrm>
          <a:prstGeom prst="wedgeRoundRectCallout">
            <a:avLst>
              <a:gd name="adj1" fmla="val -32159"/>
              <a:gd name="adj2" fmla="val -62613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>
              <a:spcAft>
                <a:spcPts val="600"/>
              </a:spcAft>
            </a:pPr>
            <a:r>
              <a:rPr lang="en-US" sz="2000" i="0" dirty="0">
                <a:solidFill>
                  <a:srgbClr val="222222"/>
                </a:solidFill>
                <a:effectLst/>
              </a:rPr>
              <a:t>Each enterprise directly controls </a:t>
            </a:r>
            <a:r>
              <a:rPr lang="en-US" sz="2000" b="1" i="0" dirty="0">
                <a:solidFill>
                  <a:schemeClr val="accent1"/>
                </a:solidFill>
                <a:effectLst/>
              </a:rPr>
              <a:t>Trus</a:t>
            </a:r>
            <a:r>
              <a:rPr lang="en-US" sz="2000" b="1" dirty="0">
                <a:solidFill>
                  <a:schemeClr val="accent1"/>
                </a:solidFill>
              </a:rPr>
              <a:t>t Criteria </a:t>
            </a:r>
            <a:r>
              <a:rPr lang="en-US" sz="2000" b="1" dirty="0">
                <a:solidFill>
                  <a:srgbClr val="222222"/>
                </a:solidFill>
              </a:rPr>
              <a:t>that determines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which users and systems </a:t>
            </a:r>
            <a:r>
              <a:rPr lang="en-US" sz="2000" b="1" dirty="0">
                <a:solidFill>
                  <a:srgbClr val="222222"/>
                </a:solidFill>
              </a:rPr>
              <a:t>are allowed to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access the data, computational output or application functionality </a:t>
            </a:r>
            <a:r>
              <a:rPr lang="en-US" sz="2000" i="0" dirty="0">
                <a:solidFill>
                  <a:srgbClr val="222222"/>
                </a:solidFill>
                <a:effectLst/>
              </a:rPr>
              <a:t>hosted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within their enterprise </a:t>
            </a:r>
            <a:r>
              <a:rPr lang="en-US" sz="2000" dirty="0">
                <a:solidFill>
                  <a:srgbClr val="222222"/>
                </a:solidFill>
              </a:rPr>
              <a:t>n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etwork.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222222"/>
                </a:solidFill>
              </a:rPr>
              <a:t>Enterprises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 can also </a:t>
            </a:r>
            <a:r>
              <a:rPr lang="en-US" sz="2000" i="0" dirty="0">
                <a:solidFill>
                  <a:srgbClr val="222222"/>
                </a:solidFill>
                <a:effectLst/>
              </a:rPr>
              <a:t>issue or earn </a:t>
            </a:r>
            <a:r>
              <a:rPr lang="en-US" sz="2000" b="1" i="0" dirty="0">
                <a:solidFill>
                  <a:schemeClr val="accent1"/>
                </a:solidFill>
                <a:effectLst/>
              </a:rPr>
              <a:t>Trust Credentials </a:t>
            </a:r>
            <a:r>
              <a:rPr lang="en-US" sz="2000" i="0" dirty="0">
                <a:solidFill>
                  <a:srgbClr val="222222"/>
                </a:solidFill>
                <a:effectLst/>
              </a:rPr>
              <a:t>that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describe the characteristics, provenance and the basis for trusting </a:t>
            </a:r>
            <a:r>
              <a:rPr lang="en-US" sz="2000" i="0" dirty="0">
                <a:solidFill>
                  <a:srgbClr val="222222"/>
                </a:solidFill>
                <a:effectLst/>
              </a:rPr>
              <a:t>the people, systems, data, and computational output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within their </a:t>
            </a:r>
            <a:r>
              <a:rPr lang="en-US" sz="2000" dirty="0">
                <a:solidFill>
                  <a:srgbClr val="222222"/>
                </a:solidFill>
              </a:rPr>
              <a:t>e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nterprise </a:t>
            </a:r>
            <a:r>
              <a:rPr lang="en-US" sz="2000" dirty="0">
                <a:solidFill>
                  <a:srgbClr val="222222"/>
                </a:solidFill>
              </a:rPr>
              <a:t>n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etwork. </a:t>
            </a:r>
          </a:p>
        </p:txBody>
      </p:sp>
      <p:sp>
        <p:nvSpPr>
          <p:cNvPr id="133" name="Rounded Rectangular Callout 132">
            <a:extLst>
              <a:ext uri="{FF2B5EF4-FFF2-40B4-BE49-F238E27FC236}">
                <a16:creationId xmlns:a16="http://schemas.microsoft.com/office/drawing/2014/main" id="{4FBD7411-F038-2A47-A9A3-520E2969C688}"/>
              </a:ext>
            </a:extLst>
          </p:cNvPr>
          <p:cNvSpPr/>
          <p:nvPr/>
        </p:nvSpPr>
        <p:spPr>
          <a:xfrm>
            <a:off x="3543404" y="49298"/>
            <a:ext cx="8592713" cy="1345755"/>
          </a:xfrm>
          <a:prstGeom prst="wedgeRoundRectCallout">
            <a:avLst>
              <a:gd name="adj1" fmla="val 9916"/>
              <a:gd name="adj2" fmla="val 64661"/>
              <a:gd name="adj3" fmla="val 16667"/>
            </a:avLst>
          </a:prstGeom>
          <a:solidFill>
            <a:schemeClr val="bg1">
              <a:lumMod val="95000"/>
            </a:schemeClr>
          </a:solidFill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0" rtlCol="0" anchor="ctr"/>
          <a:lstStyle/>
          <a:p>
            <a:pPr>
              <a:spcAft>
                <a:spcPts val="600"/>
              </a:spcAft>
            </a:pPr>
            <a:r>
              <a:rPr lang="en-US" sz="2000" b="0" i="0" dirty="0">
                <a:solidFill>
                  <a:srgbClr val="222222"/>
                </a:solidFill>
                <a:effectLst/>
              </a:rPr>
              <a:t>However, anyone sharing </a:t>
            </a:r>
            <a:r>
              <a:rPr lang="en-US" sz="2000" dirty="0">
                <a:solidFill>
                  <a:srgbClr val="222222"/>
                </a:solidFill>
              </a:rPr>
              <a:t>resources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with an </a:t>
            </a:r>
            <a:r>
              <a:rPr lang="en-US" sz="2000" dirty="0">
                <a:solidFill>
                  <a:srgbClr val="222222"/>
                </a:solidFill>
              </a:rPr>
              <a:t>e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nterprise network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must trust that enterprise</a:t>
            </a:r>
            <a:r>
              <a:rPr lang="en-US" sz="2000" dirty="0">
                <a:solidFill>
                  <a:srgbClr val="222222"/>
                </a:solidFill>
              </a:rPr>
              <a:t>, its’ privacy &amp; security practices,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and any users or systems it authorizes access to. Further, </a:t>
            </a:r>
            <a:r>
              <a:rPr lang="en-US" sz="2000" dirty="0">
                <a:solidFill>
                  <a:srgbClr val="222222"/>
                </a:solidFill>
              </a:rPr>
              <a:t>any data sent to or stored within an enterprise network is </a:t>
            </a:r>
            <a:r>
              <a:rPr lang="en-US" sz="2000" b="1" dirty="0">
                <a:solidFill>
                  <a:srgbClr val="222222"/>
                </a:solidFill>
              </a:rPr>
              <a:t>subject to that enterprise’s legal, regulatory &amp; contractual obligations</a:t>
            </a:r>
            <a:r>
              <a:rPr lang="en-US" sz="2000" dirty="0">
                <a:solidFill>
                  <a:srgbClr val="222222"/>
                </a:solidFill>
              </a:rPr>
              <a:t>.</a:t>
            </a:r>
            <a:endParaRPr lang="en-US" sz="2000" b="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57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 animBg="1"/>
      <p:bldP spid="434" grpId="1" animBg="1"/>
      <p:bldP spid="132" grpId="0" animBg="1"/>
      <p:bldP spid="132" grpId="1" animBg="1"/>
      <p:bldP spid="1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25356</TotalTime>
  <Words>5449</Words>
  <Application>Microsoft Macintosh PowerPoint</Application>
  <PresentationFormat>Widescreen</PresentationFormat>
  <Paragraphs>1126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Corbel</vt:lpstr>
      <vt:lpstr>Courier New</vt:lpstr>
      <vt:lpstr>Gill Sans</vt:lpstr>
      <vt:lpstr>Verdana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Hare</dc:creator>
  <cp:lastModifiedBy>Iorga, Michaela (Fed)</cp:lastModifiedBy>
  <cp:revision>434</cp:revision>
  <dcterms:created xsi:type="dcterms:W3CDTF">2019-07-15T04:36:05Z</dcterms:created>
  <dcterms:modified xsi:type="dcterms:W3CDTF">2019-08-26T22:53:09Z</dcterms:modified>
</cp:coreProperties>
</file>